
<file path=[Content_Types].xml><?xml version="1.0" encoding="utf-8"?>
<Types xmlns="http://schemas.openxmlformats.org/package/2006/content-types">
  <Override PartName="/ppt/slides/slide6.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ags/tag4.xml" ContentType="application/vnd.openxmlformats-officedocument.presentationml.tags+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Override PartName="/ppt/tags/tag49.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Default Extension="bin" ContentType="application/vnd.openxmlformats-officedocument.oleObject"/>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47" r:id="rId1"/>
  </p:sldMasterIdLst>
  <p:notesMasterIdLst>
    <p:notesMasterId r:id="rId15"/>
  </p:notesMasterIdLst>
  <p:handoutMasterIdLst>
    <p:handoutMasterId r:id="rId16"/>
  </p:handoutMasterIdLst>
  <p:sldIdLst>
    <p:sldId id="543" r:id="rId2"/>
    <p:sldId id="568" r:id="rId3"/>
    <p:sldId id="557" r:id="rId4"/>
    <p:sldId id="560" r:id="rId5"/>
    <p:sldId id="561" r:id="rId6"/>
    <p:sldId id="569" r:id="rId7"/>
    <p:sldId id="571" r:id="rId8"/>
    <p:sldId id="574" r:id="rId9"/>
    <p:sldId id="575" r:id="rId10"/>
    <p:sldId id="576" r:id="rId11"/>
    <p:sldId id="577" r:id="rId12"/>
    <p:sldId id="572" r:id="rId13"/>
    <p:sldId id="573" r:id="rId14"/>
  </p:sldIdLst>
  <p:sldSz cx="9144000" cy="6858000" type="screen4x3"/>
  <p:notesSz cx="7099300" cy="10234613"/>
  <p:custDataLst>
    <p:tags r:id="rId17"/>
  </p:custDataLst>
  <p:defaultTextStyle>
    <a:defPPr>
      <a:defRPr lang="de-CH"/>
    </a:defPPr>
    <a:lvl1pPr algn="l" rtl="0" fontAlgn="base">
      <a:spcBef>
        <a:spcPct val="0"/>
      </a:spcBef>
      <a:spcAft>
        <a:spcPct val="0"/>
      </a:spcAft>
      <a:defRPr sz="2000" kern="1200">
        <a:solidFill>
          <a:schemeClr val="tx1"/>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00"/>
    <a:srgbClr val="486998"/>
    <a:srgbClr val="95C0D9"/>
    <a:srgbClr val="DDDDDD"/>
    <a:srgbClr val="5C89BC"/>
    <a:srgbClr val="8B8B8B"/>
    <a:srgbClr val="FF0000"/>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9077" autoAdjust="0"/>
  </p:normalViewPr>
  <p:slideViewPr>
    <p:cSldViewPr snapToGrid="0">
      <p:cViewPr>
        <p:scale>
          <a:sx n="88" d="100"/>
          <a:sy n="88" d="100"/>
        </p:scale>
        <p:origin x="-557" y="-288"/>
      </p:cViewPr>
      <p:guideLst>
        <p:guide orient="horz" pos="1725"/>
        <p:guide orient="horz" pos="487"/>
        <p:guide orient="horz" pos="1990"/>
        <p:guide pos="1628"/>
        <p:guide pos="1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746" y="-9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8163" cy="511175"/>
          </a:xfrm>
          <a:prstGeom prst="rect">
            <a:avLst/>
          </a:prstGeom>
          <a:noFill/>
          <a:ln w="9525">
            <a:noFill/>
            <a:miter lim="800000"/>
            <a:headEnd/>
            <a:tailEnd/>
          </a:ln>
        </p:spPr>
        <p:txBody>
          <a:bodyPr vert="horz" wrap="square" lIns="95508" tIns="47754" rIns="95508" bIns="47754" numCol="1" anchor="t" anchorCtr="0" compatLnSpc="1">
            <a:prstTxWarp prst="textNoShape">
              <a:avLst/>
            </a:prstTxWarp>
          </a:bodyPr>
          <a:lstStyle>
            <a:lvl1pPr defTabSz="955675" eaLnBrk="0" hangingPunct="0">
              <a:defRPr sz="1200" smtClean="0"/>
            </a:lvl1pPr>
          </a:lstStyle>
          <a:p>
            <a:pPr>
              <a:defRPr/>
            </a:pPr>
            <a:endParaRPr lang="en-US"/>
          </a:p>
        </p:txBody>
      </p:sp>
      <p:sp>
        <p:nvSpPr>
          <p:cNvPr id="8195" name="Rectangle 3"/>
          <p:cNvSpPr>
            <a:spLocks noGrp="1" noChangeArrowheads="1"/>
          </p:cNvSpPr>
          <p:nvPr>
            <p:ph type="dt" sz="quarter" idx="1"/>
          </p:nvPr>
        </p:nvSpPr>
        <p:spPr bwMode="auto">
          <a:xfrm>
            <a:off x="4021138" y="0"/>
            <a:ext cx="3078162" cy="511175"/>
          </a:xfrm>
          <a:prstGeom prst="rect">
            <a:avLst/>
          </a:prstGeom>
          <a:noFill/>
          <a:ln w="9525">
            <a:noFill/>
            <a:miter lim="800000"/>
            <a:headEnd/>
            <a:tailEnd/>
          </a:ln>
        </p:spPr>
        <p:txBody>
          <a:bodyPr vert="horz" wrap="square" lIns="95508" tIns="47754" rIns="95508" bIns="47754" numCol="1" anchor="t" anchorCtr="0" compatLnSpc="1">
            <a:prstTxWarp prst="textNoShape">
              <a:avLst/>
            </a:prstTxWarp>
          </a:bodyPr>
          <a:lstStyle>
            <a:lvl1pPr algn="r" defTabSz="955675" eaLnBrk="0" hangingPunct="0">
              <a:defRPr sz="1200" smtClean="0"/>
            </a:lvl1pPr>
          </a:lstStyle>
          <a:p>
            <a:pPr>
              <a:defRPr/>
            </a:pPr>
            <a:endParaRPr lang="en-US"/>
          </a:p>
        </p:txBody>
      </p:sp>
      <p:sp>
        <p:nvSpPr>
          <p:cNvPr id="8196" name="Rectangle 4"/>
          <p:cNvSpPr>
            <a:spLocks noGrp="1" noChangeArrowheads="1"/>
          </p:cNvSpPr>
          <p:nvPr>
            <p:ph type="ftr" sz="quarter" idx="2"/>
          </p:nvPr>
        </p:nvSpPr>
        <p:spPr bwMode="auto">
          <a:xfrm>
            <a:off x="0" y="9723438"/>
            <a:ext cx="3078163" cy="511175"/>
          </a:xfrm>
          <a:prstGeom prst="rect">
            <a:avLst/>
          </a:prstGeom>
          <a:noFill/>
          <a:ln w="9525">
            <a:noFill/>
            <a:miter lim="800000"/>
            <a:headEnd/>
            <a:tailEnd/>
          </a:ln>
        </p:spPr>
        <p:txBody>
          <a:bodyPr vert="horz" wrap="square" lIns="95508" tIns="47754" rIns="95508" bIns="47754" numCol="1" anchor="b" anchorCtr="0" compatLnSpc="1">
            <a:prstTxWarp prst="textNoShape">
              <a:avLst/>
            </a:prstTxWarp>
          </a:bodyPr>
          <a:lstStyle>
            <a:lvl1pPr defTabSz="955675" eaLnBrk="0" hangingPunct="0">
              <a:defRPr sz="1200" smtClean="0"/>
            </a:lvl1pPr>
          </a:lstStyle>
          <a:p>
            <a:pPr>
              <a:defRPr/>
            </a:pPr>
            <a:endParaRPr lang="en-US"/>
          </a:p>
        </p:txBody>
      </p:sp>
      <p:sp>
        <p:nvSpPr>
          <p:cNvPr id="8197" name="Rectangle 5"/>
          <p:cNvSpPr>
            <a:spLocks noGrp="1" noChangeArrowheads="1"/>
          </p:cNvSpPr>
          <p:nvPr>
            <p:ph type="sldNum" sz="quarter" idx="3"/>
          </p:nvPr>
        </p:nvSpPr>
        <p:spPr bwMode="auto">
          <a:xfrm>
            <a:off x="4021138" y="9723438"/>
            <a:ext cx="3078162" cy="511175"/>
          </a:xfrm>
          <a:prstGeom prst="rect">
            <a:avLst/>
          </a:prstGeom>
          <a:noFill/>
          <a:ln w="9525">
            <a:noFill/>
            <a:miter lim="800000"/>
            <a:headEnd/>
            <a:tailEnd/>
          </a:ln>
        </p:spPr>
        <p:txBody>
          <a:bodyPr vert="horz" wrap="square" lIns="95508" tIns="47754" rIns="95508" bIns="47754" numCol="1" anchor="b" anchorCtr="0" compatLnSpc="1">
            <a:prstTxWarp prst="textNoShape">
              <a:avLst/>
            </a:prstTxWarp>
          </a:bodyPr>
          <a:lstStyle>
            <a:lvl1pPr algn="r" defTabSz="955675" eaLnBrk="0" hangingPunct="0">
              <a:defRPr sz="1200" smtClean="0"/>
            </a:lvl1pPr>
          </a:lstStyle>
          <a:p>
            <a:pPr>
              <a:defRPr/>
            </a:pPr>
            <a:fld id="{1023CF9F-A5B3-4F90-830C-CDE92BA04F7F}" type="slidenum">
              <a:rPr lang="de-CH"/>
              <a:pPr>
                <a:defRPr/>
              </a:pPr>
              <a:t>‹#›</a:t>
            </a:fld>
            <a:endParaRPr lang="de-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gray">
          <a:xfrm>
            <a:off x="0" y="0"/>
            <a:ext cx="3078163" cy="511175"/>
          </a:xfrm>
          <a:prstGeom prst="rect">
            <a:avLst/>
          </a:prstGeom>
          <a:noFill/>
          <a:ln w="9525">
            <a:noFill/>
            <a:miter lim="800000"/>
            <a:headEnd/>
            <a:tailEnd/>
          </a:ln>
        </p:spPr>
        <p:txBody>
          <a:bodyPr vert="horz" wrap="square" lIns="95508" tIns="47754" rIns="95508" bIns="47754" numCol="1" anchor="t" anchorCtr="0" compatLnSpc="1">
            <a:prstTxWarp prst="textNoShape">
              <a:avLst/>
            </a:prstTxWarp>
          </a:bodyPr>
          <a:lstStyle>
            <a:lvl1pPr defTabSz="955675" eaLnBrk="0" hangingPunct="0">
              <a:defRPr sz="1200" smtClean="0"/>
            </a:lvl1pPr>
          </a:lstStyle>
          <a:p>
            <a:pPr>
              <a:defRPr/>
            </a:pPr>
            <a:endParaRPr lang="en-US"/>
          </a:p>
        </p:txBody>
      </p:sp>
      <p:sp>
        <p:nvSpPr>
          <p:cNvPr id="3075" name="Rectangle 3"/>
          <p:cNvSpPr>
            <a:spLocks noGrp="1" noChangeArrowheads="1"/>
          </p:cNvSpPr>
          <p:nvPr>
            <p:ph type="dt" idx="1"/>
          </p:nvPr>
        </p:nvSpPr>
        <p:spPr bwMode="gray">
          <a:xfrm>
            <a:off x="4021138" y="0"/>
            <a:ext cx="3078162" cy="511175"/>
          </a:xfrm>
          <a:prstGeom prst="rect">
            <a:avLst/>
          </a:prstGeom>
          <a:noFill/>
          <a:ln w="9525">
            <a:noFill/>
            <a:miter lim="800000"/>
            <a:headEnd/>
            <a:tailEnd/>
          </a:ln>
        </p:spPr>
        <p:txBody>
          <a:bodyPr vert="horz" wrap="square" lIns="95508" tIns="47754" rIns="95508" bIns="47754" numCol="1" anchor="t" anchorCtr="0" compatLnSpc="1">
            <a:prstTxWarp prst="textNoShape">
              <a:avLst/>
            </a:prstTxWarp>
          </a:bodyPr>
          <a:lstStyle>
            <a:lvl1pPr algn="r" defTabSz="955675" eaLnBrk="0" hangingPunct="0">
              <a:defRPr sz="1200" smtClean="0"/>
            </a:lvl1pPr>
          </a:lstStyle>
          <a:p>
            <a:pPr>
              <a:defRPr/>
            </a:pPr>
            <a:endParaRPr lang="en-US"/>
          </a:p>
        </p:txBody>
      </p:sp>
      <p:sp>
        <p:nvSpPr>
          <p:cNvPr id="18436" name="Rectangle 4"/>
          <p:cNvSpPr>
            <a:spLocks noGrp="1" noRot="1" noChangeAspect="1" noChangeArrowheads="1" noTextEdit="1"/>
          </p:cNvSpPr>
          <p:nvPr>
            <p:ph type="sldImg" idx="2"/>
          </p:nvPr>
        </p:nvSpPr>
        <p:spPr bwMode="gray">
          <a:xfrm>
            <a:off x="990600" y="768350"/>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gray">
          <a:xfrm>
            <a:off x="947738" y="4862513"/>
            <a:ext cx="5203825" cy="4603750"/>
          </a:xfrm>
          <a:prstGeom prst="rect">
            <a:avLst/>
          </a:prstGeom>
          <a:noFill/>
          <a:ln w="9525">
            <a:noFill/>
            <a:miter lim="800000"/>
            <a:headEnd/>
            <a:tailEnd/>
          </a:ln>
        </p:spPr>
        <p:txBody>
          <a:bodyPr vert="horz" wrap="square" lIns="95508" tIns="47754" rIns="95508" bIns="47754" numCol="1" anchor="t" anchorCtr="0" compatLnSpc="1">
            <a:prstTxWarp prst="textNoShape">
              <a:avLst/>
            </a:prstTxWarp>
          </a:bodyPr>
          <a:lstStyle/>
          <a:p>
            <a:pPr lvl="0"/>
            <a:r>
              <a:rPr lang="en-US" noProof="0" smtClean="0"/>
              <a:t>Mastertextformat bearbeiten</a:t>
            </a:r>
          </a:p>
          <a:p>
            <a:pPr lvl="1"/>
            <a:r>
              <a:rPr lang="en-US" noProof="0" smtClean="0"/>
              <a:t>Zweite Ebene</a:t>
            </a:r>
          </a:p>
          <a:p>
            <a:pPr lvl="2"/>
            <a:r>
              <a:rPr lang="en-US" noProof="0" smtClean="0"/>
              <a:t>Dritte Ebene</a:t>
            </a:r>
          </a:p>
          <a:p>
            <a:pPr lvl="3"/>
            <a:r>
              <a:rPr lang="en-US" noProof="0" smtClean="0"/>
              <a:t>Vierte Ebene</a:t>
            </a:r>
          </a:p>
          <a:p>
            <a:pPr lvl="4"/>
            <a:r>
              <a:rPr lang="en-US" noProof="0" smtClean="0"/>
              <a:t>Fünfte Ebene</a:t>
            </a:r>
          </a:p>
        </p:txBody>
      </p:sp>
      <p:sp>
        <p:nvSpPr>
          <p:cNvPr id="3078" name="Rectangle 6"/>
          <p:cNvSpPr>
            <a:spLocks noGrp="1" noChangeArrowheads="1"/>
          </p:cNvSpPr>
          <p:nvPr>
            <p:ph type="ftr" sz="quarter" idx="4"/>
          </p:nvPr>
        </p:nvSpPr>
        <p:spPr bwMode="gray">
          <a:xfrm>
            <a:off x="0" y="9723438"/>
            <a:ext cx="3078163" cy="511175"/>
          </a:xfrm>
          <a:prstGeom prst="rect">
            <a:avLst/>
          </a:prstGeom>
          <a:noFill/>
          <a:ln w="9525">
            <a:noFill/>
            <a:miter lim="800000"/>
            <a:headEnd/>
            <a:tailEnd/>
          </a:ln>
        </p:spPr>
        <p:txBody>
          <a:bodyPr vert="horz" wrap="square" lIns="95508" tIns="47754" rIns="95508" bIns="47754" numCol="1" anchor="b" anchorCtr="0" compatLnSpc="1">
            <a:prstTxWarp prst="textNoShape">
              <a:avLst/>
            </a:prstTxWarp>
          </a:bodyPr>
          <a:lstStyle>
            <a:lvl1pPr defTabSz="955675" eaLnBrk="0" hangingPunct="0">
              <a:defRPr sz="1200" smtClean="0"/>
            </a:lvl1pPr>
          </a:lstStyle>
          <a:p>
            <a:pPr>
              <a:defRPr/>
            </a:pPr>
            <a:endParaRPr lang="en-US"/>
          </a:p>
        </p:txBody>
      </p:sp>
      <p:sp>
        <p:nvSpPr>
          <p:cNvPr id="3079" name="Rectangle 7"/>
          <p:cNvSpPr>
            <a:spLocks noGrp="1" noChangeArrowheads="1"/>
          </p:cNvSpPr>
          <p:nvPr>
            <p:ph type="sldNum" sz="quarter" idx="5"/>
          </p:nvPr>
        </p:nvSpPr>
        <p:spPr bwMode="gray">
          <a:xfrm>
            <a:off x="4021138" y="9723438"/>
            <a:ext cx="3078162" cy="511175"/>
          </a:xfrm>
          <a:prstGeom prst="rect">
            <a:avLst/>
          </a:prstGeom>
          <a:noFill/>
          <a:ln w="9525">
            <a:noFill/>
            <a:miter lim="800000"/>
            <a:headEnd/>
            <a:tailEnd/>
          </a:ln>
        </p:spPr>
        <p:txBody>
          <a:bodyPr vert="horz" wrap="square" lIns="95508" tIns="47754" rIns="95508" bIns="47754" numCol="1" anchor="b" anchorCtr="0" compatLnSpc="1">
            <a:prstTxWarp prst="textNoShape">
              <a:avLst/>
            </a:prstTxWarp>
          </a:bodyPr>
          <a:lstStyle>
            <a:lvl1pPr algn="r" defTabSz="955675" eaLnBrk="0" hangingPunct="0">
              <a:defRPr sz="1200" smtClean="0"/>
            </a:lvl1pPr>
          </a:lstStyle>
          <a:p>
            <a:pPr>
              <a:defRPr/>
            </a:pPr>
            <a:fld id="{75FE3808-2A8F-4713-A9A9-5A29D74629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ea typeface="ＭＳ Ｐゴシック" charset="-128"/>
            </a:endParaRPr>
          </a:p>
        </p:txBody>
      </p:sp>
      <p:sp>
        <p:nvSpPr>
          <p:cNvPr id="19460" name="Slide Number Placeholder 3"/>
          <p:cNvSpPr>
            <a:spLocks noGrp="1"/>
          </p:cNvSpPr>
          <p:nvPr>
            <p:ph type="sldNum" sz="quarter" idx="5"/>
          </p:nvPr>
        </p:nvSpPr>
        <p:spPr>
          <a:noFill/>
        </p:spPr>
        <p:txBody>
          <a:bodyPr/>
          <a:lstStyle/>
          <a:p>
            <a:fld id="{FBAF597B-C97E-48C8-870E-458681579BD6}"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2301875" y="1317625"/>
            <a:ext cx="11655425" cy="8742363"/>
          </a:xfrm>
          <a:ln/>
        </p:spPr>
      </p:sp>
      <p:sp>
        <p:nvSpPr>
          <p:cNvPr id="29699" name="Rectangle 3"/>
          <p:cNvSpPr>
            <a:spLocks noGrp="1" noChangeArrowheads="1"/>
          </p:cNvSpPr>
          <p:nvPr>
            <p:ph type="body" idx="1"/>
          </p:nvPr>
        </p:nvSpPr>
        <p:spPr>
          <a:xfrm>
            <a:off x="849313" y="628650"/>
            <a:ext cx="5432425" cy="328613"/>
          </a:xfrm>
          <a:noFill/>
          <a:ln/>
        </p:spPr>
        <p:txBody>
          <a:bodyPr lIns="0" tIns="0" rIns="0" bIns="0"/>
          <a:lstStyle/>
          <a:p>
            <a:pPr eaLnBrk="1" hangingPunct="1"/>
            <a:endParaRPr lang="de-DE"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smtClean="0">
              <a:ea typeface="ＭＳ Ｐゴシック" charset="-128"/>
            </a:endParaRPr>
          </a:p>
        </p:txBody>
      </p:sp>
      <p:sp>
        <p:nvSpPr>
          <p:cNvPr id="20484" name="Slide Number Placeholder 3"/>
          <p:cNvSpPr>
            <a:spLocks noGrp="1"/>
          </p:cNvSpPr>
          <p:nvPr>
            <p:ph type="sldNum" sz="quarter" idx="5"/>
          </p:nvPr>
        </p:nvSpPr>
        <p:spPr>
          <a:noFill/>
        </p:spPr>
        <p:txBody>
          <a:bodyPr/>
          <a:lstStyle/>
          <a:p>
            <a:fld id="{0018E75E-B835-4FB2-9F82-3E2EC6B44E76}"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ea typeface="ＭＳ Ｐゴシック" charset="-128"/>
            </a:endParaRPr>
          </a:p>
        </p:txBody>
      </p:sp>
      <p:sp>
        <p:nvSpPr>
          <p:cNvPr id="21508" name="Slide Number Placeholder 3"/>
          <p:cNvSpPr>
            <a:spLocks noGrp="1"/>
          </p:cNvSpPr>
          <p:nvPr>
            <p:ph type="sldNum" sz="quarter" idx="5"/>
          </p:nvPr>
        </p:nvSpPr>
        <p:spPr>
          <a:noFill/>
        </p:spPr>
        <p:txBody>
          <a:bodyPr/>
          <a:lstStyle/>
          <a:p>
            <a:fld id="{1CF1D662-4DE7-451B-8F7F-6CA3493B962E}"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ea typeface="ＭＳ Ｐゴシック" charset="-128"/>
            </a:endParaRPr>
          </a:p>
        </p:txBody>
      </p:sp>
      <p:sp>
        <p:nvSpPr>
          <p:cNvPr id="23556" name="Slide Number Placeholder 3"/>
          <p:cNvSpPr>
            <a:spLocks noGrp="1"/>
          </p:cNvSpPr>
          <p:nvPr>
            <p:ph type="sldNum" sz="quarter" idx="5"/>
          </p:nvPr>
        </p:nvSpPr>
        <p:spPr>
          <a:noFill/>
        </p:spPr>
        <p:txBody>
          <a:bodyPr/>
          <a:lstStyle/>
          <a:p>
            <a:fld id="{8B999A15-1840-4CF4-8B19-37EF1F4D3911}"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ea typeface="ＭＳ Ｐゴシック" charset="-128"/>
            </a:endParaRPr>
          </a:p>
        </p:txBody>
      </p:sp>
      <p:sp>
        <p:nvSpPr>
          <p:cNvPr id="23556" name="Slide Number Placeholder 3"/>
          <p:cNvSpPr>
            <a:spLocks noGrp="1"/>
          </p:cNvSpPr>
          <p:nvPr>
            <p:ph type="sldNum" sz="quarter" idx="5"/>
          </p:nvPr>
        </p:nvSpPr>
        <p:spPr>
          <a:noFill/>
        </p:spPr>
        <p:txBody>
          <a:bodyPr/>
          <a:lstStyle/>
          <a:p>
            <a:fld id="{8B999A15-1840-4CF4-8B19-37EF1F4D3911}"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ea typeface="ＭＳ Ｐゴシック" charset="-128"/>
            </a:endParaRPr>
          </a:p>
        </p:txBody>
      </p:sp>
      <p:sp>
        <p:nvSpPr>
          <p:cNvPr id="23556" name="Slide Number Placeholder 3"/>
          <p:cNvSpPr>
            <a:spLocks noGrp="1"/>
          </p:cNvSpPr>
          <p:nvPr>
            <p:ph type="sldNum" sz="quarter" idx="5"/>
          </p:nvPr>
        </p:nvSpPr>
        <p:spPr>
          <a:noFill/>
        </p:spPr>
        <p:txBody>
          <a:bodyPr/>
          <a:lstStyle/>
          <a:p>
            <a:fld id="{8B999A15-1840-4CF4-8B19-37EF1F4D3911}" type="slidenum">
              <a:rPr lang="en-US"/>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787400" y="695325"/>
            <a:ext cx="5121275" cy="3841750"/>
          </a:xfrm>
          <a:ln/>
        </p:spPr>
      </p:sp>
      <p:sp>
        <p:nvSpPr>
          <p:cNvPr id="47107" name="Rectangle 3"/>
          <p:cNvSpPr>
            <a:spLocks noGrp="1" noChangeArrowheads="1"/>
          </p:cNvSpPr>
          <p:nvPr>
            <p:ph type="body" idx="1"/>
          </p:nvPr>
        </p:nvSpPr>
        <p:spPr>
          <a:xfrm>
            <a:off x="708026" y="5295902"/>
            <a:ext cx="5435600" cy="4111624"/>
          </a:xfrm>
          <a:noFill/>
          <a:ln/>
        </p:spPr>
        <p:txBody>
          <a:bodyPr lIns="0" tIns="0" rIns="0" bIns="0"/>
          <a:lstStyle/>
          <a:p>
            <a:pPr eaLnBrk="1" hangingPunct="1"/>
            <a:r>
              <a:rPr lang="de-DE" smtClean="0">
                <a:ea typeface="ＭＳ Ｐゴシック" pitchFamily="34" charset="-128"/>
              </a:rPr>
              <a:t>Vielen Dank Für Ihre Aufmerksamkeit.</a:t>
            </a:r>
          </a:p>
          <a:p>
            <a:pPr eaLnBrk="1" hangingPunct="1"/>
            <a:endParaRPr lang="de-DE" smtClean="0">
              <a:ea typeface="ＭＳ Ｐゴシック" pitchFamily="34" charset="-128"/>
            </a:endParaRPr>
          </a:p>
          <a:p>
            <a:pPr eaLnBrk="1" hangingPunct="1"/>
            <a:r>
              <a:rPr lang="de-DE" smtClean="0">
                <a:ea typeface="ＭＳ Ｐゴシック" pitchFamily="34" charset="-128"/>
              </a:rPr>
              <a:t>Bei Fragen stehe ich Ihnen gerne zur Verfügung.</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3.jpeg"/><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tags" Target="../tags/tag8.xml"/><Relationship Id="rId7" Type="http://schemas.openxmlformats.org/officeDocument/2006/relationships/oleObject" Target="../embeddings/oleObject2.bin"/><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graphicFrame>
        <p:nvGraphicFramePr>
          <p:cNvPr id="4" name="Rectangle 11" hidden="1"/>
          <p:cNvGraphicFramePr>
            <a:graphicFrameLocks/>
          </p:cNvGraphicFramePr>
          <p:nvPr/>
        </p:nvGraphicFramePr>
        <p:xfrm>
          <a:off x="0" y="0"/>
          <a:ext cx="158750" cy="158750"/>
        </p:xfrm>
        <a:graphic>
          <a:graphicData uri="http://schemas.openxmlformats.org/presentationml/2006/ole">
            <p:oleObj spid="_x0000_s32770" name="think-cell Slide" r:id="rId5" imgW="0" imgH="0" progId="TCLayout.ActiveDocument.1">
              <p:embed/>
            </p:oleObj>
          </a:graphicData>
        </a:graphic>
      </p:graphicFrame>
      <p:pic>
        <p:nvPicPr>
          <p:cNvPr id="5" name="Bild 3" descr="logo CMYK 80-60-20-0.wmf"/>
          <p:cNvPicPr>
            <a:picLocks noChangeAspect="1"/>
          </p:cNvPicPr>
          <p:nvPr userDrawn="1">
            <p:custDataLst>
              <p:tags r:id="rId2"/>
            </p:custDataLst>
          </p:nvPr>
        </p:nvPicPr>
        <p:blipFill>
          <a:blip r:embed="rId6" cstate="print"/>
          <a:srcRect/>
          <a:stretch>
            <a:fillRect/>
          </a:stretch>
        </p:blipFill>
        <p:spPr bwMode="auto">
          <a:xfrm>
            <a:off x="617538" y="1208088"/>
            <a:ext cx="2071687" cy="461962"/>
          </a:xfrm>
          <a:prstGeom prst="rect">
            <a:avLst/>
          </a:prstGeom>
          <a:noFill/>
          <a:ln w="9525">
            <a:noFill/>
            <a:miter lim="800000"/>
            <a:headEnd/>
            <a:tailEnd/>
          </a:ln>
        </p:spPr>
      </p:pic>
      <p:pic>
        <p:nvPicPr>
          <p:cNvPr id="6" name="Picture 9" descr="fullViewNew.jpg"/>
          <p:cNvPicPr>
            <a:picLocks noChangeAspect="1"/>
          </p:cNvPicPr>
          <p:nvPr userDrawn="1"/>
        </p:nvPicPr>
        <p:blipFill>
          <a:blip r:embed="rId7" cstate="print"/>
          <a:srcRect/>
          <a:stretch>
            <a:fillRect/>
          </a:stretch>
        </p:blipFill>
        <p:spPr bwMode="auto">
          <a:xfrm>
            <a:off x="0" y="0"/>
            <a:ext cx="9144000" cy="1209675"/>
          </a:xfrm>
          <a:prstGeom prst="rect">
            <a:avLst/>
          </a:prstGeom>
          <a:noFill/>
          <a:ln w="9525">
            <a:noFill/>
            <a:miter lim="800000"/>
            <a:headEnd/>
            <a:tailEnd/>
          </a:ln>
        </p:spPr>
      </p:pic>
      <p:sp>
        <p:nvSpPr>
          <p:cNvPr id="49164" name="Rectangle 3"/>
          <p:cNvSpPr>
            <a:spLocks noGrp="1" noChangeArrowheads="1"/>
          </p:cNvSpPr>
          <p:nvPr>
            <p:ph type="subTitle" idx="1"/>
          </p:nvPr>
        </p:nvSpPr>
        <p:spPr>
          <a:xfrm>
            <a:off x="1371600" y="4926013"/>
            <a:ext cx="6400800" cy="492443"/>
          </a:xfrm>
          <a:prstGeom prst="rect">
            <a:avLst/>
          </a:prstGeom>
          <a:ln/>
        </p:spPr>
        <p:txBody>
          <a:bodyPr/>
          <a:lstStyle>
            <a:lvl1pPr algn="ctr">
              <a:buNone/>
              <a:defRPr smtClean="0">
                <a:latin typeface="Arial" pitchFamily="34" charset="0"/>
                <a:ea typeface="ＭＳ Ｐゴシック"/>
                <a:cs typeface="Arial" pitchFamily="34" charset="0"/>
              </a:defRPr>
            </a:lvl1pPr>
          </a:lstStyle>
          <a:p>
            <a:r>
              <a:rPr lang="en-US" dirty="0" smtClean="0"/>
              <a:t>Click to edit Master subtitle style</a:t>
            </a:r>
          </a:p>
        </p:txBody>
      </p:sp>
      <p:sp>
        <p:nvSpPr>
          <p:cNvPr id="49165" name="Rectangle 20"/>
          <p:cNvSpPr>
            <a:spLocks noGrp="1" noChangeArrowheads="1"/>
          </p:cNvSpPr>
          <p:nvPr>
            <p:ph type="ctrTitle"/>
          </p:nvPr>
        </p:nvSpPr>
        <p:spPr>
          <a:xfrm>
            <a:off x="685800" y="4030663"/>
            <a:ext cx="7772400" cy="609600"/>
          </a:xfrm>
        </p:spPr>
        <p:txBody>
          <a:bodyPr>
            <a:noAutofit/>
          </a:bodyPr>
          <a:lstStyle>
            <a:lvl1pPr algn="ctr">
              <a:defRPr sz="4000" smtClean="0">
                <a:latin typeface="Arial" pitchFamily="34" charset="0"/>
                <a:ea typeface="ＭＳ Ｐゴシック"/>
                <a:cs typeface="Arial" pitchFamily="34" charset="0"/>
              </a:defRPr>
            </a:lvl1pPr>
          </a:lstStyle>
          <a:p>
            <a:r>
              <a:rPr lang="en-US" dirty="0" smtClean="0"/>
              <a:t>Click to edit Master title style</a:t>
            </a:r>
          </a:p>
        </p:txBody>
      </p:sp>
      <p:sp>
        <p:nvSpPr>
          <p:cNvPr id="7" name="Slide Number Placeholder 6"/>
          <p:cNvSpPr>
            <a:spLocks noGrp="1" noChangeArrowheads="1"/>
          </p:cNvSpPr>
          <p:nvPr>
            <p:ph type="sldNum" sz="quarter" idx="10"/>
            <p:custDataLst>
              <p:tags r:id="rId3"/>
            </p:custDataLst>
          </p:nvPr>
        </p:nvSpPr>
        <p:spPr bwMode="auto">
          <a:xfrm>
            <a:off x="6553200" y="6245225"/>
            <a:ext cx="2133600" cy="476250"/>
          </a:xfrm>
          <a:prstGeom prst="rect">
            <a:avLst/>
          </a:prstGeom>
          <a:ln>
            <a:miter lim="800000"/>
            <a:headEnd/>
            <a:tailEnd/>
          </a:ln>
        </p:spPr>
        <p:txBody>
          <a:bodyPr vert="horz" wrap="square" lIns="0" tIns="0" rIns="0" bIns="0" numCol="1" anchor="t" anchorCtr="0" compatLnSpc="1">
            <a:prstTxWarp prst="textNoShape">
              <a:avLst/>
            </a:prstTxWarp>
          </a:bodyPr>
          <a:lstStyle>
            <a:lvl1pPr algn="r" eaLnBrk="0" hangingPunct="0">
              <a:defRPr sz="1200" smtClean="0"/>
            </a:lvl1pPr>
          </a:lstStyle>
          <a:p>
            <a:pPr>
              <a:defRPr/>
            </a:pPr>
            <a:fld id="{A299F860-23A7-4937-8C3E-E974D4AED48C}" type="slidenum">
              <a:rPr lang="en-US"/>
              <a:pPr>
                <a:defRPr/>
              </a:pPr>
              <a:t>‹#›</a:t>
            </a:fld>
            <a:endParaRPr lang="en-US"/>
          </a:p>
        </p:txBody>
      </p:sp>
    </p:spTree>
  </p:cSld>
  <p:clrMapOvr>
    <a:masterClrMapping/>
  </p:clrMapOvr>
  <p:transition advClick="0" advTm="25000"/>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a:spLocks noChangeArrowheads="1"/>
          </p:cNvSpPr>
          <p:nvPr userDrawn="1">
            <p:custDataLst>
              <p:tags r:id="rId2"/>
            </p:custDataLst>
          </p:nvPr>
        </p:nvSpPr>
        <p:spPr bwMode="auto">
          <a:xfrm>
            <a:off x="0" y="911225"/>
            <a:ext cx="9144000" cy="241300"/>
          </a:xfrm>
          <a:prstGeom prst="rect">
            <a:avLst/>
          </a:prstGeom>
          <a:gradFill rotWithShape="1">
            <a:gsLst>
              <a:gs pos="0">
                <a:schemeClr val="tx1"/>
              </a:gs>
              <a:gs pos="100000">
                <a:schemeClr val="tx1">
                  <a:gamma/>
                  <a:tint val="0"/>
                  <a:invGamma/>
                </a:schemeClr>
              </a:gs>
            </a:gsLst>
            <a:lin ang="5400000" scaled="1"/>
          </a:gradFill>
          <a:ln w="9525">
            <a:noFill/>
            <a:miter lim="800000"/>
            <a:headEnd/>
            <a:tailEnd/>
          </a:ln>
          <a:effectLst/>
        </p:spPr>
        <p:txBody>
          <a:bodyPr wrap="none" anchor="ctr"/>
          <a:lstStyle/>
          <a:p>
            <a:pPr eaLnBrk="0" hangingPunct="0">
              <a:defRPr/>
            </a:pPr>
            <a:endParaRPr lang="en-US"/>
          </a:p>
        </p:txBody>
      </p:sp>
      <p:sp>
        <p:nvSpPr>
          <p:cNvPr id="6" name="Rectangle 5"/>
          <p:cNvSpPr>
            <a:spLocks noChangeArrowheads="1"/>
          </p:cNvSpPr>
          <p:nvPr userDrawn="1">
            <p:custDataLst>
              <p:tags r:id="rId3"/>
            </p:custDataLst>
          </p:nvPr>
        </p:nvSpPr>
        <p:spPr bwMode="auto">
          <a:xfrm>
            <a:off x="0" y="0"/>
            <a:ext cx="9144000" cy="966788"/>
          </a:xfrm>
          <a:prstGeom prst="rect">
            <a:avLst/>
          </a:prstGeom>
          <a:solidFill>
            <a:schemeClr val="tx2"/>
          </a:solidFill>
          <a:ln w="9525">
            <a:noFill/>
            <a:miter lim="800000"/>
            <a:headEnd/>
            <a:tailEnd/>
          </a:ln>
        </p:spPr>
        <p:txBody>
          <a:bodyPr wrap="none" anchor="ctr"/>
          <a:lstStyle/>
          <a:p>
            <a:pPr eaLnBrk="0" hangingPunct="0">
              <a:defRPr/>
            </a:pPr>
            <a:endParaRPr lang="en-US"/>
          </a:p>
        </p:txBody>
      </p:sp>
      <p:sp>
        <p:nvSpPr>
          <p:cNvPr id="7" name="Rectangle 2"/>
          <p:cNvSpPr>
            <a:spLocks noChangeArrowheads="1"/>
          </p:cNvSpPr>
          <p:nvPr userDrawn="1">
            <p:custDataLst>
              <p:tags r:id="rId4"/>
            </p:custDataLst>
          </p:nvPr>
        </p:nvSpPr>
        <p:spPr bwMode="auto">
          <a:xfrm>
            <a:off x="0" y="0"/>
            <a:ext cx="9144000" cy="930275"/>
          </a:xfrm>
          <a:prstGeom prst="rect">
            <a:avLst/>
          </a:prstGeom>
          <a:solidFill>
            <a:schemeClr val="accent1"/>
          </a:solidFill>
          <a:ln w="9525">
            <a:noFill/>
            <a:miter lim="800000"/>
            <a:headEnd/>
            <a:tailEnd/>
          </a:ln>
        </p:spPr>
        <p:txBody>
          <a:bodyPr wrap="none" anchor="ctr"/>
          <a:lstStyle/>
          <a:p>
            <a:pPr eaLnBrk="0" hangingPunct="0">
              <a:defRPr/>
            </a:pPr>
            <a:endParaRPr lang="en-US"/>
          </a:p>
        </p:txBody>
      </p:sp>
      <p:sp>
        <p:nvSpPr>
          <p:cNvPr id="8" name="Rectangle 7"/>
          <p:cNvSpPr>
            <a:spLocks noChangeArrowheads="1"/>
          </p:cNvSpPr>
          <p:nvPr userDrawn="1">
            <p:custDataLst>
              <p:tags r:id="rId5"/>
            </p:custDataLst>
          </p:nvPr>
        </p:nvSpPr>
        <p:spPr bwMode="auto">
          <a:xfrm>
            <a:off x="8788400" y="6618288"/>
            <a:ext cx="155575" cy="152400"/>
          </a:xfrm>
          <a:prstGeom prst="rect">
            <a:avLst/>
          </a:prstGeom>
          <a:noFill/>
          <a:ln w="9525">
            <a:noFill/>
            <a:miter lim="800000"/>
            <a:headEnd/>
            <a:tailEnd/>
          </a:ln>
        </p:spPr>
        <p:txBody>
          <a:bodyPr wrap="none" lIns="0" tIns="0" rIns="0" bIns="0">
            <a:spAutoFit/>
          </a:bodyPr>
          <a:lstStyle/>
          <a:p>
            <a:pPr algn="r" eaLnBrk="0" hangingPunct="0">
              <a:defRPr/>
            </a:pPr>
            <a:fld id="{67B8CBD6-8F16-466F-8C1F-7904C9762892}" type="slidenum">
              <a:rPr lang="en-US" sz="1000"/>
              <a:pPr algn="r" eaLnBrk="0" hangingPunct="0">
                <a:defRPr/>
              </a:pPr>
              <a:t>‹#›</a:t>
            </a:fld>
            <a:endParaRPr lang="en-US" sz="1000"/>
          </a:p>
        </p:txBody>
      </p:sp>
      <p:graphicFrame>
        <p:nvGraphicFramePr>
          <p:cNvPr id="9" name="Rectangle 11" hidden="1"/>
          <p:cNvGraphicFramePr>
            <a:graphicFrameLocks/>
          </p:cNvGraphicFramePr>
          <p:nvPr/>
        </p:nvGraphicFramePr>
        <p:xfrm>
          <a:off x="0" y="0"/>
          <a:ext cx="158750" cy="158750"/>
        </p:xfrm>
        <a:graphic>
          <a:graphicData uri="http://schemas.openxmlformats.org/presentationml/2006/ole">
            <p:oleObj spid="_x0000_s33794" name="think-cell Slide" r:id="rId7" imgW="0" imgH="0" progId="TCLayout.ActiveDocument.1">
              <p:embed/>
            </p:oleObj>
          </a:graphicData>
        </a:graphic>
      </p:graphicFrame>
      <p:pic>
        <p:nvPicPr>
          <p:cNvPr id="11" name="Bild 4" descr="logo-pinguinkopf-CMYK 80-60-20-0.wmf"/>
          <p:cNvPicPr>
            <a:picLocks noChangeAspect="1"/>
          </p:cNvPicPr>
          <p:nvPr userDrawn="1"/>
        </p:nvPicPr>
        <p:blipFill>
          <a:blip r:embed="rId8" cstate="print"/>
          <a:srcRect/>
          <a:stretch>
            <a:fillRect/>
          </a:stretch>
        </p:blipFill>
        <p:spPr bwMode="auto">
          <a:xfrm>
            <a:off x="8389938" y="165100"/>
            <a:ext cx="622300" cy="622300"/>
          </a:xfrm>
          <a:prstGeom prst="rect">
            <a:avLst/>
          </a:prstGeom>
          <a:noFill/>
          <a:ln w="9525">
            <a:noFill/>
            <a:miter lim="800000"/>
            <a:headEnd/>
            <a:tailEnd/>
          </a:ln>
        </p:spPr>
      </p:pic>
      <p:sp>
        <p:nvSpPr>
          <p:cNvPr id="10" name="Title 9"/>
          <p:cNvSpPr>
            <a:spLocks noGrp="1"/>
          </p:cNvSpPr>
          <p:nvPr>
            <p:ph type="title"/>
          </p:nvPr>
        </p:nvSpPr>
        <p:spPr/>
        <p:txBody>
          <a:bodyPr/>
          <a:lstStyle/>
          <a:p>
            <a:r>
              <a:rPr lang="en-US" smtClean="0"/>
              <a:t>Click to edit Master title style</a:t>
            </a:r>
            <a:endParaRPr lang="en-US"/>
          </a:p>
        </p:txBody>
      </p:sp>
      <p:sp>
        <p:nvSpPr>
          <p:cNvPr id="12" name="Text Placeholder 11"/>
          <p:cNvSpPr>
            <a:spLocks noGrp="1"/>
          </p:cNvSpPr>
          <p:nvPr>
            <p:ph type="body" sz="quarter" idx="11"/>
          </p:nvPr>
        </p:nvSpPr>
        <p:spPr>
          <a:xfrm>
            <a:off x="198437" y="1295400"/>
            <a:ext cx="8659235" cy="1107996"/>
          </a:xfrm>
          <a:prstGeom prst="rect">
            <a:avLst/>
          </a:prstGeom>
          <a:noFill/>
          <a:ln w="9525" algn="ctr">
            <a:noFill/>
            <a:miter lim="800000"/>
            <a:headEnd/>
            <a:tailEnd/>
          </a:ln>
        </p:spPr>
        <p:txBody>
          <a:bodyPr/>
          <a:lstStyle>
            <a:lvl1pPr marL="228600" indent="-228600"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1pPr>
            <a:lvl2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2pPr>
            <a:lvl3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3pPr>
            <a:lvl4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4pPr>
            <a:lvl5pPr algn="l" defTabSz="895350" rtl="0" eaLnBrk="0" fontAlgn="base" hangingPunct="0">
              <a:spcBef>
                <a:spcPct val="0"/>
              </a:spcBef>
              <a:spcAft>
                <a:spcPct val="0"/>
              </a:spcAft>
              <a:buClr>
                <a:schemeClr val="tx2"/>
              </a:buClr>
              <a:defRPr lang="en-US" sz="1800" dirty="0" smtClean="0">
                <a:solidFill>
                  <a:schemeClr val="tx1"/>
                </a:solidFill>
                <a:latin typeface="+mn-lt"/>
                <a:ea typeface="+mn-ea"/>
                <a:cs typeface="+mn-cs"/>
              </a:defRPr>
            </a:lvl5pPr>
          </a:lstStyle>
          <a:p>
            <a:pPr lvl="0"/>
            <a:r>
              <a:rPr lang="en-US" dirty="0" smtClean="0"/>
              <a:t>Click to edit Master text styles</a:t>
            </a:r>
          </a:p>
          <a:p>
            <a:pPr lvl="2"/>
            <a:r>
              <a:rPr lang="en-US" dirty="0" smtClean="0"/>
              <a:t>Second level</a:t>
            </a:r>
          </a:p>
          <a:p>
            <a:pPr lvl="3"/>
            <a:r>
              <a:rPr lang="en-US" dirty="0" smtClean="0"/>
              <a:t>Third level</a:t>
            </a:r>
          </a:p>
          <a:p>
            <a:pPr lvl="4"/>
            <a:r>
              <a:rPr lang="en-US" dirty="0" smtClean="0"/>
              <a:t>Fourth level</a:t>
            </a:r>
          </a:p>
        </p:txBody>
      </p:sp>
      <p:sp>
        <p:nvSpPr>
          <p:cNvPr id="13" name="Text Placeholder 12"/>
          <p:cNvSpPr>
            <a:spLocks noGrp="1"/>
          </p:cNvSpPr>
          <p:nvPr>
            <p:ph type="body" sz="quarter" idx="12"/>
          </p:nvPr>
        </p:nvSpPr>
        <p:spPr>
          <a:xfrm>
            <a:off x="198438" y="6534150"/>
            <a:ext cx="8402638" cy="236538"/>
          </a:xfrm>
        </p:spPr>
        <p:txBody>
          <a:bodyPr anchor="b">
            <a:noAutofit/>
          </a:bodyPr>
          <a:lstStyle>
            <a:lvl1pPr marL="571500" indent="-571500">
              <a:buNone/>
              <a:tabLst>
                <a:tab pos="514350" algn="r"/>
              </a:tabLst>
              <a:defRPr sz="1000"/>
            </a:lvl1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transition advClick="0" advTm="25000"/>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a:xfrm>
            <a:off x="228600" y="1071546"/>
            <a:ext cx="8229600" cy="5016517"/>
          </a:xfrm>
        </p:spPr>
        <p:txBody>
          <a:bodyPr/>
          <a:lstStyle>
            <a:lvl1pPr>
              <a:defRPr sz="2000"/>
            </a:lvl1pPr>
            <a:lvl2pPr>
              <a:defRPr sz="2000"/>
            </a:lvl2pPr>
            <a:lvl3pPr>
              <a:defRPr sz="1800"/>
            </a:lvl3pPr>
            <a:lvl4pPr>
              <a:defRPr sz="1600"/>
            </a:lvl4pPr>
            <a:lvl5pPr>
              <a:defRPr sz="1600"/>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Tree>
  </p:cSld>
  <p:clrMapOvr>
    <a:masterClrMapping/>
  </p:clrMapOvr>
  <p:transition advTm="25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ags" Target="../tags/tag4.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a:spLocks noChangeArrowheads="1"/>
          </p:cNvSpPr>
          <p:nvPr userDrawn="1">
            <p:custDataLst>
              <p:tags r:id="rId5"/>
            </p:custDataLst>
          </p:nvPr>
        </p:nvSpPr>
        <p:spPr bwMode="auto">
          <a:xfrm>
            <a:off x="0" y="911225"/>
            <a:ext cx="9144000" cy="241300"/>
          </a:xfrm>
          <a:prstGeom prst="rect">
            <a:avLst/>
          </a:prstGeom>
          <a:gradFill rotWithShape="1">
            <a:gsLst>
              <a:gs pos="0">
                <a:schemeClr val="tx1"/>
              </a:gs>
              <a:gs pos="100000">
                <a:schemeClr val="tx1">
                  <a:gamma/>
                  <a:tint val="0"/>
                  <a:invGamma/>
                </a:schemeClr>
              </a:gs>
            </a:gsLst>
            <a:lin ang="5400000" scaled="1"/>
          </a:gradFill>
          <a:ln w="9525">
            <a:noFill/>
            <a:miter lim="800000"/>
            <a:headEnd/>
            <a:tailEnd/>
          </a:ln>
          <a:effectLst/>
        </p:spPr>
        <p:txBody>
          <a:bodyPr wrap="none" anchor="ctr"/>
          <a:lstStyle/>
          <a:p>
            <a:pPr eaLnBrk="0" hangingPunct="0">
              <a:defRPr/>
            </a:pPr>
            <a:endParaRPr lang="en-US"/>
          </a:p>
        </p:txBody>
      </p:sp>
      <p:sp>
        <p:nvSpPr>
          <p:cNvPr id="17" name="Rectangle 16"/>
          <p:cNvSpPr>
            <a:spLocks noChangeArrowheads="1"/>
          </p:cNvSpPr>
          <p:nvPr userDrawn="1">
            <p:custDataLst>
              <p:tags r:id="rId6"/>
            </p:custDataLst>
          </p:nvPr>
        </p:nvSpPr>
        <p:spPr bwMode="auto">
          <a:xfrm>
            <a:off x="0" y="0"/>
            <a:ext cx="9144000" cy="966788"/>
          </a:xfrm>
          <a:prstGeom prst="rect">
            <a:avLst/>
          </a:prstGeom>
          <a:solidFill>
            <a:schemeClr val="tx2"/>
          </a:solidFill>
          <a:ln w="9525">
            <a:noFill/>
            <a:miter lim="800000"/>
            <a:headEnd/>
            <a:tailEnd/>
          </a:ln>
        </p:spPr>
        <p:txBody>
          <a:bodyPr wrap="none" anchor="ctr"/>
          <a:lstStyle/>
          <a:p>
            <a:pPr eaLnBrk="0" hangingPunct="0">
              <a:defRPr/>
            </a:pPr>
            <a:endParaRPr lang="en-US"/>
          </a:p>
        </p:txBody>
      </p:sp>
      <p:sp>
        <p:nvSpPr>
          <p:cNvPr id="18" name="Rectangle 2"/>
          <p:cNvSpPr>
            <a:spLocks noChangeArrowheads="1"/>
          </p:cNvSpPr>
          <p:nvPr userDrawn="1">
            <p:custDataLst>
              <p:tags r:id="rId7"/>
            </p:custDataLst>
          </p:nvPr>
        </p:nvSpPr>
        <p:spPr bwMode="auto">
          <a:xfrm>
            <a:off x="0" y="0"/>
            <a:ext cx="9144000" cy="930275"/>
          </a:xfrm>
          <a:prstGeom prst="rect">
            <a:avLst/>
          </a:prstGeom>
          <a:solidFill>
            <a:schemeClr val="accent1"/>
          </a:solidFill>
          <a:ln w="9525">
            <a:noFill/>
            <a:miter lim="800000"/>
            <a:headEnd/>
            <a:tailEnd/>
          </a:ln>
        </p:spPr>
        <p:txBody>
          <a:bodyPr wrap="none" anchor="ctr"/>
          <a:lstStyle/>
          <a:p>
            <a:pPr eaLnBrk="0" hangingPunct="0">
              <a:defRPr/>
            </a:pPr>
            <a:endParaRPr lang="en-US"/>
          </a:p>
        </p:txBody>
      </p:sp>
      <p:pic>
        <p:nvPicPr>
          <p:cNvPr id="7173" name="Bild 4" descr="logo-pinguinkopf-CMYK 80-60-20-0.wmf"/>
          <p:cNvPicPr>
            <a:picLocks noChangeAspect="1"/>
          </p:cNvPicPr>
          <p:nvPr userDrawn="1"/>
        </p:nvPicPr>
        <p:blipFill>
          <a:blip r:embed="rId8" cstate="print"/>
          <a:srcRect/>
          <a:stretch>
            <a:fillRect/>
          </a:stretch>
        </p:blipFill>
        <p:spPr bwMode="auto">
          <a:xfrm>
            <a:off x="8389938" y="165100"/>
            <a:ext cx="622300" cy="622300"/>
          </a:xfrm>
          <a:prstGeom prst="rect">
            <a:avLst/>
          </a:prstGeom>
          <a:noFill/>
          <a:ln w="9525">
            <a:noFill/>
            <a:miter lim="800000"/>
            <a:headEnd/>
            <a:tailEnd/>
          </a:ln>
        </p:spPr>
      </p:pic>
      <p:sp>
        <p:nvSpPr>
          <p:cNvPr id="7174" name="Rectangle 20"/>
          <p:cNvSpPr>
            <a:spLocks noGrp="1" noChangeArrowheads="1"/>
          </p:cNvSpPr>
          <p:nvPr>
            <p:ph type="title"/>
          </p:nvPr>
        </p:nvSpPr>
        <p:spPr bwMode="auto">
          <a:xfrm>
            <a:off x="198438" y="142875"/>
            <a:ext cx="8093075" cy="7032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7175" name="Text Placeholder 8"/>
          <p:cNvSpPr>
            <a:spLocks noGrp="1"/>
          </p:cNvSpPr>
          <p:nvPr>
            <p:ph type="body" idx="1"/>
          </p:nvPr>
        </p:nvSpPr>
        <p:spPr bwMode="auto">
          <a:xfrm>
            <a:off x="198438" y="1295400"/>
            <a:ext cx="8659812" cy="18891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Lst>
  <p:transition advClick="0" advTm="25000"/>
  <p:hf hdr="0" ftr="0" dt="0"/>
  <p:txStyles>
    <p:titleStyle>
      <a:lvl1pPr algn="l" defTabSz="912813" rtl="0" eaLnBrk="0" fontAlgn="base" hangingPunct="0">
        <a:spcBef>
          <a:spcPct val="0"/>
        </a:spcBef>
        <a:spcAft>
          <a:spcPct val="0"/>
        </a:spcAft>
        <a:defRPr sz="2400" b="1">
          <a:solidFill>
            <a:schemeClr val="hlink"/>
          </a:solidFill>
          <a:latin typeface="+mj-lt"/>
          <a:ea typeface="+mj-ea"/>
          <a:cs typeface="ＭＳ Ｐゴシック"/>
        </a:defRPr>
      </a:lvl1pPr>
      <a:lvl2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2pPr>
      <a:lvl3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3pPr>
      <a:lvl4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4pPr>
      <a:lvl5pPr algn="l" defTabSz="912813" rtl="0" eaLnBrk="0" fontAlgn="base" hangingPunct="0">
        <a:spcBef>
          <a:spcPct val="0"/>
        </a:spcBef>
        <a:spcAft>
          <a:spcPct val="0"/>
        </a:spcAft>
        <a:defRPr sz="2400" b="1">
          <a:solidFill>
            <a:schemeClr val="hlink"/>
          </a:solidFill>
          <a:latin typeface="Arial" charset="0"/>
          <a:ea typeface="ＭＳ Ｐゴシック" pitchFamily="1" charset="-128"/>
          <a:cs typeface="ＭＳ Ｐゴシック"/>
        </a:defRPr>
      </a:lvl5pPr>
      <a:lvl6pPr marL="457200" algn="l" rtl="0" eaLnBrk="1" fontAlgn="base" hangingPunct="1">
        <a:spcBef>
          <a:spcPct val="0"/>
        </a:spcBef>
        <a:spcAft>
          <a:spcPct val="0"/>
        </a:spcAft>
        <a:defRPr sz="28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28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28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2800">
          <a:solidFill>
            <a:schemeClr val="tx2"/>
          </a:solidFill>
          <a:latin typeface="Arial" charset="0"/>
          <a:ea typeface="ＭＳ Ｐゴシック" pitchFamily="1" charset="-128"/>
        </a:defRPr>
      </a:lvl9pPr>
    </p:titleStyle>
    <p:bodyStyle>
      <a:lvl1pPr marL="228600" indent="-228600" algn="l" defTabSz="895350" rtl="0" eaLnBrk="0" fontAlgn="base" hangingPunct="0">
        <a:spcBef>
          <a:spcPct val="0"/>
        </a:spcBef>
        <a:spcAft>
          <a:spcPct val="0"/>
        </a:spcAft>
        <a:buClr>
          <a:schemeClr val="tx2"/>
        </a:buClr>
        <a:buSzPct val="120000"/>
        <a:buChar char="•"/>
        <a:defRPr lang="en-US" sz="3200">
          <a:solidFill>
            <a:schemeClr val="tx1"/>
          </a:solidFill>
          <a:latin typeface="+mn-lt"/>
          <a:ea typeface="+mn-ea"/>
          <a:cs typeface="ＭＳ Ｐゴシック"/>
        </a:defRPr>
      </a:lvl1pPr>
      <a:lvl2pPr marL="228600" indent="-227013" algn="l" defTabSz="895350" rtl="0" eaLnBrk="0" fontAlgn="base" hangingPunct="0">
        <a:spcBef>
          <a:spcPct val="0"/>
        </a:spcBef>
        <a:spcAft>
          <a:spcPct val="0"/>
        </a:spcAft>
        <a:buClr>
          <a:schemeClr val="tx2"/>
        </a:buClr>
        <a:buSzPct val="120000"/>
        <a:buChar char="•"/>
        <a:defRPr lang="en-US" sz="2800">
          <a:solidFill>
            <a:schemeClr val="tx1"/>
          </a:solidFill>
          <a:latin typeface="+mn-lt"/>
          <a:ea typeface="+mn-ea"/>
          <a:cs typeface="ＭＳ Ｐゴシック"/>
        </a:defRPr>
      </a:lvl2pPr>
      <a:lvl3pPr marL="444500" indent="-214313" algn="l" defTabSz="895350" rtl="0" eaLnBrk="0" fontAlgn="base" hangingPunct="0">
        <a:spcBef>
          <a:spcPct val="0"/>
        </a:spcBef>
        <a:spcAft>
          <a:spcPct val="0"/>
        </a:spcAft>
        <a:buClr>
          <a:schemeClr val="tx2"/>
        </a:buClr>
        <a:buFont typeface="Arial" charset="0"/>
        <a:buChar char="–"/>
        <a:defRPr lang="en-US" sz="2400">
          <a:solidFill>
            <a:schemeClr val="tx1"/>
          </a:solidFill>
          <a:latin typeface="+mn-lt"/>
          <a:ea typeface="+mn-ea"/>
          <a:cs typeface="ＭＳ Ｐゴシック"/>
        </a:defRPr>
      </a:lvl3pPr>
      <a:lvl4pPr marL="685800" indent="-239713" algn="l" defTabSz="895350" rtl="0" eaLnBrk="0" fontAlgn="base" hangingPunct="0">
        <a:spcBef>
          <a:spcPct val="0"/>
        </a:spcBef>
        <a:spcAft>
          <a:spcPct val="0"/>
        </a:spcAft>
        <a:buClr>
          <a:schemeClr val="tx2"/>
        </a:buClr>
        <a:buSzPct val="120000"/>
        <a:buChar char="•"/>
        <a:defRPr lang="en-US" sz="2000">
          <a:solidFill>
            <a:schemeClr val="tx1"/>
          </a:solidFill>
          <a:latin typeface="+mn-lt"/>
          <a:ea typeface="+mn-ea"/>
          <a:cs typeface="ＭＳ Ｐゴシック"/>
        </a:defRPr>
      </a:lvl4pPr>
      <a:lvl5pPr marL="901700" indent="-214313" algn="l" defTabSz="895350" rtl="0" eaLnBrk="0" fontAlgn="base" hangingPunct="0">
        <a:spcBef>
          <a:spcPct val="0"/>
        </a:spcBef>
        <a:spcAft>
          <a:spcPct val="0"/>
        </a:spcAft>
        <a:buClr>
          <a:schemeClr val="tx2"/>
        </a:buClr>
        <a:buFont typeface="Arial" charset="0"/>
        <a:buChar char="–"/>
        <a:defRPr lang="en-US" sz="2000" dirty="0">
          <a:solidFill>
            <a:schemeClr val="tx1"/>
          </a:solidFill>
          <a:latin typeface="+mn-lt"/>
          <a:ea typeface="+mn-ea"/>
          <a:cs typeface="ＭＳ Ｐゴシック"/>
        </a:defRPr>
      </a:lvl5pPr>
      <a:lvl6pPr marL="2171700" indent="-190500" algn="l" rtl="0" eaLnBrk="1" fontAlgn="base" hangingPunct="1">
        <a:lnSpc>
          <a:spcPct val="95000"/>
        </a:lnSpc>
        <a:spcBef>
          <a:spcPct val="40000"/>
        </a:spcBef>
        <a:spcAft>
          <a:spcPct val="0"/>
        </a:spcAft>
        <a:buChar char="•"/>
        <a:defRPr>
          <a:solidFill>
            <a:schemeClr val="tx1"/>
          </a:solidFill>
          <a:latin typeface="+mn-lt"/>
          <a:ea typeface="+mn-ea"/>
        </a:defRPr>
      </a:lvl6pPr>
      <a:lvl7pPr marL="2628900" indent="-190500" algn="l" rtl="0" eaLnBrk="1" fontAlgn="base" hangingPunct="1">
        <a:lnSpc>
          <a:spcPct val="95000"/>
        </a:lnSpc>
        <a:spcBef>
          <a:spcPct val="40000"/>
        </a:spcBef>
        <a:spcAft>
          <a:spcPct val="0"/>
        </a:spcAft>
        <a:buChar char="•"/>
        <a:defRPr>
          <a:solidFill>
            <a:schemeClr val="tx1"/>
          </a:solidFill>
          <a:latin typeface="+mn-lt"/>
          <a:ea typeface="+mn-ea"/>
        </a:defRPr>
      </a:lvl7pPr>
      <a:lvl8pPr marL="3086100" indent="-190500" algn="l" rtl="0" eaLnBrk="1" fontAlgn="base" hangingPunct="1">
        <a:lnSpc>
          <a:spcPct val="95000"/>
        </a:lnSpc>
        <a:spcBef>
          <a:spcPct val="40000"/>
        </a:spcBef>
        <a:spcAft>
          <a:spcPct val="0"/>
        </a:spcAft>
        <a:buChar char="•"/>
        <a:defRPr>
          <a:solidFill>
            <a:schemeClr val="tx1"/>
          </a:solidFill>
          <a:latin typeface="+mn-lt"/>
          <a:ea typeface="+mn-ea"/>
        </a:defRPr>
      </a:lvl8pPr>
      <a:lvl9pPr marL="3543300" indent="-190500" algn="l" rtl="0" eaLnBrk="1" fontAlgn="base" hangingPunct="1">
        <a:lnSpc>
          <a:spcPct val="95000"/>
        </a:lnSpc>
        <a:spcBef>
          <a:spcPct val="4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45.xml"/><Relationship Id="rId7" Type="http://schemas.openxmlformats.org/officeDocument/2006/relationships/notesSlide" Target="../notesSlides/notesSlide7.xml"/><Relationship Id="rId2" Type="http://schemas.openxmlformats.org/officeDocument/2006/relationships/tags" Target="../tags/tag44.xml"/><Relationship Id="rId1" Type="http://schemas.openxmlformats.org/officeDocument/2006/relationships/vmlDrawing" Target="../drawings/vmlDrawing5.vml"/><Relationship Id="rId6" Type="http://schemas.openxmlformats.org/officeDocument/2006/relationships/slideLayout" Target="../slideLayouts/slideLayout2.xml"/><Relationship Id="rId5" Type="http://schemas.openxmlformats.org/officeDocument/2006/relationships/tags" Target="../tags/tag47.xml"/><Relationship Id="rId10" Type="http://schemas.openxmlformats.org/officeDocument/2006/relationships/image" Target="../media/image10.jpeg"/><Relationship Id="rId4" Type="http://schemas.openxmlformats.org/officeDocument/2006/relationships/tags" Target="../tags/tag46.xml"/><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8" Type="http://schemas.openxmlformats.org/officeDocument/2006/relationships/hyperlink" Target="mailto:c.sutter@southpolecarbon.com" TargetMode="External"/><Relationship Id="rId3" Type="http://schemas.openxmlformats.org/officeDocument/2006/relationships/tags" Target="../tags/tag49.xml"/><Relationship Id="rId7" Type="http://schemas.openxmlformats.org/officeDocument/2006/relationships/notesSlide" Target="../notesSlides/notesSlide8.xml"/><Relationship Id="rId2" Type="http://schemas.openxmlformats.org/officeDocument/2006/relationships/tags" Target="../tags/tag48.xml"/><Relationship Id="rId1" Type="http://schemas.openxmlformats.org/officeDocument/2006/relationships/vmlDrawing" Target="../drawings/vmlDrawing6.vml"/><Relationship Id="rId6" Type="http://schemas.openxmlformats.org/officeDocument/2006/relationships/slideLayout" Target="../slideLayouts/slideLayout2.xml"/><Relationship Id="rId5" Type="http://schemas.openxmlformats.org/officeDocument/2006/relationships/tags" Target="../tags/tag51.xml"/><Relationship Id="rId10" Type="http://schemas.openxmlformats.org/officeDocument/2006/relationships/image" Target="../media/image11.jpeg"/><Relationship Id="rId4" Type="http://schemas.openxmlformats.org/officeDocument/2006/relationships/tags" Target="../tags/tag50.xml"/><Relationship Id="rId9"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9.xml"/><Relationship Id="rId7" Type="http://schemas.openxmlformats.org/officeDocument/2006/relationships/oleObject" Target="../embeddings/oleObject3.bin"/><Relationship Id="rId2" Type="http://schemas.openxmlformats.org/officeDocument/2006/relationships/tags" Target="../tags/tag18.xml"/><Relationship Id="rId1" Type="http://schemas.openxmlformats.org/officeDocument/2006/relationships/vmlDrawing" Target="../drawings/vmlDrawing3.vml"/><Relationship Id="rId6" Type="http://schemas.openxmlformats.org/officeDocument/2006/relationships/slideLayout" Target="../slideLayouts/slideLayout3.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hyperlink" Target="http://www.southpolecarbon.com/_downloads/PoA_Guidebook_SouthPole.pdf"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oleObject" Target="../embeddings/oleObject4.bin"/><Relationship Id="rId3" Type="http://schemas.openxmlformats.org/officeDocument/2006/relationships/tags" Target="../tags/tag23.xml"/><Relationship Id="rId21" Type="http://schemas.openxmlformats.org/officeDocument/2006/relationships/tags" Target="../tags/tag4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notesSlide" Target="../notesSlides/notesSlide6.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1" Type="http://schemas.openxmlformats.org/officeDocument/2006/relationships/vmlDrawing" Target="../drawings/vmlDrawing4.v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slideLayout" Target="../slideLayouts/slideLayout2.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10" Type="http://schemas.openxmlformats.org/officeDocument/2006/relationships/tags" Target="../tags/tag30.xml"/><Relationship Id="rId19" Type="http://schemas.openxmlformats.org/officeDocument/2006/relationships/tags" Target="../tags/tag39.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498771" y="6542715"/>
            <a:ext cx="6580188" cy="492125"/>
          </a:xfrm>
        </p:spPr>
        <p:txBody>
          <a:bodyPr/>
          <a:lstStyle/>
          <a:p>
            <a:pPr algn="l"/>
            <a:r>
              <a:rPr lang="en-US" sz="3200" dirty="0">
                <a:solidFill>
                  <a:srgbClr val="334C6E"/>
                </a:solidFill>
                <a:latin typeface="Arial" charset="0"/>
                <a:ea typeface="ＭＳ Ｐゴシック" charset="-128"/>
                <a:cs typeface="Arial" charset="0"/>
              </a:rPr>
              <a:t/>
            </a:r>
            <a:br>
              <a:rPr lang="en-US" sz="3200" dirty="0">
                <a:solidFill>
                  <a:srgbClr val="334C6E"/>
                </a:solidFill>
                <a:latin typeface="Arial" charset="0"/>
                <a:ea typeface="ＭＳ Ｐゴシック" charset="-128"/>
                <a:cs typeface="Arial" charset="0"/>
              </a:rPr>
            </a:br>
            <a:r>
              <a:rPr lang="en-US" sz="3200" dirty="0">
                <a:solidFill>
                  <a:srgbClr val="334C6E"/>
                </a:solidFill>
                <a:latin typeface="Arial" charset="0"/>
                <a:ea typeface="ＭＳ Ｐゴシック" charset="-128"/>
                <a:cs typeface="Arial" charset="0"/>
              </a:rPr>
              <a:t>Best Practices for Preparing PoA-DD and </a:t>
            </a:r>
            <a:r>
              <a:rPr lang="en-US" sz="3200" dirty="0" smtClean="0">
                <a:solidFill>
                  <a:srgbClr val="334C6E"/>
                </a:solidFill>
                <a:latin typeface="Arial" charset="0"/>
                <a:ea typeface="ＭＳ Ｐゴシック" charset="-128"/>
                <a:cs typeface="Arial" charset="0"/>
              </a:rPr>
              <a:t>CPA-DD</a:t>
            </a:r>
            <a:br>
              <a:rPr lang="en-US" sz="3200" dirty="0" smtClean="0">
                <a:solidFill>
                  <a:srgbClr val="334C6E"/>
                </a:solidFill>
                <a:latin typeface="Arial" charset="0"/>
                <a:ea typeface="ＭＳ Ｐゴシック" charset="-128"/>
                <a:cs typeface="Arial" charset="0"/>
              </a:rPr>
            </a:br>
            <a:r>
              <a:rPr lang="en-US" sz="2600" dirty="0">
                <a:solidFill>
                  <a:srgbClr val="334C6E"/>
                </a:solidFill>
                <a:latin typeface="Arial" charset="0"/>
                <a:ea typeface="ＭＳ Ｐゴシック" charset="-128"/>
                <a:cs typeface="Arial" charset="0"/>
              </a:rPr>
              <a:t/>
            </a:r>
            <a:br>
              <a:rPr lang="en-US" sz="2600" dirty="0">
                <a:solidFill>
                  <a:srgbClr val="334C6E"/>
                </a:solidFill>
                <a:latin typeface="Arial" charset="0"/>
                <a:ea typeface="ＭＳ Ｐゴシック" charset="-128"/>
                <a:cs typeface="Arial" charset="0"/>
              </a:rPr>
            </a:br>
            <a:r>
              <a:rPr lang="en-US" sz="2000" b="0" dirty="0">
                <a:solidFill>
                  <a:srgbClr val="334C6E"/>
                </a:solidFill>
                <a:latin typeface="Arial" charset="0"/>
                <a:ea typeface="ＭＳ Ｐゴシック" charset="-128"/>
                <a:cs typeface="Arial" charset="0"/>
              </a:rPr>
              <a:t>UNFCCC </a:t>
            </a:r>
            <a:r>
              <a:rPr lang="en-US" sz="2000" b="0" dirty="0" smtClean="0">
                <a:solidFill>
                  <a:srgbClr val="334C6E"/>
                </a:solidFill>
                <a:latin typeface="Arial" charset="0"/>
                <a:ea typeface="ＭＳ Ｐゴシック" charset="-128"/>
                <a:cs typeface="Arial" charset="0"/>
              </a:rPr>
              <a:t>Workshop on </a:t>
            </a:r>
            <a:r>
              <a:rPr lang="en-US" sz="2000" b="0" dirty="0" err="1" smtClean="0">
                <a:solidFill>
                  <a:srgbClr val="334C6E"/>
                </a:solidFill>
                <a:latin typeface="Arial" charset="0"/>
                <a:ea typeface="ＭＳ Ｐゴシック" charset="-128"/>
                <a:cs typeface="Arial" charset="0"/>
              </a:rPr>
              <a:t>PoAs</a:t>
            </a:r>
            <a:r>
              <a:rPr lang="en-US" sz="2000" b="0" dirty="0" smtClean="0">
                <a:solidFill>
                  <a:srgbClr val="334C6E"/>
                </a:solidFill>
                <a:latin typeface="Arial" charset="0"/>
                <a:ea typeface="ＭＳ Ｐゴシック" charset="-128"/>
                <a:cs typeface="Arial" charset="0"/>
              </a:rPr>
              <a:t>,</a:t>
            </a:r>
            <a:br>
              <a:rPr lang="en-US" sz="2000" b="0" dirty="0" smtClean="0">
                <a:solidFill>
                  <a:srgbClr val="334C6E"/>
                </a:solidFill>
                <a:latin typeface="Arial" charset="0"/>
                <a:ea typeface="ＭＳ Ｐゴシック" charset="-128"/>
                <a:cs typeface="Arial" charset="0"/>
              </a:rPr>
            </a:br>
            <a:r>
              <a:rPr lang="en-US" sz="2000" b="0" dirty="0" smtClean="0">
                <a:solidFill>
                  <a:srgbClr val="334C6E"/>
                </a:solidFill>
                <a:latin typeface="Arial" charset="0"/>
                <a:ea typeface="ＭＳ Ｐゴシック" charset="-128"/>
                <a:cs typeface="Arial" charset="0"/>
              </a:rPr>
              <a:t>7 May 2011</a:t>
            </a:r>
            <a:r>
              <a:rPr lang="en-US" sz="2000" b="0" dirty="0">
                <a:solidFill>
                  <a:srgbClr val="334C6E"/>
                </a:solidFill>
                <a:latin typeface="Arial" charset="0"/>
                <a:ea typeface="ＭＳ Ｐゴシック" charset="-128"/>
                <a:cs typeface="Arial" charset="0"/>
              </a:rPr>
              <a:t/>
            </a:r>
            <a:br>
              <a:rPr lang="en-US" sz="2000" b="0" dirty="0">
                <a:solidFill>
                  <a:srgbClr val="334C6E"/>
                </a:solidFill>
                <a:latin typeface="Arial" charset="0"/>
                <a:ea typeface="ＭＳ Ｐゴシック" charset="-128"/>
                <a:cs typeface="Arial" charset="0"/>
              </a:rPr>
            </a:br>
            <a:r>
              <a:rPr lang="en-US" sz="2000" b="0" dirty="0">
                <a:solidFill>
                  <a:srgbClr val="334C6E"/>
                </a:solidFill>
                <a:latin typeface="Arial" charset="0"/>
                <a:ea typeface="ＭＳ Ｐゴシック" charset="-128"/>
                <a:cs typeface="Arial" charset="0"/>
              </a:rPr>
              <a:t/>
            </a:r>
            <a:br>
              <a:rPr lang="en-US" sz="2000" b="0" dirty="0">
                <a:solidFill>
                  <a:srgbClr val="334C6E"/>
                </a:solidFill>
                <a:latin typeface="Arial" charset="0"/>
                <a:ea typeface="ＭＳ Ｐゴシック" charset="-128"/>
                <a:cs typeface="Arial" charset="0"/>
              </a:rPr>
            </a:br>
            <a:r>
              <a:rPr lang="en-US" sz="2000" b="0" dirty="0">
                <a:solidFill>
                  <a:srgbClr val="334C6E"/>
                </a:solidFill>
                <a:latin typeface="Arial" charset="0"/>
                <a:ea typeface="ＭＳ Ｐゴシック" charset="-128"/>
                <a:cs typeface="Arial" charset="0"/>
              </a:rPr>
              <a:t/>
            </a:r>
            <a:br>
              <a:rPr lang="en-US" sz="2000" b="0" dirty="0">
                <a:solidFill>
                  <a:srgbClr val="334C6E"/>
                </a:solidFill>
                <a:latin typeface="Arial" charset="0"/>
                <a:ea typeface="ＭＳ Ｐゴシック" charset="-128"/>
                <a:cs typeface="Arial" charset="0"/>
              </a:rPr>
            </a:br>
            <a:r>
              <a:rPr lang="en-US" sz="2000" b="0" dirty="0">
                <a:solidFill>
                  <a:srgbClr val="334C6E"/>
                </a:solidFill>
                <a:latin typeface="Arial" charset="0"/>
                <a:ea typeface="ＭＳ Ｐゴシック" charset="-128"/>
                <a:cs typeface="Arial" charset="0"/>
              </a:rPr>
              <a:t>Dr. Christoph  Sutter</a:t>
            </a:r>
            <a:br>
              <a:rPr lang="en-US" sz="2000" b="0" dirty="0">
                <a:solidFill>
                  <a:srgbClr val="334C6E"/>
                </a:solidFill>
                <a:latin typeface="Arial" charset="0"/>
                <a:ea typeface="ＭＳ Ｐゴシック" charset="-128"/>
                <a:cs typeface="Arial" charset="0"/>
              </a:rPr>
            </a:br>
            <a:r>
              <a:rPr lang="en-US" sz="2000" b="0" dirty="0">
                <a:solidFill>
                  <a:srgbClr val="334C6E"/>
                </a:solidFill>
                <a:latin typeface="Arial" charset="0"/>
                <a:ea typeface="ＭＳ Ｐゴシック" charset="-128"/>
                <a:cs typeface="Arial" charset="0"/>
              </a:rPr>
              <a:t>CEO, South Pole Carbon Asset </a:t>
            </a:r>
            <a:r>
              <a:rPr lang="en-US" sz="2000" b="0" dirty="0" smtClean="0">
                <a:solidFill>
                  <a:srgbClr val="334C6E"/>
                </a:solidFill>
                <a:latin typeface="Arial" charset="0"/>
                <a:ea typeface="ＭＳ Ｐゴシック" charset="-128"/>
                <a:cs typeface="Arial" charset="0"/>
              </a:rPr>
              <a:t>Management</a:t>
            </a:r>
            <a:br>
              <a:rPr lang="en-US" sz="2000" b="0" dirty="0" smtClean="0">
                <a:solidFill>
                  <a:srgbClr val="334C6E"/>
                </a:solidFill>
                <a:latin typeface="Arial" charset="0"/>
                <a:ea typeface="ＭＳ Ｐゴシック" charset="-128"/>
                <a:cs typeface="Arial" charset="0"/>
              </a:rPr>
            </a:br>
            <a:r>
              <a:rPr lang="en-US" sz="2000" b="0" dirty="0">
                <a:solidFill>
                  <a:srgbClr val="334C6E"/>
                </a:solidFill>
                <a:latin typeface="Arial" charset="0"/>
                <a:ea typeface="ＭＳ Ｐゴシック" charset="-128"/>
                <a:cs typeface="Arial" charset="0"/>
              </a:rPr>
              <a:t/>
            </a:r>
            <a:br>
              <a:rPr lang="en-US" sz="2000" b="0" dirty="0">
                <a:solidFill>
                  <a:srgbClr val="334C6E"/>
                </a:solidFill>
                <a:latin typeface="Arial" charset="0"/>
                <a:ea typeface="ＭＳ Ｐゴシック" charset="-128"/>
                <a:cs typeface="Arial" charset="0"/>
              </a:rPr>
            </a:br>
            <a:r>
              <a:rPr lang="en-US" sz="2000" b="0" dirty="0" smtClean="0">
                <a:solidFill>
                  <a:srgbClr val="334C6E"/>
                </a:solidFill>
                <a:latin typeface="Arial" charset="0"/>
                <a:ea typeface="ＭＳ Ｐゴシック" charset="-128"/>
                <a:cs typeface="Arial" charset="0"/>
              </a:rPr>
              <a:t>Patrick Horka</a:t>
            </a:r>
            <a:br>
              <a:rPr lang="en-US" sz="2000" b="0" dirty="0" smtClean="0">
                <a:solidFill>
                  <a:srgbClr val="334C6E"/>
                </a:solidFill>
                <a:latin typeface="Arial" charset="0"/>
                <a:ea typeface="ＭＳ Ｐゴシック" charset="-128"/>
                <a:cs typeface="Arial" charset="0"/>
              </a:rPr>
            </a:br>
            <a:r>
              <a:rPr lang="en-US" sz="2000" b="0" dirty="0" smtClean="0">
                <a:solidFill>
                  <a:srgbClr val="334C6E"/>
                </a:solidFill>
                <a:latin typeface="Arial" charset="0"/>
                <a:ea typeface="ＭＳ Ｐゴシック" charset="-128"/>
                <a:cs typeface="Arial" charset="0"/>
              </a:rPr>
              <a:t>Head of </a:t>
            </a:r>
            <a:r>
              <a:rPr lang="en-US" sz="2000" b="0" dirty="0" err="1" smtClean="0">
                <a:solidFill>
                  <a:srgbClr val="334C6E"/>
                </a:solidFill>
                <a:latin typeface="Arial" charset="0"/>
                <a:ea typeface="ＭＳ Ｐゴシック" charset="-128"/>
                <a:cs typeface="Arial" charset="0"/>
              </a:rPr>
              <a:t>PoAs</a:t>
            </a:r>
            <a:r>
              <a:rPr lang="en-US" sz="2000" b="0" dirty="0" smtClean="0">
                <a:solidFill>
                  <a:srgbClr val="334C6E"/>
                </a:solidFill>
                <a:latin typeface="Arial" charset="0"/>
                <a:ea typeface="ＭＳ Ｐゴシック" charset="-128"/>
                <a:cs typeface="Arial" charset="0"/>
              </a:rPr>
              <a:t>, </a:t>
            </a:r>
            <a:r>
              <a:rPr lang="en-US" sz="2000" b="0" dirty="0">
                <a:solidFill>
                  <a:srgbClr val="334C6E"/>
                </a:solidFill>
                <a:latin typeface="Arial" charset="0"/>
                <a:ea typeface="ＭＳ Ｐゴシック" charset="-128"/>
                <a:cs typeface="Arial" charset="0"/>
              </a:rPr>
              <a:t>South Pole Carbon Asset Management </a:t>
            </a:r>
            <a:r>
              <a:rPr lang="en-US" sz="2600" dirty="0">
                <a:solidFill>
                  <a:srgbClr val="334C6E"/>
                </a:solidFill>
                <a:latin typeface="Arial" charset="0"/>
                <a:ea typeface="ＭＳ Ｐゴシック" charset="-128"/>
                <a:cs typeface="Arial" charset="0"/>
              </a:rPr>
              <a:t/>
            </a:r>
            <a:br>
              <a:rPr lang="en-US" sz="2600" dirty="0">
                <a:solidFill>
                  <a:srgbClr val="334C6E"/>
                </a:solidFill>
                <a:latin typeface="Arial" charset="0"/>
                <a:ea typeface="ＭＳ Ｐゴシック" charset="-128"/>
                <a:cs typeface="Arial" charset="0"/>
              </a:rPr>
            </a:br>
            <a:r>
              <a:rPr lang="en-US" sz="2600" dirty="0">
                <a:solidFill>
                  <a:srgbClr val="334C6E"/>
                </a:solidFill>
                <a:latin typeface="Arial" charset="0"/>
                <a:ea typeface="ＭＳ Ｐゴシック" charset="-128"/>
                <a:cs typeface="Arial" charset="0"/>
              </a:rPr>
              <a:t/>
            </a:r>
            <a:br>
              <a:rPr lang="en-US" sz="2600" dirty="0">
                <a:solidFill>
                  <a:srgbClr val="334C6E"/>
                </a:solidFill>
                <a:latin typeface="Arial" charset="0"/>
                <a:ea typeface="ＭＳ Ｐゴシック" charset="-128"/>
                <a:cs typeface="Arial" charset="0"/>
              </a:rPr>
            </a:br>
            <a:endParaRPr lang="en-US" sz="2600" dirty="0">
              <a:solidFill>
                <a:srgbClr val="334C6E"/>
              </a:solidFill>
              <a:latin typeface="Arial" charset="0"/>
              <a:ea typeface="ＭＳ Ｐゴシック" charset="-128"/>
              <a:cs typeface="Arial" charset="0"/>
            </a:endParaRPr>
          </a:p>
        </p:txBody>
      </p:sp>
    </p:spTree>
  </p:cSld>
  <p:clrMapOvr>
    <a:masterClrMapping/>
  </p:clrMapOvr>
  <p:transition advTm="2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 example “Sustainable Small Hydropower </a:t>
            </a:r>
            <a:r>
              <a:rPr lang="en-US" dirty="0" err="1" smtClean="0"/>
              <a:t>Programme</a:t>
            </a:r>
            <a:r>
              <a:rPr lang="en-US" dirty="0" smtClean="0"/>
              <a:t> of Activities (</a:t>
            </a:r>
            <a:r>
              <a:rPr lang="en-US" dirty="0" err="1" smtClean="0"/>
              <a:t>PoA</a:t>
            </a:r>
            <a:r>
              <a:rPr lang="en-US" dirty="0" smtClean="0"/>
              <a:t>) in Indonesia </a:t>
            </a:r>
            <a:endParaRPr lang="en-US" dirty="0"/>
          </a:p>
        </p:txBody>
      </p:sp>
      <p:sp>
        <p:nvSpPr>
          <p:cNvPr id="4" name="Text Placeholder 3"/>
          <p:cNvSpPr>
            <a:spLocks noGrp="1"/>
          </p:cNvSpPr>
          <p:nvPr>
            <p:ph type="body" sz="quarter" idx="12"/>
          </p:nvPr>
        </p:nvSpPr>
        <p:spPr/>
        <p:txBody>
          <a:bodyPr/>
          <a:lstStyle/>
          <a:p>
            <a:endParaRPr lang="en-US"/>
          </a:p>
        </p:txBody>
      </p:sp>
      <p:pic>
        <p:nvPicPr>
          <p:cNvPr id="5" name="Picture 4"/>
          <p:cNvPicPr>
            <a:picLocks noChangeAspect="1"/>
          </p:cNvPicPr>
          <p:nvPr/>
        </p:nvPicPr>
        <p:blipFill>
          <a:blip r:embed="rId2" cstate="print"/>
          <a:stretch>
            <a:fillRect/>
          </a:stretch>
        </p:blipFill>
        <p:spPr>
          <a:xfrm>
            <a:off x="198438" y="2338388"/>
            <a:ext cx="4098594" cy="4432300"/>
          </a:xfrm>
          <a:prstGeom prst="rect">
            <a:avLst/>
          </a:prstGeom>
        </p:spPr>
      </p:pic>
      <p:cxnSp>
        <p:nvCxnSpPr>
          <p:cNvPr id="10" name="Straight Arrow Connector 9"/>
          <p:cNvCxnSpPr>
            <a:stCxn id="13" idx="1"/>
          </p:cNvCxnSpPr>
          <p:nvPr/>
        </p:nvCxnSpPr>
        <p:spPr bwMode="auto">
          <a:xfrm rot="10800000" flipV="1">
            <a:off x="1905000" y="1371600"/>
            <a:ext cx="2667000" cy="838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rot="10800000" flipV="1">
            <a:off x="3352800" y="1923393"/>
            <a:ext cx="1219200" cy="2864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TextBox 12"/>
          <p:cNvSpPr txBox="1"/>
          <p:nvPr/>
        </p:nvSpPr>
        <p:spPr>
          <a:xfrm>
            <a:off x="4572000" y="1186934"/>
            <a:ext cx="3238211" cy="369332"/>
          </a:xfrm>
          <a:prstGeom prst="rect">
            <a:avLst/>
          </a:prstGeom>
          <a:noFill/>
        </p:spPr>
        <p:txBody>
          <a:bodyPr wrap="none" rtlCol="0">
            <a:spAutoFit/>
          </a:bodyPr>
          <a:lstStyle/>
          <a:p>
            <a:r>
              <a:rPr lang="en-US" dirty="0" smtClean="0"/>
              <a:t>All parameters clearly defined</a:t>
            </a:r>
            <a:endParaRPr lang="en-US" dirty="0"/>
          </a:p>
        </p:txBody>
      </p:sp>
      <p:sp>
        <p:nvSpPr>
          <p:cNvPr id="14" name="TextBox 13"/>
          <p:cNvSpPr txBox="1"/>
          <p:nvPr/>
        </p:nvSpPr>
        <p:spPr>
          <a:xfrm>
            <a:off x="4572000" y="1720333"/>
            <a:ext cx="3767959" cy="1323439"/>
          </a:xfrm>
          <a:prstGeom prst="rect">
            <a:avLst/>
          </a:prstGeom>
          <a:noFill/>
        </p:spPr>
        <p:txBody>
          <a:bodyPr wrap="square" rtlCol="0">
            <a:spAutoFit/>
          </a:bodyPr>
          <a:lstStyle/>
          <a:p>
            <a:r>
              <a:rPr lang="en-US" dirty="0" smtClean="0"/>
              <a:t>Sources are clearly defined and are already </a:t>
            </a:r>
          </a:p>
          <a:p>
            <a:r>
              <a:rPr lang="en-US" dirty="0" smtClean="0"/>
              <a:t>assessed during registration of the </a:t>
            </a:r>
            <a:r>
              <a:rPr lang="en-US" dirty="0" err="1" smtClean="0"/>
              <a:t>PoA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The Solution</a:t>
            </a:r>
            <a:endParaRPr lang="en-US" dirty="0"/>
          </a:p>
        </p:txBody>
      </p:sp>
      <p:sp>
        <p:nvSpPr>
          <p:cNvPr id="3" name="Text Placeholder 2"/>
          <p:cNvSpPr>
            <a:spLocks noGrp="1"/>
          </p:cNvSpPr>
          <p:nvPr>
            <p:ph type="body" sz="quarter" idx="11"/>
          </p:nvPr>
        </p:nvSpPr>
        <p:spPr>
          <a:xfrm>
            <a:off x="198437" y="1295400"/>
            <a:ext cx="8945563" cy="553998"/>
          </a:xfrm>
        </p:spPr>
        <p:txBody>
          <a:bodyPr/>
          <a:lstStyle/>
          <a:p>
            <a:pPr>
              <a:buNone/>
            </a:pPr>
            <a:r>
              <a:rPr b="1" dirty="0" smtClean="0"/>
              <a:t>Revision of "Procedures for review of erroneous inclusion of a CPA" (Version 2)</a:t>
            </a:r>
            <a:endParaRPr lang="en-US" b="1" dirty="0"/>
          </a:p>
        </p:txBody>
      </p:sp>
      <p:sp>
        <p:nvSpPr>
          <p:cNvPr id="4" name="Text Placeholder 3"/>
          <p:cNvSpPr>
            <a:spLocks noGrp="1"/>
          </p:cNvSpPr>
          <p:nvPr>
            <p:ph type="body" sz="quarter" idx="12"/>
          </p:nvPr>
        </p:nvSpPr>
        <p:spPr/>
        <p:txBody>
          <a:bodyPr/>
          <a:lstStyle/>
          <a:p>
            <a:endParaRPr lang="en-US"/>
          </a:p>
        </p:txBody>
      </p:sp>
      <p:sp>
        <p:nvSpPr>
          <p:cNvPr id="5" name="Content Placeholder 2"/>
          <p:cNvSpPr txBox="1">
            <a:spLocks/>
          </p:cNvSpPr>
          <p:nvPr/>
        </p:nvSpPr>
        <p:spPr bwMode="auto">
          <a:xfrm>
            <a:off x="198438" y="1676400"/>
            <a:ext cx="8229600" cy="4411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Pct val="70000"/>
              <a:tabLst/>
              <a:defRPr/>
            </a:pPr>
            <a:r>
              <a:rPr kumimoji="0" lang="en-GB" sz="1800" b="0" u="none" strike="noStrike" kern="0" cap="none" spc="0" normalizeH="0" baseline="0" noProof="0" dirty="0" smtClean="0">
                <a:ln>
                  <a:noFill/>
                </a:ln>
                <a:solidFill>
                  <a:schemeClr val="tx1"/>
                </a:solidFill>
                <a:effectLst/>
                <a:uLnTx/>
                <a:uFillTx/>
                <a:latin typeface="+mn-lt"/>
                <a:ea typeface="ＭＳ Ｐゴシック" pitchFamily="-107" charset="-128"/>
                <a:cs typeface="+mn-cs"/>
              </a:rPr>
              <a:t>Revision</a:t>
            </a:r>
            <a:r>
              <a:rPr kumimoji="0" lang="en-GB" sz="1800" b="0" u="none" strike="noStrike" kern="0" cap="none" spc="0" normalizeH="0" noProof="0" dirty="0" smtClean="0">
                <a:ln>
                  <a:noFill/>
                </a:ln>
                <a:solidFill>
                  <a:schemeClr val="tx1"/>
                </a:solidFill>
                <a:effectLst/>
                <a:uLnTx/>
                <a:uFillTx/>
                <a:latin typeface="+mn-lt"/>
                <a:ea typeface="ＭＳ Ｐゴシック" pitchFamily="-107" charset="-128"/>
                <a:cs typeface="+mn-cs"/>
              </a:rPr>
              <a:t> of paragraph 9 &amp; 10:</a:t>
            </a:r>
          </a:p>
          <a:p>
            <a:pPr marL="342900" marR="0" lvl="0" indent="-342900" algn="l" defTabSz="914400" rtl="0" eaLnBrk="0" fontAlgn="base" latinLnBrk="0" hangingPunct="0">
              <a:lnSpc>
                <a:spcPct val="100000"/>
              </a:lnSpc>
              <a:spcBef>
                <a:spcPct val="20000"/>
              </a:spcBef>
              <a:spcAft>
                <a:spcPct val="0"/>
              </a:spcAft>
              <a:buClr>
                <a:schemeClr val="tx1"/>
              </a:buClr>
              <a:buSzPct val="70000"/>
              <a:tabLst/>
              <a:defRPr/>
            </a:pPr>
            <a:endParaRPr kumimoji="0" lang="en-GB" sz="1800" b="0" u="none" strike="noStrike" kern="0" cap="none" spc="0" normalizeH="0" baseline="0" noProof="0" dirty="0" smtClean="0">
              <a:ln>
                <a:noFill/>
              </a:ln>
              <a:solidFill>
                <a:schemeClr val="tx1"/>
              </a:solidFill>
              <a:effectLst/>
              <a:uLnTx/>
              <a:uFillTx/>
              <a:latin typeface="+mn-lt"/>
              <a:ea typeface="ＭＳ Ｐゴシック" pitchFamily="-107" charset="-128"/>
              <a:cs typeface="+mn-cs"/>
            </a:endParaRPr>
          </a:p>
          <a:p>
            <a:pPr marL="58738" marR="0" lvl="0" indent="1588" algn="l" defTabSz="914400" rtl="0" eaLnBrk="0" fontAlgn="base" latinLnBrk="0" hangingPunct="0">
              <a:lnSpc>
                <a:spcPct val="100000"/>
              </a:lnSpc>
              <a:spcBef>
                <a:spcPct val="20000"/>
              </a:spcBef>
              <a:spcAft>
                <a:spcPct val="0"/>
              </a:spcAft>
              <a:buClr>
                <a:schemeClr val="tx1"/>
              </a:buClr>
              <a:buSzPct val="70000"/>
              <a:tabLst/>
              <a:defRPr/>
            </a:pPr>
            <a:r>
              <a:rPr kumimoji="0" lang="en-GB" sz="1800" b="0" i="1" u="none" strike="noStrike" kern="0" cap="none" spc="0" normalizeH="0" baseline="0" noProof="0" dirty="0" smtClean="0">
                <a:ln>
                  <a:noFill/>
                </a:ln>
                <a:solidFill>
                  <a:schemeClr val="tx1"/>
                </a:solidFill>
                <a:effectLst/>
                <a:uLnTx/>
                <a:uFillTx/>
                <a:latin typeface="+mn-lt"/>
                <a:ea typeface="ＭＳ Ｐゴシック" pitchFamily="-107" charset="-128"/>
                <a:cs typeface="+mn-cs"/>
              </a:rPr>
              <a:t>9.The Board shall decide whether to initiate a review of the inclusion of the CPA and shall decide whether to exclude the CPA from the PoA with immediate effect, if it determines that the CPA </a:t>
            </a:r>
            <a:r>
              <a:rPr kumimoji="0" lang="en-GB" sz="1800" b="0" i="1" u="none" strike="noStrike" kern="0" cap="none" spc="0" normalizeH="0" baseline="0" noProof="0" dirty="0" smtClean="0">
                <a:ln>
                  <a:noFill/>
                </a:ln>
                <a:solidFill>
                  <a:srgbClr val="FF0000"/>
                </a:solidFill>
                <a:effectLst/>
                <a:uLnTx/>
                <a:uFillTx/>
                <a:latin typeface="+mn-lt"/>
                <a:ea typeface="ＭＳ Ｐゴシック" pitchFamily="-107" charset="-128"/>
                <a:cs typeface="+mn-cs"/>
              </a:rPr>
              <a:t>does not meet the eligibility criteria  specified in PoA DD and</a:t>
            </a:r>
            <a:r>
              <a:rPr kumimoji="0" lang="en-GB" sz="1800" b="0" i="1" u="none" strike="noStrike" kern="0" cap="none" spc="0" normalizeH="0" baseline="0" noProof="0" dirty="0" smtClean="0">
                <a:ln>
                  <a:noFill/>
                </a:ln>
                <a:solidFill>
                  <a:schemeClr val="tx1"/>
                </a:solidFill>
                <a:effectLst/>
                <a:uLnTx/>
                <a:uFillTx/>
                <a:latin typeface="+mn-lt"/>
                <a:ea typeface="ＭＳ Ｐゴシック" pitchFamily="-107" charset="-128"/>
                <a:cs typeface="+mn-cs"/>
              </a:rPr>
              <a:t> was  </a:t>
            </a:r>
            <a:r>
              <a:rPr kumimoji="0" lang="en-GB" sz="1800" b="0" i="1" u="none" strike="sngStrike" kern="0" cap="none" spc="0" normalizeH="0" baseline="0" noProof="0" dirty="0" smtClean="0">
                <a:ln>
                  <a:noFill/>
                </a:ln>
                <a:solidFill>
                  <a:srgbClr val="FF0000"/>
                </a:solidFill>
                <a:effectLst/>
                <a:uLnTx/>
                <a:uFillTx/>
                <a:latin typeface="+mn-lt"/>
                <a:ea typeface="ＭＳ Ｐゴシック" pitchFamily="-107" charset="-128"/>
                <a:cs typeface="+mn-cs"/>
              </a:rPr>
              <a:t>erroneously</a:t>
            </a:r>
            <a:r>
              <a:rPr kumimoji="0" lang="en-GB" sz="1800" b="0" i="1" u="none" strike="sngStrike" kern="0" cap="none" spc="0" normalizeH="0" baseline="0" noProof="0" dirty="0" smtClean="0">
                <a:ln>
                  <a:noFill/>
                </a:ln>
                <a:solidFill>
                  <a:schemeClr val="tx1"/>
                </a:solidFill>
                <a:effectLst/>
                <a:uLnTx/>
                <a:uFillTx/>
                <a:latin typeface="+mn-lt"/>
                <a:ea typeface="ＭＳ Ｐゴシック" pitchFamily="-107" charset="-128"/>
                <a:cs typeface="+mn-cs"/>
              </a:rPr>
              <a:t> </a:t>
            </a:r>
            <a:r>
              <a:rPr kumimoji="0" lang="en-GB" sz="1800" b="0" i="1" u="none" strike="noStrike" kern="0" cap="none" spc="0" normalizeH="0" baseline="0" noProof="0" dirty="0" smtClean="0">
                <a:ln>
                  <a:noFill/>
                </a:ln>
                <a:solidFill>
                  <a:schemeClr val="tx1"/>
                </a:solidFill>
                <a:effectLst/>
                <a:uLnTx/>
                <a:uFillTx/>
                <a:latin typeface="+mn-lt"/>
                <a:ea typeface="ＭＳ Ｐゴシック" pitchFamily="-107" charset="-128"/>
                <a:cs typeface="+mn-cs"/>
              </a:rPr>
              <a:t>included into the PoA </a:t>
            </a:r>
            <a:r>
              <a:rPr kumimoji="0" lang="en-GB" sz="1800" b="0" i="1" u="none" strike="noStrike" kern="0" cap="none" spc="0" normalizeH="0" baseline="0" noProof="0" dirty="0" smtClean="0">
                <a:ln>
                  <a:noFill/>
                </a:ln>
                <a:solidFill>
                  <a:srgbClr val="FF0000"/>
                </a:solidFill>
                <a:effectLst/>
                <a:uLnTx/>
                <a:uFillTx/>
                <a:latin typeface="+mn-lt"/>
                <a:ea typeface="ＭＳ Ｐゴシック" pitchFamily="-107" charset="-128"/>
                <a:cs typeface="+mn-cs"/>
              </a:rPr>
              <a:t>with significant deficiencies related to fraud, malfeasance, or incompetence by the DOE</a:t>
            </a:r>
            <a:r>
              <a:rPr kumimoji="0" lang="en-GB" sz="1800" b="0" i="1" u="none" strike="noStrike" kern="0" cap="none" spc="0" normalizeH="0" baseline="0" noProof="0" dirty="0" smtClean="0">
                <a:ln>
                  <a:noFill/>
                </a:ln>
                <a:solidFill>
                  <a:schemeClr val="tx1"/>
                </a:solidFill>
                <a:effectLst/>
                <a:uLnTx/>
                <a:uFillTx/>
                <a:latin typeface="+mn-lt"/>
                <a:ea typeface="ＭＳ Ｐゴシック" pitchFamily="-107" charset="-128"/>
                <a:cs typeface="+mn-cs"/>
              </a:rPr>
              <a:t>. </a:t>
            </a:r>
            <a:r>
              <a:rPr kumimoji="0" lang="en-GB" sz="1800" b="0" i="1" u="none" strike="noStrike" kern="0" cap="none" spc="0" normalizeH="0" baseline="0" noProof="0" dirty="0" smtClean="0">
                <a:ln>
                  <a:noFill/>
                </a:ln>
                <a:solidFill>
                  <a:srgbClr val="FF0000"/>
                </a:solidFill>
                <a:effectLst/>
                <a:uLnTx/>
                <a:uFillTx/>
                <a:latin typeface="+mn-lt"/>
                <a:ea typeface="ＭＳ Ｐゴシック" pitchFamily="-107" charset="-128"/>
                <a:cs typeface="+mn-cs"/>
              </a:rPr>
              <a:t>Changes to general CDM guidelines or PoA rules, which could have an impact on the assessment of the PoA eligibility criteria as defined in the PoA DD and become effective after the date of inclusion of a CPA, shall not lead to a retroactive determination by the Board of an erroneous inclusion.</a:t>
            </a:r>
            <a:endParaRPr lang="en-US" kern="0" dirty="0" smtClean="0">
              <a:solidFill>
                <a:srgbClr val="FF0000"/>
              </a:solidFill>
              <a:ea typeface="ＭＳ Ｐゴシック" pitchFamily="-107" charset="-128"/>
            </a:endParaRPr>
          </a:p>
        </p:txBody>
      </p:sp>
      <p:sp>
        <p:nvSpPr>
          <p:cNvPr id="6" name="Rectangle 5"/>
          <p:cNvSpPr/>
          <p:nvPr/>
        </p:nvSpPr>
        <p:spPr>
          <a:xfrm>
            <a:off x="301954" y="5093889"/>
            <a:ext cx="8093075" cy="1138773"/>
          </a:xfrm>
          <a:prstGeom prst="rect">
            <a:avLst/>
          </a:prstGeom>
        </p:spPr>
        <p:txBody>
          <a:bodyPr wrap="square">
            <a:spAutoFit/>
          </a:bodyPr>
          <a:lstStyle/>
          <a:p>
            <a:r>
              <a:rPr lang="en-US" sz="1600" dirty="0" smtClean="0">
                <a:solidFill>
                  <a:srgbClr val="000000"/>
                </a:solidFill>
              </a:rPr>
              <a:t>10. A DOE, that has not performed validation, registration, inclusion or verification functions with regard to this PoA shall conduct the review referred to in paragraph 9, by assessing a random sample of 10% of all CPAs </a:t>
            </a:r>
            <a:r>
              <a:rPr lang="en-US" sz="1600" dirty="0" smtClean="0">
                <a:solidFill>
                  <a:srgbClr val="FF0000"/>
                </a:solidFill>
              </a:rPr>
              <a:t>included in the past 12 months </a:t>
            </a:r>
            <a:r>
              <a:rPr lang="en-US" sz="1600" strike="sngStrike" dirty="0" smtClean="0">
                <a:solidFill>
                  <a:srgbClr val="000000"/>
                </a:solidFill>
              </a:rPr>
              <a:t>currently included </a:t>
            </a:r>
            <a:r>
              <a:rPr lang="en-US" sz="1600" dirty="0" smtClean="0">
                <a:solidFill>
                  <a:srgbClr val="000000"/>
                </a:solidFill>
              </a:rPr>
              <a:t>and submitting a report to Board within eight weeks</a:t>
            </a:r>
            <a:r>
              <a:rPr lang="en-US" dirty="0" smtClean="0">
                <a:solidFill>
                  <a:srgbClr val="000000"/>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p:nvGraphicFramePr>
        <p:xfrm>
          <a:off x="0" y="0"/>
          <a:ext cx="158750" cy="158750"/>
        </p:xfrm>
        <a:graphic>
          <a:graphicData uri="http://schemas.openxmlformats.org/presentationml/2006/ole">
            <p:oleObj spid="_x0000_s64514" name="think-cell Slide" r:id="rId8" imgW="381" imgH="381" progId="TCLayout.ActiveDocument.1">
              <p:embed/>
            </p:oleObj>
          </a:graphicData>
        </a:graphic>
      </p:graphicFrame>
      <p:sp>
        <p:nvSpPr>
          <p:cNvPr id="12290" name="Title 1"/>
          <p:cNvSpPr>
            <a:spLocks noGrp="1"/>
          </p:cNvSpPr>
          <p:nvPr>
            <p:ph type="title"/>
            <p:custDataLst>
              <p:tags r:id="rId2"/>
            </p:custDataLst>
          </p:nvPr>
        </p:nvSpPr>
        <p:spPr>
          <a:xfrm>
            <a:off x="198438" y="142875"/>
            <a:ext cx="8441065" cy="703263"/>
          </a:xfrm>
        </p:spPr>
        <p:txBody>
          <a:bodyPr/>
          <a:lstStyle/>
          <a:p>
            <a:r>
              <a:rPr lang="de-CH" dirty="0" smtClean="0"/>
              <a:t>IDEA: UNFCCC to actively and randomly check CPA inclusions during 12 month after inclusion</a:t>
            </a:r>
            <a:endParaRPr lang="en-US" dirty="0" smtClean="0"/>
          </a:p>
        </p:txBody>
      </p:sp>
      <p:pic>
        <p:nvPicPr>
          <p:cNvPr id="64516" name="Picture 4" descr="http://www.oq.com/images/quality_assurance/quality_assurance_250x251.jpg"/>
          <p:cNvPicPr>
            <a:picLocks noChangeAspect="1" noChangeArrowheads="1"/>
          </p:cNvPicPr>
          <p:nvPr>
            <p:custDataLst>
              <p:tags r:id="rId3"/>
            </p:custDataLst>
          </p:nvPr>
        </p:nvPicPr>
        <p:blipFill>
          <a:blip r:embed="rId9" cstate="print"/>
          <a:srcRect/>
          <a:stretch>
            <a:fillRect/>
          </a:stretch>
        </p:blipFill>
        <p:spPr bwMode="auto">
          <a:xfrm>
            <a:off x="94585" y="3663159"/>
            <a:ext cx="2381250" cy="2390775"/>
          </a:xfrm>
          <a:prstGeom prst="rect">
            <a:avLst/>
          </a:prstGeom>
          <a:noFill/>
        </p:spPr>
      </p:pic>
      <p:pic>
        <p:nvPicPr>
          <p:cNvPr id="64518" name="Picture 6" descr="http://jasonrenshaw.typepad.com/.a/6a00d83452d45869e20148c6a49568970c-800wi"/>
          <p:cNvPicPr>
            <a:picLocks noChangeAspect="1" noChangeArrowheads="1"/>
          </p:cNvPicPr>
          <p:nvPr>
            <p:custDataLst>
              <p:tags r:id="rId4"/>
            </p:custDataLst>
          </p:nvPr>
        </p:nvPicPr>
        <p:blipFill>
          <a:blip r:embed="rId10" cstate="print"/>
          <a:srcRect/>
          <a:stretch>
            <a:fillRect/>
          </a:stretch>
        </p:blipFill>
        <p:spPr bwMode="auto">
          <a:xfrm>
            <a:off x="189185" y="1668568"/>
            <a:ext cx="3894087" cy="2593463"/>
          </a:xfrm>
          <a:prstGeom prst="rect">
            <a:avLst/>
          </a:prstGeom>
          <a:noFill/>
        </p:spPr>
      </p:pic>
      <p:sp>
        <p:nvSpPr>
          <p:cNvPr id="32" name="Rectangle 31"/>
          <p:cNvSpPr>
            <a:spLocks noChangeArrowheads="1"/>
          </p:cNvSpPr>
          <p:nvPr>
            <p:custDataLst>
              <p:tags r:id="rId5"/>
            </p:custDataLst>
          </p:nvPr>
        </p:nvSpPr>
        <p:spPr bwMode="gray">
          <a:xfrm>
            <a:off x="4659021" y="1539901"/>
            <a:ext cx="4122372" cy="4985980"/>
          </a:xfrm>
          <a:prstGeom prst="rect">
            <a:avLst/>
          </a:prstGeom>
          <a:noFill/>
          <a:ln w="9525">
            <a:noFill/>
            <a:miter lim="800000"/>
            <a:headEnd/>
            <a:tailEnd/>
          </a:ln>
        </p:spPr>
        <p:txBody>
          <a:bodyPr wrap="square" lIns="0" tIns="0" rIns="0" bIns="0">
            <a:prstTxWarp prst="textNoShape">
              <a:avLst/>
            </a:prstTxWarp>
            <a:spAutoFit/>
          </a:bodyPr>
          <a:lstStyle/>
          <a:p>
            <a:pPr marL="147638" lvl="1" indent="-146050" defTabSz="895350" eaLnBrk="1" hangingPunct="1">
              <a:spcBef>
                <a:spcPct val="50000"/>
              </a:spcBef>
              <a:buClr>
                <a:schemeClr val="tx2"/>
              </a:buClr>
              <a:buFontTx/>
              <a:buChar char="•"/>
            </a:pPr>
            <a:r>
              <a:rPr lang="en-US" sz="2400" dirty="0" smtClean="0">
                <a:solidFill>
                  <a:srgbClr val="000000"/>
                </a:solidFill>
                <a:cs typeface="ＭＳ Ｐゴシック" charset="-128"/>
              </a:rPr>
              <a:t>Limit the DOE liability for erroneous inclusion to 1 year</a:t>
            </a:r>
          </a:p>
          <a:p>
            <a:pPr marL="147638" lvl="1" indent="-146050" defTabSz="895350" eaLnBrk="1" hangingPunct="1">
              <a:spcBef>
                <a:spcPct val="50000"/>
              </a:spcBef>
              <a:buClr>
                <a:schemeClr val="tx2"/>
              </a:buClr>
              <a:buFontTx/>
              <a:buChar char="•"/>
            </a:pPr>
            <a:r>
              <a:rPr lang="en-US" sz="2400" dirty="0" smtClean="0">
                <a:solidFill>
                  <a:srgbClr val="000000"/>
                </a:solidFill>
                <a:cs typeface="ＭＳ Ｐゴシック" charset="-128"/>
              </a:rPr>
              <a:t>Establish a systematic process in which UNFCCC checks the newly added CPAs</a:t>
            </a:r>
          </a:p>
          <a:p>
            <a:pPr marL="147638" lvl="1" indent="-146050" defTabSz="895350" eaLnBrk="1" hangingPunct="1">
              <a:spcBef>
                <a:spcPct val="50000"/>
              </a:spcBef>
              <a:buClr>
                <a:schemeClr val="tx2"/>
              </a:buClr>
              <a:buFontTx/>
              <a:buChar char="•"/>
            </a:pPr>
            <a:r>
              <a:rPr lang="en-US" sz="2400" dirty="0" smtClean="0">
                <a:solidFill>
                  <a:srgbClr val="000000"/>
                </a:solidFill>
                <a:cs typeface="ＭＳ Ｐゴシック" charset="-128"/>
              </a:rPr>
              <a:t>Checks could be done based on a random sample from the pool of all CPAs included to any PoA in the last 12 months</a:t>
            </a:r>
          </a:p>
          <a:p>
            <a:pPr marL="147638" lvl="1" indent="-146050" defTabSz="895350" eaLnBrk="1" hangingPunct="1">
              <a:spcBef>
                <a:spcPct val="50000"/>
              </a:spcBef>
              <a:buClr>
                <a:schemeClr val="tx2"/>
              </a:buClr>
              <a:buFontTx/>
              <a:buChar char="•"/>
            </a:pPr>
            <a:endParaRPr lang="en-US" sz="2400" dirty="0">
              <a:solidFill>
                <a:srgbClr val="000000"/>
              </a:solidFill>
              <a:ea typeface="ＭＳ Ｐゴシック" charset="-128"/>
              <a:cs typeface="ＭＳ Ｐゴシック" charset="-128"/>
            </a:endParaRPr>
          </a:p>
        </p:txBody>
      </p:sp>
    </p:spTree>
  </p:cSld>
  <p:clrMapOvr>
    <a:masterClrMapping/>
  </p:clrMapOvr>
  <p:transition advTm="25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ChangeArrowheads="1"/>
          </p:cNvSpPr>
          <p:nvPr>
            <p:custDataLst>
              <p:tags r:id="rId2"/>
            </p:custDataLst>
          </p:nvPr>
        </p:nvSpPr>
        <p:spPr bwMode="gray">
          <a:xfrm>
            <a:off x="2274888" y="3359150"/>
            <a:ext cx="5902325" cy="3073400"/>
          </a:xfrm>
          <a:prstGeom prst="rect">
            <a:avLst/>
          </a:prstGeom>
          <a:solidFill>
            <a:srgbClr val="DDDDDD"/>
          </a:solidFill>
          <a:ln w="9525">
            <a:noFill/>
            <a:miter lim="800000"/>
            <a:headEnd/>
            <a:tailEnd/>
          </a:ln>
        </p:spPr>
        <p:txBody>
          <a:bodyPr lIns="0" tIns="0" rIns="0" bIns="0" anchor="ctr"/>
          <a:lstStyle/>
          <a:p>
            <a:pPr algn="ctr" eaLnBrk="0" hangingPunct="0"/>
            <a:endParaRPr lang="en-US"/>
          </a:p>
        </p:txBody>
      </p:sp>
      <p:sp>
        <p:nvSpPr>
          <p:cNvPr id="14340" name="Rectangle 503"/>
          <p:cNvSpPr txBox="1">
            <a:spLocks noChangeArrowheads="1"/>
          </p:cNvSpPr>
          <p:nvPr>
            <p:custDataLst>
              <p:tags r:id="rId3"/>
            </p:custDataLst>
          </p:nvPr>
        </p:nvSpPr>
        <p:spPr bwMode="gray">
          <a:xfrm>
            <a:off x="2630487" y="3487738"/>
            <a:ext cx="4822735" cy="3217291"/>
          </a:xfrm>
          <a:prstGeom prst="rect">
            <a:avLst/>
          </a:prstGeom>
          <a:noFill/>
          <a:ln w="9525">
            <a:noFill/>
            <a:miter lim="800000"/>
            <a:headEnd/>
            <a:tailEnd/>
          </a:ln>
        </p:spPr>
        <p:txBody>
          <a:bodyPr wrap="square" lIns="0" tIns="0" rIns="0" bIns="0">
            <a:spAutoFit/>
          </a:bodyPr>
          <a:lstStyle/>
          <a:p>
            <a:pPr defTabSz="933450">
              <a:lnSpc>
                <a:spcPct val="90000"/>
              </a:lnSpc>
              <a:buSzPct val="120000"/>
            </a:pPr>
            <a:r>
              <a:rPr lang="en-GB" b="1" dirty="0"/>
              <a:t>South Pole Carbon Asset Management Ltd.</a:t>
            </a:r>
            <a:endParaRPr lang="en-GB" b="1" dirty="0" smtClean="0"/>
          </a:p>
          <a:p>
            <a:pPr defTabSz="933450">
              <a:lnSpc>
                <a:spcPct val="90000"/>
              </a:lnSpc>
              <a:buSzPct val="120000"/>
            </a:pPr>
            <a:r>
              <a:rPr lang="en-US" dirty="0" smtClean="0"/>
              <a:t>Dr. Christoph Sutter</a:t>
            </a:r>
          </a:p>
          <a:p>
            <a:pPr defTabSz="933450">
              <a:lnSpc>
                <a:spcPct val="90000"/>
              </a:lnSpc>
              <a:buSzPct val="120000"/>
            </a:pPr>
            <a:r>
              <a:rPr lang="de-DE" dirty="0" smtClean="0"/>
              <a:t>CEO &amp; Chairman</a:t>
            </a:r>
            <a:endParaRPr lang="en-GB" dirty="0"/>
          </a:p>
          <a:p>
            <a:pPr defTabSz="933450">
              <a:lnSpc>
                <a:spcPct val="90000"/>
              </a:lnSpc>
              <a:buSzPct val="120000"/>
            </a:pPr>
            <a:endParaRPr lang="en-GB" dirty="0"/>
          </a:p>
          <a:p>
            <a:pPr defTabSz="933450">
              <a:lnSpc>
                <a:spcPct val="90000"/>
              </a:lnSpc>
              <a:buSzPct val="120000"/>
            </a:pPr>
            <a:r>
              <a:rPr lang="en-GB" dirty="0" err="1"/>
              <a:t>Technoparkstr</a:t>
            </a:r>
            <a:r>
              <a:rPr lang="en-GB" dirty="0"/>
              <a:t>. 1</a:t>
            </a:r>
          </a:p>
          <a:p>
            <a:pPr defTabSz="933450">
              <a:lnSpc>
                <a:spcPct val="90000"/>
              </a:lnSpc>
              <a:buSzPct val="120000"/>
            </a:pPr>
            <a:r>
              <a:rPr lang="en-GB" dirty="0"/>
              <a:t>CH-8005 Zurich</a:t>
            </a:r>
            <a:endParaRPr lang="en-ZA" dirty="0"/>
          </a:p>
          <a:p>
            <a:pPr defTabSz="933450">
              <a:lnSpc>
                <a:spcPct val="90000"/>
              </a:lnSpc>
              <a:buSzPct val="120000"/>
            </a:pPr>
            <a:r>
              <a:rPr lang="en-US" dirty="0"/>
              <a:t>Tel.: +41</a:t>
            </a:r>
            <a:r>
              <a:rPr lang="en-US" dirty="0" smtClean="0"/>
              <a:t> 79 4143684</a:t>
            </a:r>
            <a:endParaRPr lang="en-ZA" dirty="0" smtClean="0"/>
          </a:p>
          <a:p>
            <a:pPr defTabSz="933450">
              <a:lnSpc>
                <a:spcPct val="90000"/>
              </a:lnSpc>
              <a:buSzPct val="120000"/>
            </a:pPr>
            <a:r>
              <a:rPr lang="en-GB" u="sng" dirty="0" smtClean="0">
                <a:solidFill>
                  <a:schemeClr val="tx2"/>
                </a:solidFill>
                <a:hlinkClick r:id="rId8"/>
              </a:rPr>
              <a:t>c.sutter@southpolecarbon.com</a:t>
            </a:r>
            <a:endParaRPr lang="en-GB" u="sng" dirty="0" smtClean="0">
              <a:solidFill>
                <a:schemeClr val="tx2"/>
              </a:solidFill>
            </a:endParaRPr>
          </a:p>
          <a:p>
            <a:pPr defTabSz="933450">
              <a:lnSpc>
                <a:spcPct val="90000"/>
              </a:lnSpc>
              <a:buSzPct val="120000"/>
            </a:pPr>
            <a:r>
              <a:rPr lang="en-GB" u="sng" dirty="0">
                <a:solidFill>
                  <a:schemeClr val="tx2"/>
                </a:solidFill>
              </a:rPr>
              <a:t>www.southpolecarbon.com</a:t>
            </a:r>
          </a:p>
          <a:p>
            <a:pPr defTabSz="933450">
              <a:lnSpc>
                <a:spcPct val="90000"/>
              </a:lnSpc>
              <a:buSzPct val="120000"/>
            </a:pPr>
            <a:endParaRPr lang="en-GB" sz="1600" u="sng" dirty="0">
              <a:solidFill>
                <a:schemeClr val="tx2"/>
              </a:solidFill>
            </a:endParaRPr>
          </a:p>
          <a:p>
            <a:pPr defTabSz="933450">
              <a:lnSpc>
                <a:spcPct val="90000"/>
              </a:lnSpc>
              <a:buSzPct val="120000"/>
            </a:pPr>
            <a:endParaRPr lang="en-GB" sz="1600" u="sng" dirty="0">
              <a:solidFill>
                <a:schemeClr val="tx2"/>
              </a:solidFill>
            </a:endParaRPr>
          </a:p>
        </p:txBody>
      </p:sp>
      <p:graphicFrame>
        <p:nvGraphicFramePr>
          <p:cNvPr id="14338" name="Rectangle 2" hidden="1"/>
          <p:cNvGraphicFramePr>
            <a:graphicFrameLocks/>
          </p:cNvGraphicFramePr>
          <p:nvPr/>
        </p:nvGraphicFramePr>
        <p:xfrm>
          <a:off x="0" y="0"/>
          <a:ext cx="161925" cy="161925"/>
        </p:xfrm>
        <a:graphic>
          <a:graphicData uri="http://schemas.openxmlformats.org/presentationml/2006/ole">
            <p:oleObj spid="_x0000_s70658" name="think-cell Slide" r:id="rId9" imgW="0" imgH="0" progId="TCLayout.ActiveDocument.1">
              <p:embed/>
            </p:oleObj>
          </a:graphicData>
        </a:graphic>
      </p:graphicFrame>
      <p:sp>
        <p:nvSpPr>
          <p:cNvPr id="14341" name="AutoShape 8"/>
          <p:cNvSpPr>
            <a:spLocks noChangeArrowheads="1"/>
          </p:cNvSpPr>
          <p:nvPr>
            <p:custDataLst>
              <p:tags r:id="rId4"/>
            </p:custDataLst>
          </p:nvPr>
        </p:nvSpPr>
        <p:spPr bwMode="gray">
          <a:xfrm>
            <a:off x="563563" y="3352800"/>
            <a:ext cx="1435100" cy="3079750"/>
          </a:xfrm>
          <a:prstGeom prst="homePlate">
            <a:avLst>
              <a:gd name="adj" fmla="val 0"/>
            </a:avLst>
          </a:prstGeom>
          <a:solidFill>
            <a:schemeClr val="hlink"/>
          </a:solidFill>
          <a:ln w="12700">
            <a:noFill/>
            <a:miter lim="800000"/>
            <a:headEnd/>
            <a:tailEnd/>
          </a:ln>
        </p:spPr>
        <p:txBody>
          <a:bodyPr lIns="93296" tIns="46648" rIns="93296" bIns="46648" anchor="ctr"/>
          <a:lstStyle/>
          <a:p>
            <a:pPr defTabSz="933450">
              <a:lnSpc>
                <a:spcPct val="90000"/>
              </a:lnSpc>
              <a:buSzPct val="120000"/>
            </a:pPr>
            <a:r>
              <a:rPr lang="fr-FR" sz="1400" b="1">
                <a:solidFill>
                  <a:schemeClr val="bg1"/>
                </a:solidFill>
              </a:rPr>
              <a:t>Contact:</a:t>
            </a: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a:p>
            <a:pPr defTabSz="933450">
              <a:lnSpc>
                <a:spcPct val="90000"/>
              </a:lnSpc>
              <a:buSzPct val="120000"/>
            </a:pPr>
            <a:endParaRPr lang="fr-FR" sz="1400" b="1">
              <a:solidFill>
                <a:schemeClr val="bg1"/>
              </a:solidFill>
            </a:endParaRPr>
          </a:p>
        </p:txBody>
      </p:sp>
      <p:pic>
        <p:nvPicPr>
          <p:cNvPr id="14342" name="Picture 15" descr="\\nas-southpole.d.ethz.ch\share-1-$\1 share\5 Marketing\5.4 Website\old_Material\f. Backup\southpolecarbon\_bilder\development.jpg"/>
          <p:cNvPicPr>
            <a:picLocks noChangeAspect="1" noChangeArrowheads="1"/>
          </p:cNvPicPr>
          <p:nvPr>
            <p:custDataLst>
              <p:tags r:id="rId5"/>
            </p:custDataLst>
          </p:nvPr>
        </p:nvPicPr>
        <p:blipFill>
          <a:blip r:embed="rId10" cstate="print"/>
          <a:srcRect/>
          <a:stretch>
            <a:fillRect/>
          </a:stretch>
        </p:blipFill>
        <p:spPr bwMode="auto">
          <a:xfrm>
            <a:off x="536575" y="1252538"/>
            <a:ext cx="7586663" cy="1885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7"/>
          <p:cNvSpPr>
            <a:spLocks noChangeArrowheads="1"/>
          </p:cNvSpPr>
          <p:nvPr>
            <p:custDataLst>
              <p:tags r:id="rId1"/>
            </p:custDataLst>
          </p:nvPr>
        </p:nvSpPr>
        <p:spPr bwMode="gray">
          <a:xfrm>
            <a:off x="1728788" y="3802063"/>
            <a:ext cx="7077075" cy="1150937"/>
          </a:xfrm>
          <a:prstGeom prst="flowChartProcess">
            <a:avLst/>
          </a:prstGeom>
          <a:solidFill>
            <a:srgbClr val="DDDDDD"/>
          </a:solidFill>
          <a:ln w="9525">
            <a:noFill/>
            <a:miter lim="800000"/>
            <a:headEnd/>
            <a:tailEnd/>
          </a:ln>
        </p:spPr>
        <p:txBody>
          <a:bodyPr lIns="0" tIns="0" rIns="0" bIns="0" anchor="ctr"/>
          <a:lstStyle/>
          <a:p>
            <a:pPr defTabSz="933450">
              <a:lnSpc>
                <a:spcPct val="90000"/>
              </a:lnSpc>
              <a:buSzPct val="120000"/>
            </a:pPr>
            <a:endParaRPr lang="en-GB" sz="1600" b="1">
              <a:solidFill>
                <a:schemeClr val="bg1"/>
              </a:solidFill>
            </a:endParaRPr>
          </a:p>
        </p:txBody>
      </p:sp>
      <p:sp>
        <p:nvSpPr>
          <p:cNvPr id="17411" name="AutoShape 7"/>
          <p:cNvSpPr>
            <a:spLocks noChangeArrowheads="1"/>
          </p:cNvSpPr>
          <p:nvPr>
            <p:custDataLst>
              <p:tags r:id="rId2"/>
            </p:custDataLst>
          </p:nvPr>
        </p:nvSpPr>
        <p:spPr bwMode="gray">
          <a:xfrm>
            <a:off x="369888" y="3802063"/>
            <a:ext cx="1987550" cy="1150937"/>
          </a:xfrm>
          <a:prstGeom prst="flowChartProcess">
            <a:avLst/>
          </a:prstGeom>
          <a:solidFill>
            <a:schemeClr val="hlink"/>
          </a:solidFill>
          <a:ln w="9525">
            <a:noFill/>
            <a:miter lim="800000"/>
            <a:headEnd/>
            <a:tailEnd/>
          </a:ln>
        </p:spPr>
        <p:txBody>
          <a:bodyPr wrap="none" lIns="93296" tIns="46648" rIns="93296" bIns="46648" anchor="ctr"/>
          <a:lstStyle/>
          <a:p>
            <a:pPr defTabSz="933450">
              <a:lnSpc>
                <a:spcPct val="90000"/>
              </a:lnSpc>
              <a:buSzPct val="120000"/>
            </a:pPr>
            <a:endParaRPr lang="en-GB" sz="1600" b="1">
              <a:solidFill>
                <a:schemeClr val="bg1"/>
              </a:solidFill>
            </a:endParaRPr>
          </a:p>
        </p:txBody>
      </p:sp>
      <p:sp>
        <p:nvSpPr>
          <p:cNvPr id="17412" name="AutoShape 7"/>
          <p:cNvSpPr>
            <a:spLocks noChangeArrowheads="1"/>
          </p:cNvSpPr>
          <p:nvPr>
            <p:custDataLst>
              <p:tags r:id="rId3"/>
            </p:custDataLst>
          </p:nvPr>
        </p:nvSpPr>
        <p:spPr bwMode="gray">
          <a:xfrm>
            <a:off x="1709738" y="5048250"/>
            <a:ext cx="7078662" cy="906463"/>
          </a:xfrm>
          <a:prstGeom prst="flowChartProcess">
            <a:avLst/>
          </a:prstGeom>
          <a:solidFill>
            <a:srgbClr val="DDDDDD"/>
          </a:solidFill>
          <a:ln w="9525">
            <a:noFill/>
            <a:miter lim="800000"/>
            <a:headEnd/>
            <a:tailEnd/>
          </a:ln>
        </p:spPr>
        <p:txBody>
          <a:bodyPr lIns="0" tIns="0" rIns="0" bIns="0" anchor="ctr"/>
          <a:lstStyle/>
          <a:p>
            <a:pPr defTabSz="933450">
              <a:lnSpc>
                <a:spcPct val="90000"/>
              </a:lnSpc>
              <a:buSzPct val="120000"/>
            </a:pPr>
            <a:endParaRPr lang="en-GB" sz="1600" b="1">
              <a:solidFill>
                <a:schemeClr val="bg1"/>
              </a:solidFill>
            </a:endParaRPr>
          </a:p>
        </p:txBody>
      </p:sp>
      <p:sp>
        <p:nvSpPr>
          <p:cNvPr id="17413" name="AutoShape 7"/>
          <p:cNvSpPr>
            <a:spLocks noChangeArrowheads="1"/>
          </p:cNvSpPr>
          <p:nvPr>
            <p:custDataLst>
              <p:tags r:id="rId4"/>
            </p:custDataLst>
          </p:nvPr>
        </p:nvSpPr>
        <p:spPr bwMode="gray">
          <a:xfrm>
            <a:off x="350838" y="5048250"/>
            <a:ext cx="1987550" cy="906463"/>
          </a:xfrm>
          <a:prstGeom prst="flowChartProcess">
            <a:avLst/>
          </a:prstGeom>
          <a:solidFill>
            <a:schemeClr val="hlink"/>
          </a:solidFill>
          <a:ln w="9525">
            <a:noFill/>
            <a:miter lim="800000"/>
            <a:headEnd/>
            <a:tailEnd/>
          </a:ln>
        </p:spPr>
        <p:txBody>
          <a:bodyPr wrap="none" lIns="93296" tIns="46648" rIns="93296" bIns="46648" anchor="ctr"/>
          <a:lstStyle/>
          <a:p>
            <a:pPr defTabSz="933450">
              <a:lnSpc>
                <a:spcPct val="90000"/>
              </a:lnSpc>
              <a:buSzPct val="120000"/>
            </a:pPr>
            <a:endParaRPr lang="en-GB" sz="1600" b="1">
              <a:solidFill>
                <a:schemeClr val="bg1"/>
              </a:solidFill>
            </a:endParaRPr>
          </a:p>
        </p:txBody>
      </p:sp>
      <p:sp>
        <p:nvSpPr>
          <p:cNvPr id="17414" name="Rectangle 14"/>
          <p:cNvSpPr>
            <a:spLocks noGrp="1" noChangeArrowheads="1"/>
          </p:cNvSpPr>
          <p:nvPr>
            <p:ph type="title"/>
            <p:custDataLst>
              <p:tags r:id="rId5"/>
            </p:custDataLst>
          </p:nvPr>
        </p:nvSpPr>
        <p:spPr>
          <a:xfrm>
            <a:off x="198438" y="111125"/>
            <a:ext cx="8093075" cy="730250"/>
          </a:xfrm>
        </p:spPr>
        <p:txBody>
          <a:bodyPr/>
          <a:lstStyle/>
          <a:p>
            <a:r>
              <a:rPr lang="de-CH" dirty="0" smtClean="0">
                <a:cs typeface="Arial" charset="0"/>
              </a:rPr>
              <a:t>South Pole is proactively shaping the PoA market and conciously takes the risk of an early mover</a:t>
            </a:r>
            <a:endParaRPr lang="en-US" dirty="0" smtClean="0">
              <a:cs typeface="Arial" charset="0"/>
            </a:endParaRPr>
          </a:p>
        </p:txBody>
      </p:sp>
      <p:sp>
        <p:nvSpPr>
          <p:cNvPr id="17415" name="TextBox 12"/>
          <p:cNvSpPr txBox="1">
            <a:spLocks noChangeArrowheads="1"/>
          </p:cNvSpPr>
          <p:nvPr/>
        </p:nvSpPr>
        <p:spPr bwMode="auto">
          <a:xfrm>
            <a:off x="2513013" y="3803650"/>
            <a:ext cx="6081712" cy="646113"/>
          </a:xfrm>
          <a:prstGeom prst="rect">
            <a:avLst/>
          </a:prstGeom>
          <a:noFill/>
          <a:ln w="9525">
            <a:noFill/>
            <a:miter lim="800000"/>
            <a:headEnd/>
            <a:tailEnd/>
          </a:ln>
        </p:spPr>
        <p:txBody>
          <a:bodyPr>
            <a:spAutoFit/>
          </a:bodyPr>
          <a:lstStyle/>
          <a:p>
            <a:pPr marL="147638" lvl="1" indent="-146050" defTabSz="895350">
              <a:spcBef>
                <a:spcPct val="50000"/>
              </a:spcBef>
              <a:buClr>
                <a:schemeClr val="tx2"/>
              </a:buClr>
              <a:buFontTx/>
              <a:buChar char="•"/>
            </a:pPr>
            <a:r>
              <a:rPr lang="en-US" sz="1800">
                <a:solidFill>
                  <a:srgbClr val="000000"/>
                </a:solidFill>
              </a:rPr>
              <a:t>Two PoAs under implementation as a Public Private Partnership (together with GTZ)</a:t>
            </a:r>
          </a:p>
        </p:txBody>
      </p:sp>
      <p:sp>
        <p:nvSpPr>
          <p:cNvPr id="17416" name="TextBox 13"/>
          <p:cNvSpPr txBox="1">
            <a:spLocks noChangeArrowheads="1"/>
          </p:cNvSpPr>
          <p:nvPr/>
        </p:nvSpPr>
        <p:spPr bwMode="auto">
          <a:xfrm>
            <a:off x="471488" y="4184650"/>
            <a:ext cx="708025" cy="338138"/>
          </a:xfrm>
          <a:prstGeom prst="rect">
            <a:avLst/>
          </a:prstGeom>
          <a:noFill/>
          <a:ln w="9525">
            <a:noFill/>
            <a:miter lim="800000"/>
            <a:headEnd/>
            <a:tailEnd/>
          </a:ln>
        </p:spPr>
        <p:txBody>
          <a:bodyPr wrap="none">
            <a:spAutoFit/>
          </a:bodyPr>
          <a:lstStyle/>
          <a:p>
            <a:r>
              <a:rPr lang="en-US" sz="1600" b="1">
                <a:solidFill>
                  <a:schemeClr val="bg1"/>
                </a:solidFill>
              </a:rPr>
              <a:t>PPPs</a:t>
            </a:r>
          </a:p>
        </p:txBody>
      </p:sp>
      <p:sp>
        <p:nvSpPr>
          <p:cNvPr id="17417" name="AutoShape 7"/>
          <p:cNvSpPr>
            <a:spLocks noChangeArrowheads="1"/>
          </p:cNvSpPr>
          <p:nvPr>
            <p:custDataLst>
              <p:tags r:id="rId6"/>
            </p:custDataLst>
          </p:nvPr>
        </p:nvSpPr>
        <p:spPr bwMode="gray">
          <a:xfrm>
            <a:off x="1725613" y="1266825"/>
            <a:ext cx="7078662" cy="2420938"/>
          </a:xfrm>
          <a:prstGeom prst="flowChartProcess">
            <a:avLst/>
          </a:prstGeom>
          <a:solidFill>
            <a:srgbClr val="DDDDDD"/>
          </a:solidFill>
          <a:ln w="9525">
            <a:noFill/>
            <a:miter lim="800000"/>
            <a:headEnd/>
            <a:tailEnd/>
          </a:ln>
        </p:spPr>
        <p:txBody>
          <a:bodyPr lIns="0" tIns="0" rIns="0" bIns="0" anchor="ctr"/>
          <a:lstStyle/>
          <a:p>
            <a:pPr defTabSz="933450">
              <a:lnSpc>
                <a:spcPct val="90000"/>
              </a:lnSpc>
              <a:buSzPct val="120000"/>
            </a:pPr>
            <a:endParaRPr lang="en-GB" sz="1600" b="1">
              <a:solidFill>
                <a:schemeClr val="bg1"/>
              </a:solidFill>
            </a:endParaRPr>
          </a:p>
        </p:txBody>
      </p:sp>
      <p:sp>
        <p:nvSpPr>
          <p:cNvPr id="17418" name="AutoShape 7"/>
          <p:cNvSpPr>
            <a:spLocks noChangeArrowheads="1"/>
          </p:cNvSpPr>
          <p:nvPr>
            <p:custDataLst>
              <p:tags r:id="rId7"/>
            </p:custDataLst>
          </p:nvPr>
        </p:nvSpPr>
        <p:spPr bwMode="gray">
          <a:xfrm>
            <a:off x="366713" y="1266825"/>
            <a:ext cx="1987550" cy="2420938"/>
          </a:xfrm>
          <a:prstGeom prst="flowChartProcess">
            <a:avLst/>
          </a:prstGeom>
          <a:solidFill>
            <a:schemeClr val="hlink"/>
          </a:solidFill>
          <a:ln w="9525">
            <a:noFill/>
            <a:miter lim="800000"/>
            <a:headEnd/>
            <a:tailEnd/>
          </a:ln>
        </p:spPr>
        <p:txBody>
          <a:bodyPr wrap="none" lIns="93296" tIns="46648" rIns="93296" bIns="46648" anchor="ctr"/>
          <a:lstStyle/>
          <a:p>
            <a:pPr defTabSz="933450">
              <a:lnSpc>
                <a:spcPct val="90000"/>
              </a:lnSpc>
              <a:buSzPct val="120000"/>
            </a:pPr>
            <a:endParaRPr lang="en-GB" sz="1600" b="1">
              <a:solidFill>
                <a:schemeClr val="bg1"/>
              </a:solidFill>
            </a:endParaRPr>
          </a:p>
        </p:txBody>
      </p:sp>
      <p:sp>
        <p:nvSpPr>
          <p:cNvPr id="17419" name="TextBox 17"/>
          <p:cNvSpPr txBox="1">
            <a:spLocks noChangeArrowheads="1"/>
          </p:cNvSpPr>
          <p:nvPr/>
        </p:nvSpPr>
        <p:spPr bwMode="auto">
          <a:xfrm>
            <a:off x="433388" y="1468438"/>
            <a:ext cx="1838325" cy="584200"/>
          </a:xfrm>
          <a:prstGeom prst="rect">
            <a:avLst/>
          </a:prstGeom>
          <a:noFill/>
          <a:ln w="9525">
            <a:noFill/>
            <a:miter lim="800000"/>
            <a:headEnd/>
            <a:tailEnd/>
          </a:ln>
        </p:spPr>
        <p:txBody>
          <a:bodyPr>
            <a:spAutoFit/>
          </a:bodyPr>
          <a:lstStyle/>
          <a:p>
            <a:r>
              <a:rPr lang="en-US" sz="1600" b="1">
                <a:solidFill>
                  <a:schemeClr val="bg1"/>
                </a:solidFill>
              </a:rPr>
              <a:t>Own development</a:t>
            </a:r>
          </a:p>
        </p:txBody>
      </p:sp>
      <p:sp>
        <p:nvSpPr>
          <p:cNvPr id="17420" name="Rectangle 18"/>
          <p:cNvSpPr>
            <a:spLocks noChangeArrowheads="1"/>
          </p:cNvSpPr>
          <p:nvPr/>
        </p:nvSpPr>
        <p:spPr bwMode="auto">
          <a:xfrm>
            <a:off x="2557463" y="1292225"/>
            <a:ext cx="6223000" cy="2169825"/>
          </a:xfrm>
          <a:prstGeom prst="rect">
            <a:avLst/>
          </a:prstGeom>
          <a:noFill/>
          <a:ln w="9525">
            <a:noFill/>
            <a:miter lim="800000"/>
            <a:headEnd/>
            <a:tailEnd/>
          </a:ln>
        </p:spPr>
        <p:txBody>
          <a:bodyPr>
            <a:spAutoFit/>
          </a:bodyPr>
          <a:lstStyle/>
          <a:p>
            <a:pPr marL="147638" lvl="1" indent="-146050" defTabSz="895350">
              <a:spcBef>
                <a:spcPct val="50000"/>
              </a:spcBef>
              <a:buClr>
                <a:schemeClr val="tx2"/>
              </a:buClr>
              <a:buFontTx/>
              <a:buChar char="•"/>
            </a:pPr>
            <a:r>
              <a:rPr lang="en-US" sz="1800" dirty="0">
                <a:solidFill>
                  <a:srgbClr val="000000"/>
                </a:solidFill>
              </a:rPr>
              <a:t>Own development of </a:t>
            </a:r>
            <a:r>
              <a:rPr lang="en-US" sz="1800" b="1" dirty="0" smtClean="0">
                <a:solidFill>
                  <a:srgbClr val="000000"/>
                </a:solidFill>
              </a:rPr>
              <a:t>10 </a:t>
            </a:r>
            <a:r>
              <a:rPr lang="en-US" sz="1800" b="1" dirty="0">
                <a:solidFill>
                  <a:srgbClr val="000000"/>
                </a:solidFill>
              </a:rPr>
              <a:t>private sector </a:t>
            </a:r>
            <a:r>
              <a:rPr lang="en-US" sz="1800" b="1" dirty="0" err="1">
                <a:solidFill>
                  <a:srgbClr val="000000"/>
                </a:solidFill>
              </a:rPr>
              <a:t>PoAs</a:t>
            </a:r>
            <a:endParaRPr lang="en-US" sz="1800" b="1" dirty="0">
              <a:solidFill>
                <a:srgbClr val="000000"/>
              </a:solidFill>
            </a:endParaRPr>
          </a:p>
          <a:p>
            <a:pPr marL="147638" lvl="1" indent="-146050" defTabSz="895350">
              <a:spcBef>
                <a:spcPct val="50000"/>
              </a:spcBef>
              <a:buClr>
                <a:schemeClr val="tx2"/>
              </a:buClr>
              <a:buFontTx/>
              <a:buChar char="•"/>
            </a:pPr>
            <a:r>
              <a:rPr lang="de-CH" sz="1800" dirty="0">
                <a:solidFill>
                  <a:srgbClr val="000000"/>
                </a:solidFill>
              </a:rPr>
              <a:t>First successfully validate VCU grouped project </a:t>
            </a:r>
            <a:endParaRPr lang="en-US" sz="1800" dirty="0">
              <a:solidFill>
                <a:srgbClr val="000000"/>
              </a:solidFill>
            </a:endParaRPr>
          </a:p>
          <a:p>
            <a:pPr marL="147638" lvl="1" indent="-146050" defTabSz="895350">
              <a:spcBef>
                <a:spcPct val="50000"/>
              </a:spcBef>
              <a:buClr>
                <a:schemeClr val="tx2"/>
              </a:buClr>
              <a:buFontTx/>
              <a:buChar char="•"/>
            </a:pPr>
            <a:r>
              <a:rPr lang="de-CH" sz="1800" dirty="0">
                <a:solidFill>
                  <a:srgbClr val="000000"/>
                </a:solidFill>
              </a:rPr>
              <a:t>3 PoAs under </a:t>
            </a:r>
            <a:r>
              <a:rPr lang="de-CH" sz="1800" dirty="0" smtClean="0">
                <a:solidFill>
                  <a:srgbClr val="000000"/>
                </a:solidFill>
              </a:rPr>
              <a:t>validation</a:t>
            </a:r>
            <a:endParaRPr lang="de-CH" sz="1800" dirty="0">
              <a:solidFill>
                <a:srgbClr val="000000"/>
              </a:solidFill>
            </a:endParaRPr>
          </a:p>
          <a:p>
            <a:pPr marL="147638" lvl="1" indent="-146050" defTabSz="895350">
              <a:spcBef>
                <a:spcPct val="50000"/>
              </a:spcBef>
              <a:buClr>
                <a:schemeClr val="tx2"/>
              </a:buClr>
              <a:buFontTx/>
              <a:buChar char="•"/>
            </a:pPr>
            <a:r>
              <a:rPr lang="de-CH" sz="1800" dirty="0">
                <a:solidFill>
                  <a:srgbClr val="000000"/>
                </a:solidFill>
              </a:rPr>
              <a:t>South Pole </a:t>
            </a:r>
            <a:r>
              <a:rPr lang="de-CH" sz="1800" dirty="0" smtClean="0">
                <a:solidFill>
                  <a:srgbClr val="000000"/>
                </a:solidFill>
              </a:rPr>
              <a:t>developed an integrated </a:t>
            </a:r>
            <a:r>
              <a:rPr lang="de-CH" sz="1800" b="1" dirty="0" smtClean="0">
                <a:solidFill>
                  <a:srgbClr val="000000"/>
                </a:solidFill>
              </a:rPr>
              <a:t>PoA management tool</a:t>
            </a:r>
            <a:r>
              <a:rPr lang="de-CH" sz="1800" dirty="0" smtClean="0">
                <a:solidFill>
                  <a:srgbClr val="000000"/>
                </a:solidFill>
              </a:rPr>
              <a:t> for PoAs (hard and softeware ) incl. remote and automed monitôring</a:t>
            </a:r>
            <a:endParaRPr lang="de-CH" sz="1800" dirty="0">
              <a:solidFill>
                <a:srgbClr val="000000"/>
              </a:solidFill>
            </a:endParaRPr>
          </a:p>
        </p:txBody>
      </p:sp>
      <p:sp>
        <p:nvSpPr>
          <p:cNvPr id="17421" name="Rectangle 19"/>
          <p:cNvSpPr>
            <a:spLocks noChangeArrowheads="1"/>
          </p:cNvSpPr>
          <p:nvPr/>
        </p:nvSpPr>
        <p:spPr bwMode="auto">
          <a:xfrm>
            <a:off x="2486025" y="5111750"/>
            <a:ext cx="6032500" cy="646331"/>
          </a:xfrm>
          <a:prstGeom prst="rect">
            <a:avLst/>
          </a:prstGeom>
          <a:noFill/>
          <a:ln w="9525">
            <a:noFill/>
            <a:miter lim="800000"/>
            <a:headEnd/>
            <a:tailEnd/>
          </a:ln>
        </p:spPr>
        <p:txBody>
          <a:bodyPr>
            <a:spAutoFit/>
          </a:bodyPr>
          <a:lstStyle/>
          <a:p>
            <a:pPr marL="147638" lvl="1" indent="-146050" defTabSz="895350">
              <a:spcBef>
                <a:spcPct val="50000"/>
              </a:spcBef>
              <a:buClr>
                <a:schemeClr val="tx2"/>
              </a:buClr>
              <a:buFontTx/>
              <a:buChar char="•"/>
            </a:pPr>
            <a:r>
              <a:rPr lang="de-CH" sz="1800" dirty="0">
                <a:solidFill>
                  <a:srgbClr val="000000"/>
                </a:solidFill>
              </a:rPr>
              <a:t>More than </a:t>
            </a:r>
            <a:r>
              <a:rPr lang="de-CH" sz="1800" dirty="0" smtClean="0">
                <a:solidFill>
                  <a:srgbClr val="000000"/>
                </a:solidFill>
              </a:rPr>
              <a:t>15 </a:t>
            </a:r>
            <a:r>
              <a:rPr lang="de-CH" sz="1800" dirty="0">
                <a:solidFill>
                  <a:srgbClr val="000000"/>
                </a:solidFill>
              </a:rPr>
              <a:t>finalized and ongoing consulting mandates </a:t>
            </a:r>
            <a:r>
              <a:rPr lang="de-CH" sz="1800" dirty="0" smtClean="0">
                <a:solidFill>
                  <a:srgbClr val="000000"/>
                </a:solidFill>
              </a:rPr>
              <a:t> for structuring and dcoumenting PoAs</a:t>
            </a:r>
            <a:endParaRPr lang="en-US" sz="1800" dirty="0">
              <a:solidFill>
                <a:srgbClr val="000000"/>
              </a:solidFill>
            </a:endParaRPr>
          </a:p>
        </p:txBody>
      </p:sp>
      <p:sp>
        <p:nvSpPr>
          <p:cNvPr id="17422" name="TextBox 20"/>
          <p:cNvSpPr txBox="1">
            <a:spLocks noChangeArrowheads="1"/>
          </p:cNvSpPr>
          <p:nvPr/>
        </p:nvSpPr>
        <p:spPr bwMode="auto">
          <a:xfrm>
            <a:off x="469900" y="5318125"/>
            <a:ext cx="1255713" cy="338138"/>
          </a:xfrm>
          <a:prstGeom prst="rect">
            <a:avLst/>
          </a:prstGeom>
          <a:noFill/>
          <a:ln w="9525">
            <a:noFill/>
            <a:miter lim="800000"/>
            <a:headEnd/>
            <a:tailEnd/>
          </a:ln>
        </p:spPr>
        <p:txBody>
          <a:bodyPr wrap="none">
            <a:spAutoFit/>
          </a:bodyPr>
          <a:lstStyle/>
          <a:p>
            <a:r>
              <a:rPr lang="en-US" sz="1600" b="1">
                <a:solidFill>
                  <a:schemeClr val="bg1"/>
                </a:solidFill>
              </a:rPr>
              <a:t>Consulting</a:t>
            </a:r>
          </a:p>
        </p:txBody>
      </p:sp>
    </p:spTree>
  </p:cSld>
  <p:clrMapOvr>
    <a:masterClrMapping/>
  </p:clrMapOvr>
  <p:transition advTm="2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smtClean="0"/>
          </a:p>
        </p:txBody>
      </p:sp>
      <p:sp>
        <p:nvSpPr>
          <p:cNvPr id="3" name="Text Placeholder 2"/>
          <p:cNvSpPr>
            <a:spLocks noGrp="1"/>
          </p:cNvSpPr>
          <p:nvPr>
            <p:ph type="body" sz="quarter" idx="11"/>
          </p:nvPr>
        </p:nvSpPr>
        <p:spPr>
          <a:xfrm>
            <a:off x="198438" y="1295400"/>
            <a:ext cx="8659812" cy="1108075"/>
          </a:xfrm>
        </p:spPr>
        <p:txBody>
          <a:bodyPr/>
          <a:lstStyle/>
          <a:p>
            <a:pPr>
              <a:defRPr/>
            </a:pPr>
            <a:endParaRPr/>
          </a:p>
        </p:txBody>
      </p:sp>
      <p:sp>
        <p:nvSpPr>
          <p:cNvPr id="9220" name="Text Placeholder 3"/>
          <p:cNvSpPr>
            <a:spLocks noGrp="1"/>
          </p:cNvSpPr>
          <p:nvPr>
            <p:ph type="body" sz="quarter" idx="12"/>
          </p:nvPr>
        </p:nvSpPr>
        <p:spPr>
          <a:xfrm>
            <a:off x="198438" y="6534150"/>
            <a:ext cx="8402637" cy="236538"/>
          </a:xfrm>
        </p:spPr>
        <p:txBody>
          <a:bodyPr>
            <a:spAutoFit/>
          </a:bodyPr>
          <a:lstStyle/>
          <a:p>
            <a:endParaRPr smtClean="0"/>
          </a:p>
        </p:txBody>
      </p:sp>
      <p:sp>
        <p:nvSpPr>
          <p:cNvPr id="5" name="TextBox 4"/>
          <p:cNvSpPr txBox="1"/>
          <p:nvPr/>
        </p:nvSpPr>
        <p:spPr>
          <a:xfrm>
            <a:off x="-1297940" y="0"/>
            <a:ext cx="10441940" cy="7417415"/>
          </a:xfrm>
          <a:prstGeom prst="rect">
            <a:avLst/>
          </a:prstGeom>
          <a:solidFill>
            <a:srgbClr val="002060"/>
          </a:solidFill>
        </p:spPr>
        <p:txBody>
          <a:bodyPr wrap="square">
            <a:spAutoFit/>
          </a:bodyPr>
          <a:lstStyle/>
          <a:p>
            <a:pPr lvl="5" algn="ctr">
              <a:defRPr/>
            </a:pPr>
            <a:endParaRPr lang="de-CH" sz="3600" dirty="0">
              <a:solidFill>
                <a:schemeClr val="bg1"/>
              </a:solidFill>
              <a:latin typeface="+mj-lt"/>
              <a:cs typeface="Times New Roman" pitchFamily="18" charset="0"/>
            </a:endParaRPr>
          </a:p>
          <a:p>
            <a:pPr lvl="5" algn="ctr">
              <a:defRPr/>
            </a:pPr>
            <a:endParaRPr lang="de-CH" sz="3600" dirty="0">
              <a:solidFill>
                <a:schemeClr val="bg1"/>
              </a:solidFill>
              <a:latin typeface="+mj-lt"/>
              <a:cs typeface="Times New Roman" pitchFamily="18" charset="0"/>
            </a:endParaRPr>
          </a:p>
          <a:p>
            <a:pPr lvl="5" algn="ctr">
              <a:defRPr/>
            </a:pPr>
            <a:endParaRPr lang="de-CH" sz="3600" dirty="0">
              <a:solidFill>
                <a:schemeClr val="bg1"/>
              </a:solidFill>
              <a:latin typeface="+mj-lt"/>
              <a:cs typeface="Times New Roman" pitchFamily="18" charset="0"/>
            </a:endParaRPr>
          </a:p>
          <a:p>
            <a:pPr lvl="5" algn="ctr">
              <a:defRPr/>
            </a:pPr>
            <a:r>
              <a:rPr lang="de-CH" sz="4000" dirty="0" smtClean="0">
                <a:solidFill>
                  <a:schemeClr val="bg1"/>
                </a:solidFill>
                <a:latin typeface="+mj-lt"/>
                <a:cs typeface="Times New Roman" pitchFamily="18" charset="0"/>
              </a:rPr>
              <a:t>I‘m really sorry, ...</a:t>
            </a:r>
          </a:p>
          <a:p>
            <a:pPr lvl="5" algn="ctr">
              <a:defRPr/>
            </a:pPr>
            <a:endParaRPr lang="de-CH" sz="4000" dirty="0" smtClean="0">
              <a:solidFill>
                <a:schemeClr val="bg1"/>
              </a:solidFill>
              <a:latin typeface="+mj-lt"/>
              <a:cs typeface="Times New Roman" pitchFamily="18" charset="0"/>
            </a:endParaRPr>
          </a:p>
          <a:p>
            <a:pPr lvl="5" algn="ctr">
              <a:defRPr/>
            </a:pPr>
            <a:endParaRPr lang="de-CH" sz="4000" dirty="0" smtClean="0">
              <a:solidFill>
                <a:schemeClr val="bg1"/>
              </a:solidFill>
              <a:latin typeface="+mj-lt"/>
              <a:cs typeface="Times New Roman" pitchFamily="18" charset="0"/>
            </a:endParaRPr>
          </a:p>
          <a:p>
            <a:pPr lvl="5" algn="ctr">
              <a:defRPr/>
            </a:pPr>
            <a:r>
              <a:rPr lang="de-CH" sz="4000" dirty="0">
                <a:solidFill>
                  <a:schemeClr val="bg1"/>
                </a:solidFill>
                <a:latin typeface="+mj-lt"/>
                <a:cs typeface="Times New Roman" pitchFamily="18" charset="0"/>
              </a:rPr>
              <a:t/>
            </a:r>
            <a:br>
              <a:rPr lang="de-CH" sz="4000" dirty="0">
                <a:solidFill>
                  <a:schemeClr val="bg1"/>
                </a:solidFill>
                <a:latin typeface="+mj-lt"/>
                <a:cs typeface="Times New Roman" pitchFamily="18" charset="0"/>
              </a:rPr>
            </a:br>
            <a:endParaRPr lang="de-CH" sz="4000" dirty="0">
              <a:solidFill>
                <a:schemeClr val="bg1"/>
              </a:solidFill>
              <a:latin typeface="+mj-lt"/>
              <a:cs typeface="Times New Roman" pitchFamily="18" charset="0"/>
            </a:endParaRPr>
          </a:p>
          <a:p>
            <a:pPr lvl="5" algn="ctr">
              <a:defRPr/>
            </a:pPr>
            <a:endParaRPr lang="de-CH" sz="3600" dirty="0">
              <a:solidFill>
                <a:schemeClr val="bg1"/>
              </a:solidFill>
              <a:latin typeface="+mj-lt"/>
              <a:cs typeface="Times New Roman" pitchFamily="18" charset="0"/>
            </a:endParaRPr>
          </a:p>
          <a:p>
            <a:pPr lvl="5" algn="ctr">
              <a:defRPr/>
            </a:pPr>
            <a:endParaRPr lang="de-CH" sz="3600" dirty="0">
              <a:solidFill>
                <a:schemeClr val="bg1"/>
              </a:solidFill>
              <a:latin typeface="+mj-lt"/>
              <a:cs typeface="Times New Roman" pitchFamily="18" charset="0"/>
            </a:endParaRPr>
          </a:p>
          <a:p>
            <a:pPr lvl="5">
              <a:defRPr/>
            </a:pPr>
            <a:endParaRPr lang="de-CH" sz="4800" dirty="0">
              <a:solidFill>
                <a:schemeClr val="bg1"/>
              </a:solidFill>
              <a:latin typeface="Times New Roman" pitchFamily="18" charset="0"/>
              <a:cs typeface="Times New Roman" pitchFamily="18" charset="0"/>
            </a:endParaRPr>
          </a:p>
          <a:p>
            <a:pPr lvl="5">
              <a:defRPr/>
            </a:pPr>
            <a:endParaRPr lang="en-US" sz="4800" dirty="0">
              <a:solidFill>
                <a:schemeClr val="bg1"/>
              </a:solidFill>
              <a:latin typeface="Times New Roman" pitchFamily="18" charset="0"/>
              <a:cs typeface="Times New Roman" pitchFamily="18" charset="0"/>
            </a:endParaRPr>
          </a:p>
        </p:txBody>
      </p:sp>
    </p:spTree>
  </p:cSld>
  <p:clrMapOvr>
    <a:masterClrMapping/>
  </p:clrMapOvr>
  <p:transition advTm="2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de-CH" dirty="0" smtClean="0"/>
              <a:t>... there </a:t>
            </a:r>
            <a:r>
              <a:rPr lang="de-CH" smtClean="0"/>
              <a:t>is no real </a:t>
            </a:r>
            <a:r>
              <a:rPr lang="de-CH" dirty="0" smtClean="0"/>
              <a:t>best practice for PoAs yet</a:t>
            </a:r>
            <a:endParaRPr lang="en-US" dirty="0" smtClean="0"/>
          </a:p>
        </p:txBody>
      </p:sp>
      <p:sp>
        <p:nvSpPr>
          <p:cNvPr id="5" name="Text Placeholder 2"/>
          <p:cNvSpPr>
            <a:spLocks noGrp="1"/>
          </p:cNvSpPr>
          <p:nvPr>
            <p:ph type="body" sz="quarter" idx="11"/>
          </p:nvPr>
        </p:nvSpPr>
        <p:spPr>
          <a:xfrm>
            <a:off x="2033752" y="1783475"/>
            <a:ext cx="4493172" cy="2369880"/>
          </a:xfrm>
        </p:spPr>
        <p:txBody>
          <a:bodyPr/>
          <a:lstStyle/>
          <a:p>
            <a:pPr>
              <a:defRPr/>
            </a:pPr>
            <a:r>
              <a:rPr lang="de-CH" sz="2200" dirty="0" smtClean="0"/>
              <a:t>Today:  0 issued CER from PoAs</a:t>
            </a:r>
            <a:r>
              <a:rPr lang="de-CH" sz="2200" b="1" dirty="0"/>
              <a:t/>
            </a:r>
            <a:br>
              <a:rPr lang="de-CH" sz="2200" b="1" dirty="0"/>
            </a:br>
            <a:endParaRPr lang="de-CH" sz="2200" b="1" dirty="0"/>
          </a:p>
          <a:p>
            <a:pPr>
              <a:defRPr/>
            </a:pPr>
            <a:r>
              <a:rPr lang="de-CH" sz="2200" dirty="0" smtClean="0"/>
              <a:t>Today:  only 8 PoAs registered (diverse spectirum)</a:t>
            </a:r>
            <a:r>
              <a:rPr lang="de-CH" sz="2200" dirty="0"/>
              <a:t/>
            </a:r>
            <a:br>
              <a:rPr lang="de-CH" sz="2200" dirty="0"/>
            </a:br>
            <a:endParaRPr lang="de-CH" sz="2200" dirty="0"/>
          </a:p>
          <a:p>
            <a:pPr>
              <a:defRPr/>
            </a:pPr>
            <a:r>
              <a:rPr lang="de-CH" sz="2200" dirty="0" smtClean="0"/>
              <a:t>Rules are still undergoing many clarifications and changes</a:t>
            </a:r>
            <a:endParaRPr sz="2200" dirty="0"/>
          </a:p>
        </p:txBody>
      </p:sp>
    </p:spTree>
  </p:cSld>
  <p:clrMapOvr>
    <a:masterClrMapping/>
  </p:clrMapOvr>
  <p:transition advTm="2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de-CH" dirty="0" smtClean="0"/>
              <a:t>Liability rule is still a major hurdle to jump before PoAs can take-off</a:t>
            </a:r>
            <a:endParaRPr lang="en-US" dirty="0" smtClean="0"/>
          </a:p>
        </p:txBody>
      </p:sp>
      <p:sp>
        <p:nvSpPr>
          <p:cNvPr id="12292" name="Text Placeholder 3"/>
          <p:cNvSpPr>
            <a:spLocks noGrp="1"/>
          </p:cNvSpPr>
          <p:nvPr>
            <p:ph type="body" sz="quarter" idx="12"/>
          </p:nvPr>
        </p:nvSpPr>
        <p:spPr>
          <a:xfrm>
            <a:off x="198438" y="6534150"/>
            <a:ext cx="8402637" cy="236538"/>
          </a:xfrm>
        </p:spPr>
        <p:txBody>
          <a:bodyPr>
            <a:spAutoFit/>
          </a:bodyPr>
          <a:lstStyle/>
          <a:p>
            <a:endParaRPr dirty="0" smtClean="0"/>
          </a:p>
        </p:txBody>
      </p:sp>
      <p:sp>
        <p:nvSpPr>
          <p:cNvPr id="9" name="Rectangle 8"/>
          <p:cNvSpPr/>
          <p:nvPr/>
        </p:nvSpPr>
        <p:spPr bwMode="auto">
          <a:xfrm>
            <a:off x="346841" y="4713890"/>
            <a:ext cx="220718" cy="1277008"/>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pic>
        <p:nvPicPr>
          <p:cNvPr id="43012" name="Picture 4" descr="http://thecreativenetworkmarketer.com/wp-content/uploads/2011/03/Runner.jpg"/>
          <p:cNvPicPr>
            <a:picLocks noChangeAspect="1" noChangeArrowheads="1"/>
          </p:cNvPicPr>
          <p:nvPr/>
        </p:nvPicPr>
        <p:blipFill>
          <a:blip r:embed="rId3" cstate="print"/>
          <a:srcRect/>
          <a:stretch>
            <a:fillRect/>
          </a:stretch>
        </p:blipFill>
        <p:spPr bwMode="auto">
          <a:xfrm>
            <a:off x="4885256" y="3531476"/>
            <a:ext cx="2286000" cy="2857500"/>
          </a:xfrm>
          <a:prstGeom prst="rect">
            <a:avLst/>
          </a:prstGeom>
          <a:noFill/>
        </p:spPr>
      </p:pic>
      <p:sp>
        <p:nvSpPr>
          <p:cNvPr id="12" name="Rectangle 11"/>
          <p:cNvSpPr/>
          <p:nvPr/>
        </p:nvSpPr>
        <p:spPr bwMode="auto">
          <a:xfrm>
            <a:off x="1366364" y="4887311"/>
            <a:ext cx="173421" cy="1103587"/>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3" name="Rectangle 12"/>
          <p:cNvSpPr/>
          <p:nvPr/>
        </p:nvSpPr>
        <p:spPr bwMode="auto">
          <a:xfrm>
            <a:off x="2953426" y="4887311"/>
            <a:ext cx="173421" cy="1103587"/>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4" name="Rectangle 13"/>
          <p:cNvSpPr/>
          <p:nvPr/>
        </p:nvSpPr>
        <p:spPr bwMode="auto">
          <a:xfrm>
            <a:off x="4698124" y="4824248"/>
            <a:ext cx="220717" cy="1166650"/>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5" name="Rectangle 14"/>
          <p:cNvSpPr/>
          <p:nvPr/>
        </p:nvSpPr>
        <p:spPr bwMode="auto">
          <a:xfrm>
            <a:off x="7598979" y="2412124"/>
            <a:ext cx="268027" cy="3626075"/>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6" name="TextBox 15"/>
          <p:cNvSpPr txBox="1"/>
          <p:nvPr/>
        </p:nvSpPr>
        <p:spPr>
          <a:xfrm>
            <a:off x="3405352" y="6416566"/>
            <a:ext cx="883575" cy="400110"/>
          </a:xfrm>
          <a:prstGeom prst="rect">
            <a:avLst/>
          </a:prstGeom>
          <a:noFill/>
        </p:spPr>
        <p:txBody>
          <a:bodyPr wrap="none" rtlCol="0">
            <a:spAutoFit/>
          </a:bodyPr>
          <a:lstStyle/>
          <a:p>
            <a:r>
              <a:rPr lang="en-GB" dirty="0" smtClean="0"/>
              <a:t>EB 60</a:t>
            </a:r>
            <a:endParaRPr lang="en-GB" dirty="0"/>
          </a:p>
        </p:txBody>
      </p:sp>
      <p:sp>
        <p:nvSpPr>
          <p:cNvPr id="17" name="Left Brace 16"/>
          <p:cNvSpPr/>
          <p:nvPr/>
        </p:nvSpPr>
        <p:spPr bwMode="auto">
          <a:xfrm rot="16200000">
            <a:off x="3799492" y="5265686"/>
            <a:ext cx="220715" cy="2144107"/>
          </a:xfrm>
          <a:prstGeom prst="lef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8" name="TextBox 17"/>
          <p:cNvSpPr txBox="1"/>
          <p:nvPr/>
        </p:nvSpPr>
        <p:spPr>
          <a:xfrm rot="16200000">
            <a:off x="2945077" y="2812044"/>
            <a:ext cx="2646878" cy="369332"/>
          </a:xfrm>
          <a:prstGeom prst="rect">
            <a:avLst/>
          </a:prstGeom>
          <a:noFill/>
        </p:spPr>
        <p:txBody>
          <a:bodyPr wrap="none" rtlCol="0">
            <a:spAutoFit/>
          </a:bodyPr>
          <a:lstStyle/>
          <a:p>
            <a:r>
              <a:rPr lang="en-GB" sz="1800" dirty="0" smtClean="0"/>
              <a:t>micro-scale </a:t>
            </a:r>
            <a:r>
              <a:rPr lang="en-GB" sz="1800" dirty="0" err="1" smtClean="0"/>
              <a:t>additionality</a:t>
            </a:r>
            <a:endParaRPr lang="en-GB" sz="1800" dirty="0"/>
          </a:p>
        </p:txBody>
      </p:sp>
      <p:sp>
        <p:nvSpPr>
          <p:cNvPr id="19" name="TextBox 18"/>
          <p:cNvSpPr txBox="1"/>
          <p:nvPr/>
        </p:nvSpPr>
        <p:spPr>
          <a:xfrm rot="16200000">
            <a:off x="3852043" y="2895400"/>
            <a:ext cx="1980029" cy="369332"/>
          </a:xfrm>
          <a:prstGeom prst="rect">
            <a:avLst/>
          </a:prstGeom>
          <a:noFill/>
        </p:spPr>
        <p:txBody>
          <a:bodyPr wrap="none" rtlCol="0">
            <a:spAutoFit/>
          </a:bodyPr>
          <a:lstStyle/>
          <a:p>
            <a:r>
              <a:rPr lang="en-GB" sz="1800" dirty="0" smtClean="0"/>
              <a:t>multinational PoA</a:t>
            </a:r>
            <a:endParaRPr lang="en-GB" sz="1800" dirty="0"/>
          </a:p>
        </p:txBody>
      </p:sp>
      <p:sp>
        <p:nvSpPr>
          <p:cNvPr id="20" name="TextBox 19"/>
          <p:cNvSpPr txBox="1"/>
          <p:nvPr/>
        </p:nvSpPr>
        <p:spPr>
          <a:xfrm rot="16200000">
            <a:off x="2043170" y="2696628"/>
            <a:ext cx="3147015" cy="369332"/>
          </a:xfrm>
          <a:prstGeom prst="rect">
            <a:avLst/>
          </a:prstGeom>
          <a:noFill/>
        </p:spPr>
        <p:txBody>
          <a:bodyPr wrap="none" rtlCol="0">
            <a:spAutoFit/>
          </a:bodyPr>
          <a:lstStyle/>
          <a:p>
            <a:r>
              <a:rPr lang="en-GB" sz="1800" dirty="0" smtClean="0"/>
              <a:t>applicable CDM procedures</a:t>
            </a:r>
            <a:endParaRPr lang="en-GB" sz="1800" dirty="0"/>
          </a:p>
        </p:txBody>
      </p:sp>
      <p:sp>
        <p:nvSpPr>
          <p:cNvPr id="21" name="TextBox 20"/>
          <p:cNvSpPr txBox="1"/>
          <p:nvPr/>
        </p:nvSpPr>
        <p:spPr>
          <a:xfrm rot="16200000">
            <a:off x="1986455" y="2792808"/>
            <a:ext cx="2185214" cy="369332"/>
          </a:xfrm>
          <a:prstGeom prst="rect">
            <a:avLst/>
          </a:prstGeom>
          <a:noFill/>
        </p:spPr>
        <p:txBody>
          <a:bodyPr wrap="none" rtlCol="0">
            <a:spAutoFit/>
          </a:bodyPr>
          <a:lstStyle/>
          <a:p>
            <a:r>
              <a:rPr lang="en-GB" sz="1800" dirty="0" smtClean="0"/>
              <a:t>early consideration </a:t>
            </a:r>
            <a:endParaRPr lang="en-GB" sz="1800" dirty="0"/>
          </a:p>
        </p:txBody>
      </p:sp>
      <p:sp>
        <p:nvSpPr>
          <p:cNvPr id="22" name="TextBox 21"/>
          <p:cNvSpPr txBox="1"/>
          <p:nvPr/>
        </p:nvSpPr>
        <p:spPr>
          <a:xfrm rot="16200000">
            <a:off x="136635" y="2613272"/>
            <a:ext cx="2544286" cy="369332"/>
          </a:xfrm>
          <a:prstGeom prst="rect">
            <a:avLst/>
          </a:prstGeom>
          <a:noFill/>
        </p:spPr>
        <p:txBody>
          <a:bodyPr wrap="none" rtlCol="0">
            <a:spAutoFit/>
          </a:bodyPr>
          <a:lstStyle/>
          <a:p>
            <a:r>
              <a:rPr lang="en-GB" sz="1800" dirty="0" smtClean="0"/>
              <a:t>multiple methodologies</a:t>
            </a:r>
            <a:endParaRPr lang="en-GB" sz="1800" dirty="0"/>
          </a:p>
        </p:txBody>
      </p:sp>
      <p:sp>
        <p:nvSpPr>
          <p:cNvPr id="23" name="TextBox 22"/>
          <p:cNvSpPr txBox="1"/>
          <p:nvPr/>
        </p:nvSpPr>
        <p:spPr>
          <a:xfrm rot="16200000">
            <a:off x="-451944" y="2716902"/>
            <a:ext cx="2060027" cy="646331"/>
          </a:xfrm>
          <a:prstGeom prst="rect">
            <a:avLst/>
          </a:prstGeom>
          <a:noFill/>
        </p:spPr>
        <p:txBody>
          <a:bodyPr wrap="square" rtlCol="0">
            <a:spAutoFit/>
          </a:bodyPr>
          <a:lstStyle/>
          <a:p>
            <a:r>
              <a:rPr lang="en-GB" sz="1800" dirty="0" smtClean="0"/>
              <a:t>applicability of methodologies</a:t>
            </a:r>
            <a:endParaRPr lang="en-GB" sz="1800" dirty="0"/>
          </a:p>
        </p:txBody>
      </p:sp>
      <p:sp>
        <p:nvSpPr>
          <p:cNvPr id="24" name="Rectangle 23"/>
          <p:cNvSpPr/>
          <p:nvPr/>
        </p:nvSpPr>
        <p:spPr bwMode="auto">
          <a:xfrm>
            <a:off x="3673367" y="5171091"/>
            <a:ext cx="173452" cy="819807"/>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5" name="Rectangle 24"/>
          <p:cNvSpPr/>
          <p:nvPr/>
        </p:nvSpPr>
        <p:spPr bwMode="auto">
          <a:xfrm>
            <a:off x="4193628" y="4635062"/>
            <a:ext cx="183967" cy="1355836"/>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cxnSp>
        <p:nvCxnSpPr>
          <p:cNvPr id="29" name="Straight Connector 28"/>
          <p:cNvCxnSpPr/>
          <p:nvPr/>
        </p:nvCxnSpPr>
        <p:spPr bwMode="auto">
          <a:xfrm>
            <a:off x="204952" y="6164317"/>
            <a:ext cx="805617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TextBox 29"/>
          <p:cNvSpPr txBox="1"/>
          <p:nvPr/>
        </p:nvSpPr>
        <p:spPr>
          <a:xfrm rot="10800000" flipV="1">
            <a:off x="7006436" y="1172592"/>
            <a:ext cx="1901082" cy="923330"/>
          </a:xfrm>
          <a:prstGeom prst="rect">
            <a:avLst/>
          </a:prstGeom>
          <a:solidFill>
            <a:schemeClr val="tx2">
              <a:lumMod val="50000"/>
            </a:schemeClr>
          </a:solidFill>
        </p:spPr>
        <p:txBody>
          <a:bodyPr wrap="square" rtlCol="0">
            <a:spAutoFit/>
          </a:bodyPr>
          <a:lstStyle/>
          <a:p>
            <a:pPr algn="ctr"/>
            <a:r>
              <a:rPr lang="en-GB" sz="1800" dirty="0" smtClean="0">
                <a:solidFill>
                  <a:schemeClr val="bg1"/>
                </a:solidFill>
              </a:rPr>
              <a:t>Liability reg. erroneous inclusion</a:t>
            </a:r>
            <a:endParaRPr lang="en-GB" sz="1800" dirty="0">
              <a:solidFill>
                <a:schemeClr val="bg1"/>
              </a:solidFill>
            </a:endParaRPr>
          </a:p>
        </p:txBody>
      </p:sp>
    </p:spTree>
  </p:cSld>
  <p:clrMapOvr>
    <a:masterClrMapping/>
  </p:clrMapOvr>
  <p:transition advTm="2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nvGraphicFramePr>
        <p:xfrm>
          <a:off x="0" y="0"/>
          <a:ext cx="158750" cy="158750"/>
        </p:xfrm>
        <a:graphic>
          <a:graphicData uri="http://schemas.openxmlformats.org/presentationml/2006/ole">
            <p:oleObj spid="_x0000_s62466" name="think-cell Slide" r:id="rId7" imgW="360" imgH="360" progId="TCLayout.ActiveDocument.1">
              <p:embed/>
            </p:oleObj>
          </a:graphicData>
        </a:graphic>
      </p:graphicFrame>
      <p:sp>
        <p:nvSpPr>
          <p:cNvPr id="2" name="Title 1"/>
          <p:cNvSpPr>
            <a:spLocks noGrp="1"/>
          </p:cNvSpPr>
          <p:nvPr>
            <p:ph type="title"/>
            <p:custDataLst>
              <p:tags r:id="rId2"/>
            </p:custDataLst>
          </p:nvPr>
        </p:nvSpPr>
        <p:spPr/>
        <p:txBody>
          <a:bodyPr/>
          <a:lstStyle/>
          <a:p>
            <a:r>
              <a:rPr lang="en-GB" dirty="0" smtClean="0"/>
              <a:t>South Pole’s lessons learnt (which hopefully will contribute to defining the PoA best practice in future) </a:t>
            </a:r>
            <a:endParaRPr lang="en-GB" dirty="0"/>
          </a:p>
        </p:txBody>
      </p:sp>
      <p:sp>
        <p:nvSpPr>
          <p:cNvPr id="4" name="Rectangle 3"/>
          <p:cNvSpPr/>
          <p:nvPr>
            <p:custDataLst>
              <p:tags r:id="rId3"/>
            </p:custDataLst>
          </p:nvPr>
        </p:nvSpPr>
        <p:spPr bwMode="auto">
          <a:xfrm>
            <a:off x="93320" y="1270948"/>
            <a:ext cx="5629498" cy="54981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pic>
        <p:nvPicPr>
          <p:cNvPr id="371714" name="Picture 2"/>
          <p:cNvPicPr>
            <a:picLocks noChangeAspect="1" noChangeArrowheads="1"/>
          </p:cNvPicPr>
          <p:nvPr>
            <p:custDataLst>
              <p:tags r:id="rId4"/>
            </p:custDataLst>
          </p:nvPr>
        </p:nvPicPr>
        <p:blipFill>
          <a:blip r:embed="rId8" cstate="print"/>
          <a:srcRect/>
          <a:stretch>
            <a:fillRect/>
          </a:stretch>
        </p:blipFill>
        <p:spPr bwMode="auto">
          <a:xfrm>
            <a:off x="112853" y="1290181"/>
            <a:ext cx="5609963" cy="5104975"/>
          </a:xfrm>
          <a:prstGeom prst="rect">
            <a:avLst/>
          </a:prstGeom>
          <a:noFill/>
          <a:ln w="9525">
            <a:noFill/>
            <a:miter lim="800000"/>
            <a:headEnd/>
            <a:tailEnd/>
          </a:ln>
        </p:spPr>
      </p:pic>
      <p:sp>
        <p:nvSpPr>
          <p:cNvPr id="7" name="Rectangle 6"/>
          <p:cNvSpPr>
            <a:spLocks noChangeArrowheads="1"/>
          </p:cNvSpPr>
          <p:nvPr>
            <p:custDataLst>
              <p:tags r:id="rId5"/>
            </p:custDataLst>
          </p:nvPr>
        </p:nvSpPr>
        <p:spPr bwMode="gray">
          <a:xfrm>
            <a:off x="6109468" y="1287627"/>
            <a:ext cx="2640396" cy="4154984"/>
          </a:xfrm>
          <a:prstGeom prst="rect">
            <a:avLst/>
          </a:prstGeom>
          <a:noFill/>
          <a:ln w="9525">
            <a:noFill/>
            <a:miter lim="800000"/>
            <a:headEnd/>
            <a:tailEnd/>
          </a:ln>
        </p:spPr>
        <p:txBody>
          <a:bodyPr wrap="square" lIns="0" tIns="0" rIns="0" bIns="0">
            <a:prstTxWarp prst="textNoShape">
              <a:avLst/>
            </a:prstTxWarp>
            <a:spAutoFit/>
          </a:bodyPr>
          <a:lstStyle/>
          <a:p>
            <a:pPr marL="147638" lvl="1" indent="-146050" defTabSz="895350" eaLnBrk="1" hangingPunct="1">
              <a:spcBef>
                <a:spcPct val="50000"/>
              </a:spcBef>
              <a:buClr>
                <a:schemeClr val="tx2"/>
              </a:buClr>
              <a:buFontTx/>
              <a:buChar char="•"/>
            </a:pPr>
            <a:r>
              <a:rPr lang="en-US" dirty="0" smtClean="0">
                <a:solidFill>
                  <a:srgbClr val="000000"/>
                </a:solidFill>
                <a:cs typeface="ＭＳ Ｐゴシック" charset="-128"/>
              </a:rPr>
              <a:t>Guidebook on </a:t>
            </a:r>
            <a:r>
              <a:rPr lang="en-US" dirty="0" err="1" smtClean="0">
                <a:solidFill>
                  <a:srgbClr val="000000"/>
                </a:solidFill>
                <a:cs typeface="ＭＳ Ｐゴシック" charset="-128"/>
              </a:rPr>
              <a:t>PoAs</a:t>
            </a:r>
            <a:r>
              <a:rPr lang="en-US" dirty="0" smtClean="0">
                <a:solidFill>
                  <a:srgbClr val="000000"/>
                </a:solidFill>
                <a:cs typeface="ＭＳ Ｐゴシック" charset="-128"/>
              </a:rPr>
              <a:t> written by South Pole and launched in Cancun</a:t>
            </a:r>
          </a:p>
          <a:p>
            <a:pPr marL="147638" lvl="1" indent="-146050" defTabSz="895350" eaLnBrk="1" hangingPunct="1">
              <a:spcBef>
                <a:spcPct val="50000"/>
              </a:spcBef>
              <a:buClr>
                <a:schemeClr val="tx2"/>
              </a:buClr>
              <a:buFontTx/>
              <a:buChar char="•"/>
            </a:pPr>
            <a:r>
              <a:rPr lang="en-US" dirty="0" smtClean="0">
                <a:solidFill>
                  <a:srgbClr val="000000"/>
                </a:solidFill>
                <a:cs typeface="ＭＳ Ｐゴシック" charset="-128"/>
              </a:rPr>
              <a:t>Lessons learnt from hands on experience</a:t>
            </a:r>
          </a:p>
          <a:p>
            <a:pPr marL="147638" lvl="1" indent="-146050" defTabSz="895350" eaLnBrk="1" hangingPunct="1">
              <a:spcBef>
                <a:spcPct val="50000"/>
              </a:spcBef>
              <a:buClr>
                <a:schemeClr val="tx2"/>
              </a:buClr>
              <a:buFontTx/>
              <a:buChar char="•"/>
            </a:pPr>
            <a:r>
              <a:rPr lang="en-US" dirty="0" smtClean="0">
                <a:solidFill>
                  <a:srgbClr val="000000"/>
                </a:solidFill>
                <a:cs typeface="ＭＳ Ｐゴシック" charset="-128"/>
              </a:rPr>
              <a:t>Free soft copy at</a:t>
            </a:r>
            <a:br>
              <a:rPr lang="en-US" dirty="0" smtClean="0">
                <a:solidFill>
                  <a:srgbClr val="000000"/>
                </a:solidFill>
                <a:cs typeface="ＭＳ Ｐゴシック" charset="-128"/>
              </a:rPr>
            </a:br>
            <a:r>
              <a:rPr lang="en-US" dirty="0" smtClean="0">
                <a:hlinkClick r:id="rId9"/>
              </a:rPr>
              <a:t>www.southpolecarbon.com/_downloads/PoA_Guidebook_SouthPole.pdf</a:t>
            </a:r>
            <a:endParaRPr lang="en-US" dirty="0" smtClean="0">
              <a:solidFill>
                <a:srgbClr val="000000"/>
              </a:solidFill>
              <a:cs typeface="ＭＳ Ｐゴシック" charset="-128"/>
            </a:endParaRPr>
          </a:p>
          <a:p>
            <a:pPr marL="147638" lvl="1" indent="-146050" defTabSz="895350" eaLnBrk="1" hangingPunct="1">
              <a:spcBef>
                <a:spcPct val="50000"/>
              </a:spcBef>
              <a:buClr>
                <a:schemeClr val="tx2"/>
              </a:buClr>
              <a:buFontTx/>
              <a:buChar char="•"/>
            </a:pPr>
            <a:endParaRPr lang="en-US" dirty="0">
              <a:solidFill>
                <a:srgbClr val="000000"/>
              </a:solidFill>
              <a:ea typeface="ＭＳ Ｐゴシック" charset="-128"/>
              <a:cs typeface="ＭＳ Ｐゴシック" charset="-128"/>
            </a:endParaRPr>
          </a:p>
        </p:txBody>
      </p:sp>
    </p:spTree>
  </p:cSld>
  <p:clrMapOvr>
    <a:masterClrMapping/>
  </p:clrMapOvr>
  <p:transition advTm="2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p:nvGraphicFramePr>
        <p:xfrm>
          <a:off x="0" y="0"/>
          <a:ext cx="158750" cy="158750"/>
        </p:xfrm>
        <a:graphic>
          <a:graphicData uri="http://schemas.openxmlformats.org/presentationml/2006/ole">
            <p:oleObj spid="_x0000_s63490" name="think-cell Slide" r:id="rId26" imgW="381" imgH="381" progId="TCLayout.ActiveDocument.1">
              <p:embed/>
            </p:oleObj>
          </a:graphicData>
        </a:graphic>
      </p:graphicFrame>
      <p:sp>
        <p:nvSpPr>
          <p:cNvPr id="27" name="Rectangle 26"/>
          <p:cNvSpPr/>
          <p:nvPr>
            <p:custDataLst>
              <p:tags r:id="rId2"/>
            </p:custDataLst>
          </p:nvPr>
        </p:nvSpPr>
        <p:spPr bwMode="auto">
          <a:xfrm>
            <a:off x="7551666" y="2159874"/>
            <a:ext cx="283792" cy="3878323"/>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2290" name="Title 1"/>
          <p:cNvSpPr>
            <a:spLocks noGrp="1"/>
          </p:cNvSpPr>
          <p:nvPr>
            <p:ph type="title"/>
            <p:custDataLst>
              <p:tags r:id="rId3"/>
            </p:custDataLst>
          </p:nvPr>
        </p:nvSpPr>
        <p:spPr/>
        <p:txBody>
          <a:bodyPr/>
          <a:lstStyle/>
          <a:p>
            <a:r>
              <a:rPr lang="de-CH" dirty="0" smtClean="0"/>
              <a:t>How can we redcue the liability hurdle to be able to establish a best practice?</a:t>
            </a:r>
            <a:endParaRPr lang="en-US" dirty="0" smtClean="0"/>
          </a:p>
        </p:txBody>
      </p:sp>
      <p:sp>
        <p:nvSpPr>
          <p:cNvPr id="12292" name="Text Placeholder 3"/>
          <p:cNvSpPr>
            <a:spLocks noGrp="1"/>
          </p:cNvSpPr>
          <p:nvPr>
            <p:ph type="body" sz="quarter" idx="12"/>
            <p:custDataLst>
              <p:tags r:id="rId4"/>
            </p:custDataLst>
          </p:nvPr>
        </p:nvSpPr>
        <p:spPr>
          <a:xfrm>
            <a:off x="198438" y="6534150"/>
            <a:ext cx="8402637" cy="236538"/>
          </a:xfrm>
        </p:spPr>
        <p:txBody>
          <a:bodyPr>
            <a:spAutoFit/>
          </a:bodyPr>
          <a:lstStyle/>
          <a:p>
            <a:endParaRPr dirty="0" smtClean="0"/>
          </a:p>
        </p:txBody>
      </p:sp>
      <p:sp>
        <p:nvSpPr>
          <p:cNvPr id="9" name="Rectangle 8"/>
          <p:cNvSpPr/>
          <p:nvPr>
            <p:custDataLst>
              <p:tags r:id="rId5"/>
            </p:custDataLst>
          </p:nvPr>
        </p:nvSpPr>
        <p:spPr bwMode="auto">
          <a:xfrm>
            <a:off x="346841" y="4713890"/>
            <a:ext cx="220718" cy="1277008"/>
          </a:xfrm>
          <a:prstGeom prst="rect">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pic>
        <p:nvPicPr>
          <p:cNvPr id="43012" name="Picture 4" descr="http://thecreativenetworkmarketer.com/wp-content/uploads/2011/03/Runner.jpg"/>
          <p:cNvPicPr>
            <a:picLocks noChangeAspect="1" noChangeArrowheads="1"/>
          </p:cNvPicPr>
          <p:nvPr>
            <p:custDataLst>
              <p:tags r:id="rId6"/>
            </p:custDataLst>
          </p:nvPr>
        </p:nvPicPr>
        <p:blipFill>
          <a:blip r:embed="rId27" cstate="print"/>
          <a:srcRect/>
          <a:stretch>
            <a:fillRect/>
          </a:stretch>
        </p:blipFill>
        <p:spPr bwMode="auto">
          <a:xfrm>
            <a:off x="4885256" y="3531476"/>
            <a:ext cx="2286000" cy="2857500"/>
          </a:xfrm>
          <a:prstGeom prst="rect">
            <a:avLst/>
          </a:prstGeom>
          <a:noFill/>
        </p:spPr>
      </p:pic>
      <p:sp>
        <p:nvSpPr>
          <p:cNvPr id="12" name="Rectangle 11"/>
          <p:cNvSpPr/>
          <p:nvPr>
            <p:custDataLst>
              <p:tags r:id="rId7"/>
            </p:custDataLst>
          </p:nvPr>
        </p:nvSpPr>
        <p:spPr bwMode="auto">
          <a:xfrm>
            <a:off x="1366364" y="4887311"/>
            <a:ext cx="173421" cy="1103587"/>
          </a:xfrm>
          <a:prstGeom prst="rect">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3" name="Rectangle 12"/>
          <p:cNvSpPr/>
          <p:nvPr>
            <p:custDataLst>
              <p:tags r:id="rId8"/>
            </p:custDataLst>
          </p:nvPr>
        </p:nvSpPr>
        <p:spPr bwMode="auto">
          <a:xfrm>
            <a:off x="2953426" y="4887311"/>
            <a:ext cx="173421" cy="1103587"/>
          </a:xfrm>
          <a:prstGeom prst="rect">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4" name="Rectangle 13"/>
          <p:cNvSpPr/>
          <p:nvPr>
            <p:custDataLst>
              <p:tags r:id="rId9"/>
            </p:custDataLst>
          </p:nvPr>
        </p:nvSpPr>
        <p:spPr bwMode="auto">
          <a:xfrm>
            <a:off x="4698124" y="4824248"/>
            <a:ext cx="220717" cy="1166650"/>
          </a:xfrm>
          <a:prstGeom prst="rect">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5" name="Rectangle 14"/>
          <p:cNvSpPr/>
          <p:nvPr>
            <p:custDataLst>
              <p:tags r:id="rId10"/>
            </p:custDataLst>
          </p:nvPr>
        </p:nvSpPr>
        <p:spPr bwMode="auto">
          <a:xfrm>
            <a:off x="7614745" y="4745421"/>
            <a:ext cx="252261" cy="1292778"/>
          </a:xfrm>
          <a:prstGeom prst="rect">
            <a:avLst/>
          </a:prstGeom>
          <a:solidFill>
            <a:schemeClr val="tx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6" name="TextBox 15"/>
          <p:cNvSpPr txBox="1"/>
          <p:nvPr>
            <p:custDataLst>
              <p:tags r:id="rId11"/>
            </p:custDataLst>
          </p:nvPr>
        </p:nvSpPr>
        <p:spPr>
          <a:xfrm>
            <a:off x="3405352" y="6416566"/>
            <a:ext cx="883575" cy="400110"/>
          </a:xfrm>
          <a:prstGeom prst="rect">
            <a:avLst/>
          </a:prstGeom>
          <a:solidFill>
            <a:schemeClr val="tx2">
              <a:lumMod val="40000"/>
              <a:lumOff val="60000"/>
            </a:schemeClr>
          </a:solidFill>
        </p:spPr>
        <p:txBody>
          <a:bodyPr wrap="none" rtlCol="0">
            <a:spAutoFit/>
          </a:bodyPr>
          <a:lstStyle/>
          <a:p>
            <a:r>
              <a:rPr lang="en-GB" dirty="0" smtClean="0"/>
              <a:t>EB 60</a:t>
            </a:r>
            <a:endParaRPr lang="en-GB" dirty="0"/>
          </a:p>
        </p:txBody>
      </p:sp>
      <p:sp>
        <p:nvSpPr>
          <p:cNvPr id="17" name="Left Brace 16"/>
          <p:cNvSpPr/>
          <p:nvPr>
            <p:custDataLst>
              <p:tags r:id="rId12"/>
            </p:custDataLst>
          </p:nvPr>
        </p:nvSpPr>
        <p:spPr bwMode="auto">
          <a:xfrm rot="16200000">
            <a:off x="3799492" y="5265686"/>
            <a:ext cx="220715" cy="2144107"/>
          </a:xfrm>
          <a:prstGeom prst="leftBrace">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8" name="TextBox 17"/>
          <p:cNvSpPr txBox="1"/>
          <p:nvPr>
            <p:custDataLst>
              <p:tags r:id="rId13"/>
            </p:custDataLst>
          </p:nvPr>
        </p:nvSpPr>
        <p:spPr>
          <a:xfrm rot="16200000">
            <a:off x="3195145" y="2812044"/>
            <a:ext cx="2146742" cy="369332"/>
          </a:xfrm>
          <a:prstGeom prst="rect">
            <a:avLst/>
          </a:prstGeom>
          <a:noFill/>
        </p:spPr>
        <p:txBody>
          <a:bodyPr wrap="none" rtlCol="0">
            <a:spAutoFit/>
          </a:bodyPr>
          <a:lstStyle/>
          <a:p>
            <a:r>
              <a:rPr lang="en-GB" sz="1800" dirty="0" smtClean="0"/>
              <a:t>VSSC </a:t>
            </a:r>
            <a:r>
              <a:rPr lang="en-GB" sz="1800" dirty="0" err="1" smtClean="0"/>
              <a:t>additionallity</a:t>
            </a:r>
            <a:endParaRPr lang="en-GB" sz="1800" dirty="0"/>
          </a:p>
        </p:txBody>
      </p:sp>
      <p:sp>
        <p:nvSpPr>
          <p:cNvPr id="19" name="TextBox 18"/>
          <p:cNvSpPr txBox="1"/>
          <p:nvPr>
            <p:custDataLst>
              <p:tags r:id="rId14"/>
            </p:custDataLst>
          </p:nvPr>
        </p:nvSpPr>
        <p:spPr>
          <a:xfrm rot="16200000">
            <a:off x="3852043" y="2895400"/>
            <a:ext cx="1980029" cy="369332"/>
          </a:xfrm>
          <a:prstGeom prst="rect">
            <a:avLst/>
          </a:prstGeom>
          <a:noFill/>
        </p:spPr>
        <p:txBody>
          <a:bodyPr wrap="none" rtlCol="0">
            <a:spAutoFit/>
          </a:bodyPr>
          <a:lstStyle/>
          <a:p>
            <a:r>
              <a:rPr lang="en-GB" sz="1800" dirty="0" smtClean="0"/>
              <a:t>multinational PoA</a:t>
            </a:r>
            <a:endParaRPr lang="en-GB" sz="1800" dirty="0"/>
          </a:p>
        </p:txBody>
      </p:sp>
      <p:sp>
        <p:nvSpPr>
          <p:cNvPr id="20" name="TextBox 19"/>
          <p:cNvSpPr txBox="1"/>
          <p:nvPr>
            <p:custDataLst>
              <p:tags r:id="rId15"/>
            </p:custDataLst>
          </p:nvPr>
        </p:nvSpPr>
        <p:spPr>
          <a:xfrm rot="16200000">
            <a:off x="2427890" y="2696628"/>
            <a:ext cx="2377574" cy="369332"/>
          </a:xfrm>
          <a:prstGeom prst="rect">
            <a:avLst/>
          </a:prstGeom>
          <a:noFill/>
        </p:spPr>
        <p:txBody>
          <a:bodyPr wrap="none" rtlCol="0">
            <a:spAutoFit/>
          </a:bodyPr>
          <a:lstStyle/>
          <a:p>
            <a:r>
              <a:rPr lang="en-GB" sz="1800" dirty="0" smtClean="0"/>
              <a:t>applicable CDM rules</a:t>
            </a:r>
            <a:endParaRPr lang="en-GB" sz="1800" dirty="0"/>
          </a:p>
        </p:txBody>
      </p:sp>
      <p:sp>
        <p:nvSpPr>
          <p:cNvPr id="21" name="TextBox 20"/>
          <p:cNvSpPr txBox="1"/>
          <p:nvPr>
            <p:custDataLst>
              <p:tags r:id="rId16"/>
            </p:custDataLst>
          </p:nvPr>
        </p:nvSpPr>
        <p:spPr>
          <a:xfrm rot="16200000">
            <a:off x="1986455" y="2792808"/>
            <a:ext cx="2185214" cy="369332"/>
          </a:xfrm>
          <a:prstGeom prst="rect">
            <a:avLst/>
          </a:prstGeom>
          <a:noFill/>
        </p:spPr>
        <p:txBody>
          <a:bodyPr wrap="none" rtlCol="0">
            <a:spAutoFit/>
          </a:bodyPr>
          <a:lstStyle/>
          <a:p>
            <a:r>
              <a:rPr lang="en-GB" sz="1800" dirty="0" smtClean="0"/>
              <a:t>early consideration </a:t>
            </a:r>
            <a:endParaRPr lang="en-GB" sz="1800" dirty="0"/>
          </a:p>
        </p:txBody>
      </p:sp>
      <p:sp>
        <p:nvSpPr>
          <p:cNvPr id="22" name="TextBox 21"/>
          <p:cNvSpPr txBox="1"/>
          <p:nvPr>
            <p:custDataLst>
              <p:tags r:id="rId17"/>
            </p:custDataLst>
          </p:nvPr>
        </p:nvSpPr>
        <p:spPr>
          <a:xfrm rot="16200000">
            <a:off x="136635" y="2613272"/>
            <a:ext cx="2544286" cy="369332"/>
          </a:xfrm>
          <a:prstGeom prst="rect">
            <a:avLst/>
          </a:prstGeom>
          <a:noFill/>
        </p:spPr>
        <p:txBody>
          <a:bodyPr wrap="none" rtlCol="0">
            <a:spAutoFit/>
          </a:bodyPr>
          <a:lstStyle/>
          <a:p>
            <a:r>
              <a:rPr lang="en-GB" sz="1800" dirty="0" smtClean="0"/>
              <a:t>multiple methodologies</a:t>
            </a:r>
            <a:endParaRPr lang="en-GB" sz="1800" dirty="0"/>
          </a:p>
        </p:txBody>
      </p:sp>
      <p:sp>
        <p:nvSpPr>
          <p:cNvPr id="23" name="TextBox 22"/>
          <p:cNvSpPr txBox="1"/>
          <p:nvPr>
            <p:custDataLst>
              <p:tags r:id="rId18"/>
            </p:custDataLst>
          </p:nvPr>
        </p:nvSpPr>
        <p:spPr>
          <a:xfrm rot="16200000">
            <a:off x="-451944" y="2716902"/>
            <a:ext cx="2060027" cy="646331"/>
          </a:xfrm>
          <a:prstGeom prst="rect">
            <a:avLst/>
          </a:prstGeom>
          <a:noFill/>
        </p:spPr>
        <p:txBody>
          <a:bodyPr wrap="square" rtlCol="0">
            <a:spAutoFit/>
          </a:bodyPr>
          <a:lstStyle/>
          <a:p>
            <a:r>
              <a:rPr lang="en-GB" sz="1800" dirty="0" smtClean="0"/>
              <a:t>applicability of methodologies</a:t>
            </a:r>
            <a:endParaRPr lang="en-GB" sz="1800" dirty="0"/>
          </a:p>
        </p:txBody>
      </p:sp>
      <p:sp>
        <p:nvSpPr>
          <p:cNvPr id="24" name="Rectangle 23"/>
          <p:cNvSpPr/>
          <p:nvPr>
            <p:custDataLst>
              <p:tags r:id="rId19"/>
            </p:custDataLst>
          </p:nvPr>
        </p:nvSpPr>
        <p:spPr bwMode="auto">
          <a:xfrm>
            <a:off x="3673367" y="5171091"/>
            <a:ext cx="173452" cy="819807"/>
          </a:xfrm>
          <a:prstGeom prst="rect">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25" name="Rectangle 24"/>
          <p:cNvSpPr/>
          <p:nvPr>
            <p:custDataLst>
              <p:tags r:id="rId20"/>
            </p:custDataLst>
          </p:nvPr>
        </p:nvSpPr>
        <p:spPr bwMode="auto">
          <a:xfrm>
            <a:off x="4193628" y="4635062"/>
            <a:ext cx="183967" cy="1355836"/>
          </a:xfrm>
          <a:prstGeom prst="rect">
            <a:avLst/>
          </a:prstGeom>
          <a:solidFill>
            <a:schemeClr val="tx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cxnSp>
        <p:nvCxnSpPr>
          <p:cNvPr id="29" name="Straight Connector 28"/>
          <p:cNvCxnSpPr/>
          <p:nvPr>
            <p:custDataLst>
              <p:tags r:id="rId21"/>
            </p:custDataLst>
          </p:nvPr>
        </p:nvCxnSpPr>
        <p:spPr bwMode="auto">
          <a:xfrm>
            <a:off x="204952" y="6164317"/>
            <a:ext cx="805617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TextBox 29"/>
          <p:cNvSpPr txBox="1"/>
          <p:nvPr>
            <p:custDataLst>
              <p:tags r:id="rId22"/>
            </p:custDataLst>
          </p:nvPr>
        </p:nvSpPr>
        <p:spPr>
          <a:xfrm rot="10800000" flipV="1">
            <a:off x="7006436" y="1172592"/>
            <a:ext cx="1901082" cy="923330"/>
          </a:xfrm>
          <a:prstGeom prst="rect">
            <a:avLst/>
          </a:prstGeom>
          <a:solidFill>
            <a:schemeClr val="tx2">
              <a:lumMod val="50000"/>
            </a:schemeClr>
          </a:solidFill>
        </p:spPr>
        <p:txBody>
          <a:bodyPr wrap="square" rtlCol="0">
            <a:spAutoFit/>
          </a:bodyPr>
          <a:lstStyle/>
          <a:p>
            <a:pPr algn="ctr"/>
            <a:r>
              <a:rPr lang="en-GB" sz="1800" dirty="0" smtClean="0">
                <a:solidFill>
                  <a:schemeClr val="bg1"/>
                </a:solidFill>
              </a:rPr>
              <a:t>Liability reg. erroneous inclusion</a:t>
            </a:r>
            <a:endParaRPr lang="en-GB" sz="1800" dirty="0">
              <a:solidFill>
                <a:schemeClr val="bg1"/>
              </a:solidFill>
            </a:endParaRPr>
          </a:p>
        </p:txBody>
      </p:sp>
      <p:sp>
        <p:nvSpPr>
          <p:cNvPr id="26" name="Down Arrow 25"/>
          <p:cNvSpPr/>
          <p:nvPr>
            <p:custDataLst>
              <p:tags r:id="rId23"/>
            </p:custDataLst>
          </p:nvPr>
        </p:nvSpPr>
        <p:spPr bwMode="auto">
          <a:xfrm>
            <a:off x="7299435" y="2286003"/>
            <a:ext cx="867103" cy="2207172"/>
          </a:xfrm>
          <a:prstGeom prst="down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Tree>
  </p:cSld>
  <p:clrMapOvr>
    <a:masterClrMapping/>
  </p:clrMapOvr>
  <p:transition advTm="2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The issue</a:t>
            </a:r>
            <a:endParaRPr lang="en-US" dirty="0"/>
          </a:p>
        </p:txBody>
      </p:sp>
      <p:sp>
        <p:nvSpPr>
          <p:cNvPr id="3" name="Text Placeholder 2"/>
          <p:cNvSpPr>
            <a:spLocks noGrp="1"/>
          </p:cNvSpPr>
          <p:nvPr>
            <p:ph type="body" sz="quarter" idx="11"/>
          </p:nvPr>
        </p:nvSpPr>
        <p:spPr>
          <a:xfrm>
            <a:off x="198438" y="1143000"/>
            <a:ext cx="8402638" cy="3323987"/>
          </a:xfrm>
        </p:spPr>
        <p:txBody>
          <a:bodyPr/>
          <a:lstStyle/>
          <a:p>
            <a:pPr>
              <a:buNone/>
            </a:pPr>
            <a:r>
              <a:rPr b="1" dirty="0" smtClean="0"/>
              <a:t>Issue:</a:t>
            </a:r>
          </a:p>
          <a:p>
            <a:r>
              <a:rPr dirty="0" smtClean="0"/>
              <a:t>Potential unlimited liability by DOEs for incorrectly included CPAs</a:t>
            </a:r>
          </a:p>
          <a:p>
            <a:r>
              <a:rPr dirty="0" smtClean="0"/>
              <a:t>Such includes a large upward price risk</a:t>
            </a:r>
          </a:p>
          <a:p>
            <a:r>
              <a:rPr dirty="0" smtClean="0"/>
              <a:t>Management of associated risks by private entities is impossible or lays a too heavy cost burden on PoA</a:t>
            </a:r>
          </a:p>
          <a:p>
            <a:endParaRPr dirty="0" smtClean="0"/>
          </a:p>
          <a:p>
            <a:pPr>
              <a:buNone/>
            </a:pPr>
            <a:r>
              <a:rPr b="1" dirty="0" smtClean="0"/>
              <a:t>Consequences:</a:t>
            </a:r>
          </a:p>
          <a:p>
            <a:r>
              <a:rPr dirty="0" smtClean="0"/>
              <a:t>Difficulties to appoint a DOE for verification for most projects</a:t>
            </a:r>
          </a:p>
          <a:p>
            <a:r>
              <a:rPr dirty="0" smtClean="0"/>
              <a:t>If DOEs are found, verification would be done as for single CDM projects. Limited decrease in transaction costs</a:t>
            </a:r>
          </a:p>
          <a:p>
            <a:r>
              <a:rPr dirty="0" smtClean="0"/>
              <a:t>Reluctance by investors to invest in PoAs, which would be needed to boost PoAs</a:t>
            </a:r>
            <a:endParaRPr lang="en-US" dirty="0"/>
          </a:p>
        </p:txBody>
      </p:sp>
      <p:sp>
        <p:nvSpPr>
          <p:cNvPr id="4" name="Text Placeholder 3"/>
          <p:cNvSpPr>
            <a:spLocks noGrp="1"/>
          </p:cNvSpPr>
          <p:nvPr>
            <p:ph type="body" sz="quarter" idx="12"/>
          </p:nvPr>
        </p:nvSpPr>
        <p:spPr>
          <a:xfrm>
            <a:off x="198438" y="6637662"/>
            <a:ext cx="8402638" cy="236538"/>
          </a:xfrm>
        </p:spPr>
        <p:txBody>
          <a:bodyPr/>
          <a:lstStyle/>
          <a:p>
            <a:endParaRPr lang="en-US" sz="1600"/>
          </a:p>
        </p:txBody>
      </p:sp>
      <p:sp>
        <p:nvSpPr>
          <p:cNvPr id="10" name="TextBox 9"/>
          <p:cNvSpPr txBox="1"/>
          <p:nvPr/>
        </p:nvSpPr>
        <p:spPr>
          <a:xfrm>
            <a:off x="152400" y="4612926"/>
            <a:ext cx="4117675" cy="1815882"/>
          </a:xfrm>
          <a:prstGeom prst="rect">
            <a:avLst/>
          </a:prstGeom>
          <a:solidFill>
            <a:schemeClr val="accent2">
              <a:lumMod val="60000"/>
              <a:lumOff val="40000"/>
            </a:schemeClr>
          </a:solidFill>
          <a:ln w="12700" cmpd="sng">
            <a:noFill/>
          </a:ln>
        </p:spPr>
        <p:txBody>
          <a:bodyPr wrap="square" rtlCol="0">
            <a:spAutoFit/>
          </a:bodyPr>
          <a:lstStyle/>
          <a:p>
            <a:r>
              <a:rPr lang="en-US" sz="1600" b="1" dirty="0" smtClean="0"/>
              <a:t>Single CDM project</a:t>
            </a:r>
          </a:p>
          <a:p>
            <a:endParaRPr lang="en-US" sz="1600" dirty="0" smtClean="0"/>
          </a:p>
          <a:p>
            <a:pPr marL="228600" indent="-228600" defTabSz="895350" eaLnBrk="0" fontAlgn="base" hangingPunct="0">
              <a:spcBef>
                <a:spcPct val="0"/>
              </a:spcBef>
              <a:spcAft>
                <a:spcPct val="0"/>
              </a:spcAft>
              <a:buClr>
                <a:schemeClr val="tx2"/>
              </a:buClr>
              <a:buSzPct val="120000"/>
              <a:buFont typeface="Arial"/>
              <a:buChar char="•"/>
            </a:pPr>
            <a:r>
              <a:rPr lang="en-US" sz="1600" dirty="0" smtClean="0"/>
              <a:t>A registered project is a registered project</a:t>
            </a:r>
          </a:p>
          <a:p>
            <a:pPr marL="228600" indent="-228600" defTabSz="895350" eaLnBrk="0" fontAlgn="base" hangingPunct="0">
              <a:spcBef>
                <a:spcPct val="0"/>
              </a:spcBef>
              <a:spcAft>
                <a:spcPct val="0"/>
              </a:spcAft>
              <a:buClr>
                <a:schemeClr val="tx2"/>
              </a:buClr>
              <a:buSzPct val="120000"/>
              <a:buFont typeface="Arial"/>
              <a:buChar char="•"/>
            </a:pPr>
            <a:r>
              <a:rPr lang="en-US" sz="1600" dirty="0" smtClean="0"/>
              <a:t>Can’t be questioned after registration when issues are found during val./</a:t>
            </a:r>
            <a:r>
              <a:rPr lang="en-US" sz="1600" dirty="0" err="1" smtClean="0"/>
              <a:t>reg</a:t>
            </a:r>
            <a:r>
              <a:rPr lang="en-US" sz="1600" dirty="0" smtClean="0"/>
              <a:t>. process of similar projects</a:t>
            </a:r>
          </a:p>
        </p:txBody>
      </p:sp>
      <p:sp>
        <p:nvSpPr>
          <p:cNvPr id="11" name="TextBox 10"/>
          <p:cNvSpPr txBox="1"/>
          <p:nvPr/>
        </p:nvSpPr>
        <p:spPr>
          <a:xfrm>
            <a:off x="5000454" y="4612925"/>
            <a:ext cx="3962400" cy="1815882"/>
          </a:xfrm>
          <a:prstGeom prst="rect">
            <a:avLst/>
          </a:prstGeom>
          <a:solidFill>
            <a:schemeClr val="accent2">
              <a:lumMod val="60000"/>
              <a:lumOff val="40000"/>
            </a:schemeClr>
          </a:solidFill>
          <a:ln w="12700" cmpd="sng">
            <a:noFill/>
          </a:ln>
        </p:spPr>
        <p:txBody>
          <a:bodyPr wrap="square" rtlCol="0">
            <a:spAutoFit/>
          </a:bodyPr>
          <a:lstStyle/>
          <a:p>
            <a:r>
              <a:rPr lang="en-US" sz="1600" b="1" dirty="0" err="1" smtClean="0"/>
              <a:t>PoA</a:t>
            </a:r>
            <a:endParaRPr lang="en-US" sz="1600" b="1" dirty="0" smtClean="0"/>
          </a:p>
          <a:p>
            <a:endParaRPr lang="en-US" sz="1600" dirty="0" smtClean="0"/>
          </a:p>
          <a:p>
            <a:pPr marL="228600" indent="-228600" defTabSz="895350" eaLnBrk="0" fontAlgn="base" hangingPunct="0">
              <a:spcBef>
                <a:spcPct val="0"/>
              </a:spcBef>
              <a:spcAft>
                <a:spcPct val="0"/>
              </a:spcAft>
              <a:buClr>
                <a:schemeClr val="tx2"/>
              </a:buClr>
              <a:buSzPct val="120000"/>
              <a:buFont typeface="Arial"/>
              <a:buChar char="•"/>
            </a:pPr>
            <a:r>
              <a:rPr lang="en-US" sz="1600" dirty="0" smtClean="0"/>
              <a:t>A included CPA is not an include CPA</a:t>
            </a:r>
          </a:p>
          <a:p>
            <a:pPr marL="228600" indent="-228600" defTabSz="895350" eaLnBrk="0" fontAlgn="base" hangingPunct="0">
              <a:spcBef>
                <a:spcPct val="0"/>
              </a:spcBef>
              <a:spcAft>
                <a:spcPct val="0"/>
              </a:spcAft>
              <a:buClr>
                <a:schemeClr val="tx2"/>
              </a:buClr>
              <a:buSzPct val="120000"/>
              <a:buFont typeface="Arial"/>
              <a:buChar char="•"/>
            </a:pPr>
            <a:r>
              <a:rPr lang="en-US" sz="1600" dirty="0" smtClean="0"/>
              <a:t>Unlike single CDM projects, past CPA inclusions are always at risks after including further CPAs into the PoA</a:t>
            </a:r>
            <a:br>
              <a:rPr lang="en-US" sz="1600" dirty="0" smtClean="0"/>
            </a:br>
            <a:endParaRPr lang="en-US" sz="1600" dirty="0" smtClean="0"/>
          </a:p>
        </p:txBody>
      </p:sp>
      <p:sp>
        <p:nvSpPr>
          <p:cNvPr id="12" name="TextBox 11"/>
          <p:cNvSpPr txBox="1"/>
          <p:nvPr/>
        </p:nvSpPr>
        <p:spPr>
          <a:xfrm>
            <a:off x="4458899" y="5561318"/>
            <a:ext cx="447558" cy="338554"/>
          </a:xfrm>
          <a:prstGeom prst="rect">
            <a:avLst/>
          </a:prstGeom>
          <a:noFill/>
        </p:spPr>
        <p:txBody>
          <a:bodyPr wrap="none" rtlCol="0">
            <a:spAutoFit/>
          </a:bodyPr>
          <a:lstStyle/>
          <a:p>
            <a:r>
              <a:rPr lang="en-US" sz="1600" dirty="0" smtClean="0"/>
              <a:t>vs.</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 Best Practice</a:t>
            </a:r>
            <a:endParaRPr lang="en-US" dirty="0"/>
          </a:p>
        </p:txBody>
      </p:sp>
      <p:sp>
        <p:nvSpPr>
          <p:cNvPr id="3" name="Text Placeholder 2"/>
          <p:cNvSpPr>
            <a:spLocks noGrp="1"/>
          </p:cNvSpPr>
          <p:nvPr>
            <p:ph type="body" sz="quarter" idx="11"/>
          </p:nvPr>
        </p:nvSpPr>
        <p:spPr>
          <a:xfrm>
            <a:off x="198437" y="1295400"/>
            <a:ext cx="8659235" cy="4985980"/>
          </a:xfrm>
        </p:spPr>
        <p:txBody>
          <a:bodyPr/>
          <a:lstStyle/>
          <a:p>
            <a:pPr>
              <a:buNone/>
            </a:pPr>
            <a:r>
              <a:rPr b="1" dirty="0" smtClean="0"/>
              <a:t>The PoA-DD shall be considered as overall </a:t>
            </a:r>
            <a:r>
              <a:rPr b="1" u="sng" dirty="0" smtClean="0"/>
              <a:t>STANDARD SETTING DOCUMENT </a:t>
            </a:r>
          </a:p>
          <a:p>
            <a:endParaRPr dirty="0"/>
          </a:p>
          <a:p>
            <a:r>
              <a:rPr dirty="0" smtClean="0"/>
              <a:t>On </a:t>
            </a:r>
            <a:r>
              <a:rPr dirty="0"/>
              <a:t>PoA level: </a:t>
            </a:r>
            <a:endParaRPr dirty="0" smtClean="0"/>
          </a:p>
          <a:p>
            <a:pPr lvl="2"/>
            <a:r>
              <a:rPr dirty="0" smtClean="0"/>
              <a:t>Clear </a:t>
            </a:r>
            <a:r>
              <a:rPr dirty="0"/>
              <a:t>step by step </a:t>
            </a:r>
            <a:r>
              <a:rPr dirty="0" smtClean="0"/>
              <a:t>procedures, </a:t>
            </a:r>
            <a:r>
              <a:rPr dirty="0"/>
              <a:t>defined templates, defined input parameters and eligible data sources </a:t>
            </a:r>
            <a:endParaRPr dirty="0" smtClean="0"/>
          </a:p>
          <a:p>
            <a:pPr lvl="2"/>
            <a:r>
              <a:rPr lang="en-US" dirty="0"/>
              <a:t>PoA-DD shall be written in a way to not be affected during the crediting period by future changes of UNFCCC regulations, tools, </a:t>
            </a:r>
            <a:r>
              <a:rPr lang="en-US" dirty="0" smtClean="0"/>
              <a:t>procedures</a:t>
            </a:r>
            <a:endParaRPr dirty="0" smtClean="0"/>
          </a:p>
          <a:p>
            <a:pPr lvl="2"/>
            <a:r>
              <a:rPr lang="en-US" dirty="0"/>
              <a:t>Fix as much as possible on PoA-DD level: e.g. </a:t>
            </a:r>
            <a:r>
              <a:rPr lang="en-US" dirty="0" err="1"/>
              <a:t>EFgrid</a:t>
            </a:r>
            <a:r>
              <a:rPr lang="en-US" dirty="0"/>
              <a:t>, conversion rates, needed assumptions  </a:t>
            </a:r>
          </a:p>
          <a:p>
            <a:pPr lvl="2"/>
            <a:endParaRPr dirty="0"/>
          </a:p>
          <a:p>
            <a:pPr lvl="1"/>
            <a:r>
              <a:rPr dirty="0"/>
              <a:t>On CPA level: Application of</a:t>
            </a:r>
            <a:r>
              <a:rPr dirty="0" smtClean="0"/>
              <a:t> already defined </a:t>
            </a:r>
            <a:r>
              <a:rPr dirty="0"/>
              <a:t>procedures, templates, …</a:t>
            </a:r>
            <a:r>
              <a:rPr dirty="0" smtClean="0"/>
              <a:t> </a:t>
            </a:r>
          </a:p>
          <a:p>
            <a:pPr lvl="1"/>
            <a:endParaRPr dirty="0" smtClean="0"/>
          </a:p>
          <a:p>
            <a:pPr lvl="1"/>
            <a:r>
              <a:rPr dirty="0"/>
              <a:t>Challenge: Specify as much as possible without creating</a:t>
            </a:r>
            <a:r>
              <a:rPr dirty="0" smtClean="0"/>
              <a:t> an </a:t>
            </a:r>
            <a:r>
              <a:rPr dirty="0"/>
              <a:t>empty shell not suitable for future project activities due to over-</a:t>
            </a:r>
            <a:r>
              <a:rPr dirty="0" smtClean="0"/>
              <a:t>specification</a:t>
            </a:r>
          </a:p>
          <a:p>
            <a:pPr lvl="1"/>
            <a:endParaRPr dirty="0" smtClean="0"/>
          </a:p>
          <a:p>
            <a:pPr lvl="2"/>
            <a:endParaRPr dirty="0" smtClean="0"/>
          </a:p>
          <a:p>
            <a:pPr lvl="2"/>
            <a:endParaRPr dirty="0" smtClean="0"/>
          </a:p>
          <a:p>
            <a:endParaRPr lang="en-US" dirty="0"/>
          </a:p>
        </p:txBody>
      </p:sp>
      <p:sp>
        <p:nvSpPr>
          <p:cNvPr id="4" name="Text Placeholder 3"/>
          <p:cNvSpPr>
            <a:spLocks noGrp="1"/>
          </p:cNvSpPr>
          <p:nvPr>
            <p:ph type="body" sz="quarter" idx="12"/>
          </p:nvPr>
        </p:nvSpPr>
        <p:spPr/>
        <p:txBody>
          <a:bodyPr/>
          <a:lstStyle/>
          <a:p>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03"/>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XE_Q535htk.Tpc7M_jWNP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dXLymMdogEGJTsAAhgpR1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SJtgcG8iEWw23ihI2BW4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dXLymMdogEGJTsAAhgpR1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SJtgcG8iEWw23ihI2BW4w"/>
</p:tagLst>
</file>

<file path=ppt/tags/tag15.xml><?xml version="1.0" encoding="utf-8"?>
<p:tagLst xmlns:a="http://schemas.openxmlformats.org/drawingml/2006/main" xmlns:r="http://schemas.openxmlformats.org/officeDocument/2006/relationships" xmlns:p="http://schemas.openxmlformats.org/presentationml/2006/main">
  <p:tag name="RESIZE" val="Yes"/>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dXLymMdogEGJTsAAhgpR1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SJtgcG8iEWw23ihI2BW4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ZpihdBWjIk63RA8az7hHm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NHvJLQya40SLsrbzdolBl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Ld5R6602UU.Xu0X6f1CiE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Xy8Q.GU2UyvjiXxroTlM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f7zX_gkgECJUxAaFsEZK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4gPT..Imy0e4PQhgYw24y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mDKNW.hPIkqsRivv1KGLo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MCMH15g7r0moThB5WNBZ0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sCKJQWbev0uSrx5qjI1X1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7COc2fQJ_E6YJDy6rFeHi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253ls5Vtk0C0Ig1swAttU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wBTxN8j7Q0uxmVUwb5Pqz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wC0FGp.DgU.wqPrH42RL4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tTvh8iONkm4liDAsZ3.A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jLAwyf8Kl0WchdJV_YMKZ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bYja_d3TU0uTOs1x1SUGr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bOUqS_hQm0m88NuXzpeD3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kwKJd7rJ0u0GtkaTbnbR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io7JViYL0qDUV.exY.Tb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huHO_kru0uZZ5ow52phT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TCwl1ehLlkCAcsbc3cE7m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o.HnzFFNGUyyUZ65YVRRe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hFvEvv8q3UCTVALPDw7S0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ludoAdev2kKjNEp9c93vh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28aUpXkAM0qJrBxGsa4_E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asBcN0VTEaJh5vwK7Y9V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9ckZJY1kv0W6jE8K2Ta2a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cAwVAiQkUUen6NnC2EcQD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MHpHTBK9WUqPgNYRKhjiY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mDKNW.hPIkqsRivv1KGLo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9FtTazIMg0C0DNqEsZ2X2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r9HcQq5jE6Di.Y3Rj2Al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f7zX_gkgECJUxAaFsEZK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8Pm3pPu_ukumIrBW.EcTR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D7neSLcvIke2O.BAp8NJJ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Gbc9HlYYmE6ZYtkwX86oy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HyJg8qPexkG0ZuRQFW42F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rg75j.ILR0uesSd_8i8_A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7ohcwGyiOESU8SJi9V8JG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Ld5R6602UU.Xu0X6f1Ci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otTvh8iONkm4liDAsZ3.A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8aUpXkAM0qJrBxGsa4_Eg"/>
</p:tagLst>
</file>

<file path=ppt/theme/theme1.xml><?xml version="1.0" encoding="utf-8"?>
<a:theme xmlns:a="http://schemas.openxmlformats.org/drawingml/2006/main" name="5_new template">
  <a:themeElements>
    <a:clrScheme name="">
      <a:dk1>
        <a:srgbClr val="000000"/>
      </a:dk1>
      <a:lt1>
        <a:srgbClr val="FFFFFF"/>
      </a:lt1>
      <a:dk2>
        <a:srgbClr val="446593"/>
      </a:dk2>
      <a:lt2>
        <a:srgbClr val="B4B4B4"/>
      </a:lt2>
      <a:accent1>
        <a:srgbClr val="FFFFFF"/>
      </a:accent1>
      <a:accent2>
        <a:srgbClr val="95C0D9"/>
      </a:accent2>
      <a:accent3>
        <a:srgbClr val="FFFFFF"/>
      </a:accent3>
      <a:accent4>
        <a:srgbClr val="000000"/>
      </a:accent4>
      <a:accent5>
        <a:srgbClr val="FFFFFF"/>
      </a:accent5>
      <a:accent6>
        <a:srgbClr val="87AEC4"/>
      </a:accent6>
      <a:hlink>
        <a:srgbClr val="496A9A"/>
      </a:hlink>
      <a:folHlink>
        <a:srgbClr val="FFAC00"/>
      </a:folHlink>
    </a:clrScheme>
    <a:fontScheme name="5_new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eere Präsentation 13">
        <a:dk1>
          <a:srgbClr val="000000"/>
        </a:dk1>
        <a:lt1>
          <a:srgbClr val="FFFFFF"/>
        </a:lt1>
        <a:dk2>
          <a:srgbClr val="000000"/>
        </a:dk2>
        <a:lt2>
          <a:srgbClr val="B4B4B4"/>
        </a:lt2>
        <a:accent1>
          <a:srgbClr val="95C0D9"/>
        </a:accent1>
        <a:accent2>
          <a:srgbClr val="333399"/>
        </a:accent2>
        <a:accent3>
          <a:srgbClr val="FFFFFF"/>
        </a:accent3>
        <a:accent4>
          <a:srgbClr val="000000"/>
        </a:accent4>
        <a:accent5>
          <a:srgbClr val="C8DCE9"/>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1">
        <a:dk1>
          <a:srgbClr val="000000"/>
        </a:dk1>
        <a:lt1>
          <a:srgbClr val="FFFFFF"/>
        </a:lt1>
        <a:dk2>
          <a:srgbClr val="5C89BC"/>
        </a:dk2>
        <a:lt2>
          <a:srgbClr val="B4B4B4"/>
        </a:lt2>
        <a:accent1>
          <a:srgbClr val="FFFFFF"/>
        </a:accent1>
        <a:accent2>
          <a:srgbClr val="DDDDDD"/>
        </a:accent2>
        <a:accent3>
          <a:srgbClr val="FFFFFF"/>
        </a:accent3>
        <a:accent4>
          <a:srgbClr val="000000"/>
        </a:accent4>
        <a:accent5>
          <a:srgbClr val="FFFFFF"/>
        </a:accent5>
        <a:accent6>
          <a:srgbClr val="C8C8C8"/>
        </a:accent6>
        <a:hlink>
          <a:srgbClr val="95C0D9"/>
        </a:hlink>
        <a:folHlink>
          <a:srgbClr val="5C89BC"/>
        </a:folHlink>
      </a:clrScheme>
      <a:clrMap bg1="lt1" tx1="dk1" bg2="lt2" tx2="dk2" accent1="accent1" accent2="accent2" accent3="accent3" accent4="accent4" accent5="accent5" accent6="accent6" hlink="hlink" folHlink="folHlink"/>
    </a:extraClrScheme>
    <a:extraClrScheme>
      <a:clrScheme name="1_new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ew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ew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ew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ew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ew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ew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ew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ew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ew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ew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ew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new template 13">
        <a:dk1>
          <a:srgbClr val="000000"/>
        </a:dk1>
        <a:lt1>
          <a:srgbClr val="FFFFFF"/>
        </a:lt1>
        <a:dk2>
          <a:srgbClr val="000000"/>
        </a:dk2>
        <a:lt2>
          <a:srgbClr val="B4B4B4"/>
        </a:lt2>
        <a:accent1>
          <a:srgbClr val="95C0D9"/>
        </a:accent1>
        <a:accent2>
          <a:srgbClr val="333399"/>
        </a:accent2>
        <a:accent3>
          <a:srgbClr val="FFFFFF"/>
        </a:accent3>
        <a:accent4>
          <a:srgbClr val="000000"/>
        </a:accent4>
        <a:accent5>
          <a:srgbClr val="C8DCE9"/>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ew template 14">
        <a:dk1>
          <a:srgbClr val="000000"/>
        </a:dk1>
        <a:lt1>
          <a:srgbClr val="FFFFFF"/>
        </a:lt1>
        <a:dk2>
          <a:srgbClr val="5C89BC"/>
        </a:dk2>
        <a:lt2>
          <a:srgbClr val="B4B4B4"/>
        </a:lt2>
        <a:accent1>
          <a:srgbClr val="FFFFFF"/>
        </a:accent1>
        <a:accent2>
          <a:srgbClr val="DDDDDD"/>
        </a:accent2>
        <a:accent3>
          <a:srgbClr val="FFFFFF"/>
        </a:accent3>
        <a:accent4>
          <a:srgbClr val="000000"/>
        </a:accent4>
        <a:accent5>
          <a:srgbClr val="FFFFFF"/>
        </a:accent5>
        <a:accent6>
          <a:srgbClr val="C8C8C8"/>
        </a:accent6>
        <a:hlink>
          <a:srgbClr val="95C0D9"/>
        </a:hlink>
        <a:folHlink>
          <a:srgbClr val="5C89BC"/>
        </a:folHlink>
      </a:clrScheme>
      <a:clrMap bg1="lt1" tx1="dk1" bg2="lt2" tx2="dk2" accent1="accent1" accent2="accent2" accent3="accent3" accent4="accent4" accent5="accent5" accent6="accent6" hlink="hlink" folHlink="folHlink"/>
    </a:extraClrScheme>
    <a:extraClrScheme>
      <a:clrScheme name="1_new template 15">
        <a:dk1>
          <a:srgbClr val="000000"/>
        </a:dk1>
        <a:lt1>
          <a:srgbClr val="FFFFFF"/>
        </a:lt1>
        <a:dk2>
          <a:srgbClr val="5C89BC"/>
        </a:dk2>
        <a:lt2>
          <a:srgbClr val="B4B4B4"/>
        </a:lt2>
        <a:accent1>
          <a:srgbClr val="FFFFFF"/>
        </a:accent1>
        <a:accent2>
          <a:srgbClr val="95C0D9"/>
        </a:accent2>
        <a:accent3>
          <a:srgbClr val="FFFFFF"/>
        </a:accent3>
        <a:accent4>
          <a:srgbClr val="000000"/>
        </a:accent4>
        <a:accent5>
          <a:srgbClr val="FFFFFF"/>
        </a:accent5>
        <a:accent6>
          <a:srgbClr val="87AEC4"/>
        </a:accent6>
        <a:hlink>
          <a:srgbClr val="5D89BC"/>
        </a:hlink>
        <a:folHlink>
          <a:srgbClr val="FFA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5046</TotalTime>
  <Words>829</Words>
  <Application>Microsoft Office PowerPoint</Application>
  <PresentationFormat>On-screen Show (4:3)</PresentationFormat>
  <Paragraphs>123</Paragraphs>
  <Slides>13</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5_new template</vt:lpstr>
      <vt:lpstr>think-cell Slide</vt:lpstr>
      <vt:lpstr> Best Practices for Preparing PoA-DD and CPA-DD  UNFCCC Workshop on PoAs, 7 May 2011   Dr. Christoph  Sutter CEO, South Pole Carbon Asset Management  Patrick Horka Head of PoAs, South Pole Carbon Asset Management   </vt:lpstr>
      <vt:lpstr>South Pole is proactively shaping the PoA market and conciously takes the risk of an early mover</vt:lpstr>
      <vt:lpstr>Slide 3</vt:lpstr>
      <vt:lpstr>... there is no real best practice for PoAs yet</vt:lpstr>
      <vt:lpstr>Liability rule is still a major hurdle to jump before PoAs can take-off</vt:lpstr>
      <vt:lpstr>South Pole’s lessons learnt (which hopefully will contribute to defining the PoA best practice in future) </vt:lpstr>
      <vt:lpstr>How can we redcue the liability hurdle to be able to establish a best practice?</vt:lpstr>
      <vt:lpstr>Liability: The issue</vt:lpstr>
      <vt:lpstr>Liability: Best Practice</vt:lpstr>
      <vt:lpstr>Best Practice example “Sustainable Small Hydropower Programme of Activities (PoA) in Indonesia </vt:lpstr>
      <vt:lpstr>Liability: The Solution</vt:lpstr>
      <vt:lpstr>IDEA: UNFCCC to actively and randomly check CPA inclusions during 12 month after inclusion</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Pole Company Presentation</dc:title>
  <dc:creator>R.Schibli/M.Zeckau</dc:creator>
  <cp:lastModifiedBy> </cp:lastModifiedBy>
  <cp:revision>216</cp:revision>
  <cp:lastPrinted>2009-12-16T16:31:37Z</cp:lastPrinted>
  <dcterms:created xsi:type="dcterms:W3CDTF">2010-03-02T11:06:07Z</dcterms:created>
  <dcterms:modified xsi:type="dcterms:W3CDTF">2011-05-04T12:25:01Z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South Pole Company Presentation</vt:lpwstr>
  </property>
  <property fmtid="{D5CDD505-2E9C-101B-9397-08002B2CF9AE}" pid="3" name="Final">
    <vt:bool>true</vt:bool>
  </property>
  <property fmtid="{D5CDD505-2E9C-101B-9397-08002B2CF9AE}" pid="4" name="Event">
    <vt:lpwstr/>
  </property>
  <property fmtid="{D5CDD505-2E9C-101B-9397-08002B2CF9AE}" pid="5" name="Delivery Date">
    <vt:lpwstr/>
  </property>
  <property fmtid="{D5CDD505-2E9C-101B-9397-08002B2CF9AE}" pid="6" name="docid">
    <vt:lpwstr/>
  </property>
  <property fmtid="{D5CDD505-2E9C-101B-9397-08002B2CF9AE}" pid="7" name="NotesPageLayout">
    <vt:lpwstr>Message</vt:lpwstr>
  </property>
</Properties>
</file>