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5"/>
  </p:notesMasterIdLst>
  <p:handoutMasterIdLst>
    <p:handoutMasterId r:id="rId26"/>
  </p:handoutMasterIdLst>
  <p:sldIdLst>
    <p:sldId id="256" r:id="rId2"/>
    <p:sldId id="257" r:id="rId3"/>
    <p:sldId id="281" r:id="rId4"/>
    <p:sldId id="315" r:id="rId5"/>
    <p:sldId id="314" r:id="rId6"/>
    <p:sldId id="263" r:id="rId7"/>
    <p:sldId id="274" r:id="rId8"/>
    <p:sldId id="277" r:id="rId9"/>
    <p:sldId id="306" r:id="rId10"/>
    <p:sldId id="298" r:id="rId11"/>
    <p:sldId id="299" r:id="rId12"/>
    <p:sldId id="313" r:id="rId13"/>
    <p:sldId id="307" r:id="rId14"/>
    <p:sldId id="300" r:id="rId15"/>
    <p:sldId id="308" r:id="rId16"/>
    <p:sldId id="309" r:id="rId17"/>
    <p:sldId id="310" r:id="rId18"/>
    <p:sldId id="302" r:id="rId19"/>
    <p:sldId id="311" r:id="rId20"/>
    <p:sldId id="303" r:id="rId21"/>
    <p:sldId id="312" r:id="rId22"/>
    <p:sldId id="265" r:id="rId23"/>
    <p:sldId id="27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e DUNOD" initials="AD" lastIdx="8" clrIdx="0">
    <p:extLst>
      <p:ext uri="{19B8F6BF-5375-455C-9EA6-DF929625EA0E}">
        <p15:presenceInfo xmlns:p15="http://schemas.microsoft.com/office/powerpoint/2012/main" userId="9122af7b9bdbb27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31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533" autoAdjust="0"/>
  </p:normalViewPr>
  <p:slideViewPr>
    <p:cSldViewPr>
      <p:cViewPr varScale="1">
        <p:scale>
          <a:sx n="72" d="100"/>
          <a:sy n="72" d="100"/>
        </p:scale>
        <p:origin x="132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71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vanhout\Documents\WAPP\2013%20WAPP%20Operation%20data%20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411891466586811"/>
          <c:y val="4.9675703288766755E-2"/>
          <c:w val="0.68676965714856109"/>
          <c:h val="0.63897373566559212"/>
        </c:manualLayout>
      </c:layout>
      <c:barChart>
        <c:barDir val="col"/>
        <c:grouping val="clustered"/>
        <c:varyColors val="0"/>
        <c:ser>
          <c:idx val="0"/>
          <c:order val="0"/>
          <c:tx>
            <c:strRef>
              <c:f>ImportExport!$B$2</c:f>
              <c:strCache>
                <c:ptCount val="1"/>
                <c:pt idx="0">
                  <c:v>2013 Import</c:v>
                </c:pt>
              </c:strCache>
            </c:strRef>
          </c:tx>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ImportExport!$B$3:$B$15</c:f>
              <c:numCache>
                <c:formatCode>#,##0</c:formatCode>
                <c:ptCount val="13"/>
                <c:pt idx="0">
                  <c:v>1935</c:v>
                </c:pt>
                <c:pt idx="1">
                  <c:v>602</c:v>
                </c:pt>
                <c:pt idx="2">
                  <c:v>596.6</c:v>
                </c:pt>
                <c:pt idx="3">
                  <c:v>481.81599999999992</c:v>
                </c:pt>
                <c:pt idx="4">
                  <c:v>308.49233178748881</c:v>
                </c:pt>
                <c:pt idx="5">
                  <c:v>120</c:v>
                </c:pt>
                <c:pt idx="6">
                  <c:v>32.1</c:v>
                </c:pt>
                <c:pt idx="7">
                  <c:v>0</c:v>
                </c:pt>
                <c:pt idx="8">
                  <c:v>0</c:v>
                </c:pt>
                <c:pt idx="9">
                  <c:v>0</c:v>
                </c:pt>
                <c:pt idx="10">
                  <c:v>0</c:v>
                </c:pt>
                <c:pt idx="11">
                  <c:v>0</c:v>
                </c:pt>
                <c:pt idx="12">
                  <c:v>0</c:v>
                </c:pt>
              </c:numCache>
            </c:numRef>
          </c:val>
        </c:ser>
        <c:ser>
          <c:idx val="1"/>
          <c:order val="1"/>
          <c:tx>
            <c:strRef>
              <c:f>ImportExport!$C$2</c:f>
              <c:strCache>
                <c:ptCount val="1"/>
                <c:pt idx="0">
                  <c:v>2012 Import</c:v>
                </c:pt>
              </c:strCache>
            </c:strRef>
          </c:tx>
          <c:spPr>
            <a:solidFill>
              <a:schemeClr val="accent1">
                <a:lumMod val="60000"/>
                <a:lumOff val="40000"/>
              </a:schemeClr>
            </a:solidFill>
          </c:spPr>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ImportExport!$C$3:$C$15</c:f>
              <c:numCache>
                <c:formatCode>#,##0</c:formatCode>
                <c:ptCount val="13"/>
                <c:pt idx="0">
                  <c:v>1812</c:v>
                </c:pt>
                <c:pt idx="1">
                  <c:v>641</c:v>
                </c:pt>
                <c:pt idx="2">
                  <c:v>13</c:v>
                </c:pt>
                <c:pt idx="3">
                  <c:v>472</c:v>
                </c:pt>
                <c:pt idx="4">
                  <c:v>290</c:v>
                </c:pt>
                <c:pt idx="5">
                  <c:v>177</c:v>
                </c:pt>
                <c:pt idx="6">
                  <c:v>54</c:v>
                </c:pt>
                <c:pt idx="7">
                  <c:v>0</c:v>
                </c:pt>
                <c:pt idx="8">
                  <c:v>0</c:v>
                </c:pt>
                <c:pt idx="9">
                  <c:v>0</c:v>
                </c:pt>
                <c:pt idx="10">
                  <c:v>0</c:v>
                </c:pt>
                <c:pt idx="11">
                  <c:v>0</c:v>
                </c:pt>
                <c:pt idx="12">
                  <c:v>0</c:v>
                </c:pt>
              </c:numCache>
            </c:numRef>
          </c:val>
        </c:ser>
        <c:ser>
          <c:idx val="2"/>
          <c:order val="2"/>
          <c:tx>
            <c:strRef>
              <c:f>ImportExport!$D$2</c:f>
              <c:strCache>
                <c:ptCount val="1"/>
                <c:pt idx="0">
                  <c:v>2011 Import</c:v>
                </c:pt>
              </c:strCache>
            </c:strRef>
          </c:tx>
          <c:spPr>
            <a:solidFill>
              <a:schemeClr val="accent1">
                <a:lumMod val="40000"/>
                <a:lumOff val="60000"/>
              </a:schemeClr>
            </a:solidFill>
          </c:spPr>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ImportExport!$D$3:$D$15</c:f>
              <c:numCache>
                <c:formatCode>#,##0</c:formatCode>
                <c:ptCount val="13"/>
                <c:pt idx="0">
                  <c:v>1847</c:v>
                </c:pt>
                <c:pt idx="1">
                  <c:v>552</c:v>
                </c:pt>
                <c:pt idx="2">
                  <c:v>0</c:v>
                </c:pt>
                <c:pt idx="3">
                  <c:v>449</c:v>
                </c:pt>
                <c:pt idx="4">
                  <c:v>257</c:v>
                </c:pt>
                <c:pt idx="5">
                  <c:v>81</c:v>
                </c:pt>
                <c:pt idx="6">
                  <c:v>22</c:v>
                </c:pt>
                <c:pt idx="7">
                  <c:v>0</c:v>
                </c:pt>
                <c:pt idx="8">
                  <c:v>0</c:v>
                </c:pt>
                <c:pt idx="9">
                  <c:v>0</c:v>
                </c:pt>
                <c:pt idx="10">
                  <c:v>0</c:v>
                </c:pt>
                <c:pt idx="11">
                  <c:v>0</c:v>
                </c:pt>
                <c:pt idx="12">
                  <c:v>0</c:v>
                </c:pt>
              </c:numCache>
            </c:numRef>
          </c:val>
        </c:ser>
        <c:ser>
          <c:idx val="3"/>
          <c:order val="3"/>
          <c:tx>
            <c:strRef>
              <c:f>ImportExport!$E$2</c:f>
              <c:strCache>
                <c:ptCount val="1"/>
                <c:pt idx="0">
                  <c:v>2013 Export</c:v>
                </c:pt>
              </c:strCache>
            </c:strRef>
          </c:tx>
          <c:spPr>
            <a:solidFill>
              <a:schemeClr val="accent5">
                <a:lumMod val="50000"/>
              </a:schemeClr>
            </a:solidFill>
          </c:spPr>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ImportExport!$E$3:$E$15</c:f>
              <c:numCache>
                <c:formatCode>#,##0</c:formatCode>
                <c:ptCount val="13"/>
                <c:pt idx="0">
                  <c:v>-2</c:v>
                </c:pt>
                <c:pt idx="1">
                  <c:v>-4</c:v>
                </c:pt>
                <c:pt idx="2">
                  <c:v>-212.6</c:v>
                </c:pt>
                <c:pt idx="3">
                  <c:v>0</c:v>
                </c:pt>
                <c:pt idx="4">
                  <c:v>0</c:v>
                </c:pt>
                <c:pt idx="5">
                  <c:v>-653</c:v>
                </c:pt>
                <c:pt idx="6">
                  <c:v>-825</c:v>
                </c:pt>
                <c:pt idx="7">
                  <c:v>-1788.5309999999999</c:v>
                </c:pt>
                <c:pt idx="8">
                  <c:v>0</c:v>
                </c:pt>
                <c:pt idx="9">
                  <c:v>0</c:v>
                </c:pt>
                <c:pt idx="10">
                  <c:v>0</c:v>
                </c:pt>
                <c:pt idx="11">
                  <c:v>0</c:v>
                </c:pt>
                <c:pt idx="12">
                  <c:v>0</c:v>
                </c:pt>
              </c:numCache>
            </c:numRef>
          </c:val>
        </c:ser>
        <c:ser>
          <c:idx val="4"/>
          <c:order val="4"/>
          <c:tx>
            <c:strRef>
              <c:f>ImportExport!$F$2</c:f>
              <c:strCache>
                <c:ptCount val="1"/>
                <c:pt idx="0">
                  <c:v>2012 Export</c:v>
                </c:pt>
              </c:strCache>
            </c:strRef>
          </c:tx>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ImportExport!$F$3:$F$15</c:f>
              <c:numCache>
                <c:formatCode>#,##0</c:formatCode>
                <c:ptCount val="13"/>
                <c:pt idx="0">
                  <c:v>-2</c:v>
                </c:pt>
                <c:pt idx="1">
                  <c:v>-4</c:v>
                </c:pt>
                <c:pt idx="2">
                  <c:v>-471</c:v>
                </c:pt>
                <c:pt idx="3">
                  <c:v>0</c:v>
                </c:pt>
                <c:pt idx="4" formatCode="0">
                  <c:v>0</c:v>
                </c:pt>
                <c:pt idx="5">
                  <c:v>-675</c:v>
                </c:pt>
                <c:pt idx="6">
                  <c:v>-658</c:v>
                </c:pt>
                <c:pt idx="7">
                  <c:v>-1722</c:v>
                </c:pt>
                <c:pt idx="8" formatCode="0">
                  <c:v>0</c:v>
                </c:pt>
                <c:pt idx="9">
                  <c:v>0</c:v>
                </c:pt>
                <c:pt idx="10">
                  <c:v>0</c:v>
                </c:pt>
                <c:pt idx="11">
                  <c:v>0</c:v>
                </c:pt>
                <c:pt idx="12">
                  <c:v>0</c:v>
                </c:pt>
              </c:numCache>
            </c:numRef>
          </c:val>
        </c:ser>
        <c:ser>
          <c:idx val="5"/>
          <c:order val="5"/>
          <c:tx>
            <c:strRef>
              <c:f>ImportExport!$G$2</c:f>
              <c:strCache>
                <c:ptCount val="1"/>
                <c:pt idx="0">
                  <c:v>2011 Export</c:v>
                </c:pt>
              </c:strCache>
            </c:strRef>
          </c:tx>
          <c:spPr>
            <a:solidFill>
              <a:schemeClr val="accent5">
                <a:lumMod val="60000"/>
                <a:lumOff val="40000"/>
              </a:schemeClr>
            </a:solidFill>
          </c:spPr>
          <c:invertIfNegative val="0"/>
          <c:cat>
            <c:strRef>
              <c:f>ImportExport!$A$3:$A$15</c:f>
              <c:strCache>
                <c:ptCount val="13"/>
                <c:pt idx="0">
                  <c:v>Benin/ Togo</c:v>
                </c:pt>
                <c:pt idx="1">
                  <c:v>Niger</c:v>
                </c:pt>
                <c:pt idx="2">
                  <c:v>Mali</c:v>
                </c:pt>
                <c:pt idx="3">
                  <c:v>Burkina Faso</c:v>
                </c:pt>
                <c:pt idx="4">
                  <c:v>Senegal</c:v>
                </c:pt>
                <c:pt idx="5">
                  <c:v>Ghana</c:v>
                </c:pt>
                <c:pt idx="6">
                  <c:v>Cote d'Ivoire</c:v>
                </c:pt>
                <c:pt idx="7">
                  <c:v>Nigeria</c:v>
                </c:pt>
                <c:pt idx="8">
                  <c:v>Gambia</c:v>
                </c:pt>
                <c:pt idx="9">
                  <c:v>Guinea</c:v>
                </c:pt>
                <c:pt idx="10">
                  <c:v>Guinea Bissau</c:v>
                </c:pt>
                <c:pt idx="11">
                  <c:v>Sierra Leone</c:v>
                </c:pt>
                <c:pt idx="12">
                  <c:v>Liberia</c:v>
                </c:pt>
              </c:strCache>
            </c:strRef>
          </c:cat>
          <c:val>
            <c:numRef>
              <c:f>ImportExport!$G$3:$G$15</c:f>
              <c:numCache>
                <c:formatCode>#,##0</c:formatCode>
                <c:ptCount val="13"/>
                <c:pt idx="0">
                  <c:v>-1</c:v>
                </c:pt>
                <c:pt idx="1">
                  <c:v>-2</c:v>
                </c:pt>
                <c:pt idx="2">
                  <c:v>-419</c:v>
                </c:pt>
                <c:pt idx="3">
                  <c:v>0</c:v>
                </c:pt>
                <c:pt idx="4" formatCode="0">
                  <c:v>0</c:v>
                </c:pt>
                <c:pt idx="5">
                  <c:v>-698</c:v>
                </c:pt>
                <c:pt idx="6">
                  <c:v>-615</c:v>
                </c:pt>
                <c:pt idx="7">
                  <c:v>-1696</c:v>
                </c:pt>
                <c:pt idx="8" formatCode="0">
                  <c:v>0</c:v>
                </c:pt>
                <c:pt idx="9">
                  <c:v>0</c:v>
                </c:pt>
                <c:pt idx="10">
                  <c:v>0</c:v>
                </c:pt>
                <c:pt idx="11">
                  <c:v>0</c:v>
                </c:pt>
                <c:pt idx="12">
                  <c:v>0</c:v>
                </c:pt>
              </c:numCache>
            </c:numRef>
          </c:val>
        </c:ser>
        <c:dLbls>
          <c:showLegendKey val="0"/>
          <c:showVal val="0"/>
          <c:showCatName val="0"/>
          <c:showSerName val="0"/>
          <c:showPercent val="0"/>
          <c:showBubbleSize val="0"/>
        </c:dLbls>
        <c:gapWidth val="121"/>
        <c:axId val="480592520"/>
        <c:axId val="480593304"/>
      </c:barChart>
      <c:catAx>
        <c:axId val="480592520"/>
        <c:scaling>
          <c:orientation val="minMax"/>
        </c:scaling>
        <c:delete val="0"/>
        <c:axPos val="b"/>
        <c:numFmt formatCode="General" sourceLinked="0"/>
        <c:majorTickMark val="out"/>
        <c:minorTickMark val="none"/>
        <c:tickLblPos val="low"/>
        <c:txPr>
          <a:bodyPr rot="-5400000" vert="horz"/>
          <a:lstStyle/>
          <a:p>
            <a:pPr>
              <a:defRPr lang="en-GB" sz="1470" baseline="0"/>
            </a:pPr>
            <a:endParaRPr lang="fr-FR"/>
          </a:p>
        </c:txPr>
        <c:crossAx val="480593304"/>
        <c:crosses val="autoZero"/>
        <c:auto val="1"/>
        <c:lblAlgn val="ctr"/>
        <c:lblOffset val="100"/>
        <c:noMultiLvlLbl val="0"/>
      </c:catAx>
      <c:valAx>
        <c:axId val="480593304"/>
        <c:scaling>
          <c:orientation val="minMax"/>
          <c:max val="2000"/>
        </c:scaling>
        <c:delete val="0"/>
        <c:axPos val="l"/>
        <c:majorGridlines/>
        <c:numFmt formatCode="#,##0" sourceLinked="1"/>
        <c:majorTickMark val="out"/>
        <c:minorTickMark val="none"/>
        <c:tickLblPos val="nextTo"/>
        <c:txPr>
          <a:bodyPr/>
          <a:lstStyle/>
          <a:p>
            <a:pPr>
              <a:defRPr lang="en-GB"/>
            </a:pPr>
            <a:endParaRPr lang="fr-FR"/>
          </a:p>
        </c:txPr>
        <c:crossAx val="480592520"/>
        <c:crossesAt val="1"/>
        <c:crossBetween val="between"/>
      </c:valAx>
    </c:plotArea>
    <c:legend>
      <c:legendPos val="r"/>
      <c:layout>
        <c:manualLayout>
          <c:xMode val="edge"/>
          <c:yMode val="edge"/>
          <c:x val="0.79895717733269911"/>
          <c:y val="0.25727633039158698"/>
          <c:w val="0.20104282266730081"/>
          <c:h val="0.48544733921682609"/>
        </c:manualLayout>
      </c:layout>
      <c:overlay val="0"/>
      <c:txPr>
        <a:bodyPr/>
        <a:lstStyle/>
        <a:p>
          <a:pPr>
            <a:defRPr lang="en-GB" sz="1450" baseline="0"/>
          </a:pPr>
          <a:endParaRPr lang="fr-FR"/>
        </a:p>
      </c:txPr>
    </c:legend>
    <c:plotVisOnly val="1"/>
    <c:dispBlanksAs val="gap"/>
    <c:showDLblsOverMax val="0"/>
  </c:chart>
  <c:spPr>
    <a:ln w="6350">
      <a:solidFill>
        <a:schemeClr val="bg2"/>
      </a:solid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E5FA31-805D-4907-BC26-E7D030039AF9}" type="datetimeFigureOut">
              <a:rPr lang="en-GB" smtClean="0"/>
              <a:pPr/>
              <a:t>03/12/2014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431F070-5D63-4877-A6A0-D2F77AAB4A62}" type="slidenum">
              <a:rPr lang="en-GB" smtClean="0"/>
              <a:pPr/>
              <a:t>‹N°›</a:t>
            </a:fld>
            <a:endParaRPr lang="en-GB"/>
          </a:p>
        </p:txBody>
      </p:sp>
    </p:spTree>
    <p:extLst>
      <p:ext uri="{BB962C8B-B14F-4D97-AF65-F5344CB8AC3E}">
        <p14:creationId xmlns:p14="http://schemas.microsoft.com/office/powerpoint/2010/main" val="3907162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768108-8FAD-40E4-978F-959889BCB178}" type="datetimeFigureOut">
              <a:rPr lang="en-GB" smtClean="0"/>
              <a:pPr/>
              <a:t>03/12/2014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CA5023-1F2E-492F-A9D1-7B8CE0BAF553}" type="slidenum">
              <a:rPr lang="en-GB" smtClean="0"/>
              <a:pPr/>
              <a:t>‹N°›</a:t>
            </a:fld>
            <a:endParaRPr lang="en-GB"/>
          </a:p>
        </p:txBody>
      </p:sp>
    </p:spTree>
    <p:extLst>
      <p:ext uri="{BB962C8B-B14F-4D97-AF65-F5344CB8AC3E}">
        <p14:creationId xmlns:p14="http://schemas.microsoft.com/office/powerpoint/2010/main" val="3095510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Background:</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Standardised Baseline (SBL) provides the values of the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 factors for the interconnected electricity system of the WAPP and it is applicable to the group of countries connected to the WAPP. The SBL in the context of renewable energy and energy efficiency carbon projects is a vital tool towards reduction of transaction costs and improving the project implementation pace.</a:t>
            </a:r>
            <a:endParaRPr lang="fr-FR"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a:t>
            </a:fld>
            <a:endParaRPr lang="en-GB"/>
          </a:p>
        </p:txBody>
      </p:sp>
    </p:spTree>
    <p:extLst>
      <p:ext uri="{BB962C8B-B14F-4D97-AF65-F5344CB8AC3E}">
        <p14:creationId xmlns:p14="http://schemas.microsoft.com/office/powerpoint/2010/main" val="3791206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15</a:t>
            </a:fld>
            <a:endParaRPr lang="en-GB"/>
          </a:p>
        </p:txBody>
      </p:sp>
    </p:spTree>
    <p:extLst>
      <p:ext uri="{BB962C8B-B14F-4D97-AF65-F5344CB8AC3E}">
        <p14:creationId xmlns:p14="http://schemas.microsoft.com/office/powerpoint/2010/main" val="4210915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16</a:t>
            </a:fld>
            <a:endParaRPr lang="en-GB"/>
          </a:p>
        </p:txBody>
      </p:sp>
    </p:spTree>
    <p:extLst>
      <p:ext uri="{BB962C8B-B14F-4D97-AF65-F5344CB8AC3E}">
        <p14:creationId xmlns:p14="http://schemas.microsoft.com/office/powerpoint/2010/main" val="2844685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17</a:t>
            </a:fld>
            <a:endParaRPr lang="en-GB"/>
          </a:p>
        </p:txBody>
      </p:sp>
    </p:spTree>
    <p:extLst>
      <p:ext uri="{BB962C8B-B14F-4D97-AF65-F5344CB8AC3E}">
        <p14:creationId xmlns:p14="http://schemas.microsoft.com/office/powerpoint/2010/main" val="558879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18</a:t>
            </a:fld>
            <a:endParaRPr lang="en-GB"/>
          </a:p>
        </p:txBody>
      </p:sp>
    </p:spTree>
    <p:extLst>
      <p:ext uri="{BB962C8B-B14F-4D97-AF65-F5344CB8AC3E}">
        <p14:creationId xmlns:p14="http://schemas.microsoft.com/office/powerpoint/2010/main" val="3678346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19</a:t>
            </a:fld>
            <a:endParaRPr lang="en-GB"/>
          </a:p>
        </p:txBody>
      </p:sp>
    </p:spTree>
    <p:extLst>
      <p:ext uri="{BB962C8B-B14F-4D97-AF65-F5344CB8AC3E}">
        <p14:creationId xmlns:p14="http://schemas.microsoft.com/office/powerpoint/2010/main" val="719934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20</a:t>
            </a:fld>
            <a:endParaRPr lang="en-GB"/>
          </a:p>
        </p:txBody>
      </p:sp>
    </p:spTree>
    <p:extLst>
      <p:ext uri="{BB962C8B-B14F-4D97-AF65-F5344CB8AC3E}">
        <p14:creationId xmlns:p14="http://schemas.microsoft.com/office/powerpoint/2010/main" val="2759290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21</a:t>
            </a:fld>
            <a:endParaRPr lang="en-GB"/>
          </a:p>
        </p:txBody>
      </p:sp>
    </p:spTree>
    <p:extLst>
      <p:ext uri="{BB962C8B-B14F-4D97-AF65-F5344CB8AC3E}">
        <p14:creationId xmlns:p14="http://schemas.microsoft.com/office/powerpoint/2010/main" val="13487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Simplified map of WAPP members and their interconnected transmission lines</a:t>
            </a:r>
            <a:endParaRPr lang="fr-FR" dirty="0"/>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7</a:t>
            </a:fld>
            <a:endParaRPr lang="en-GB"/>
          </a:p>
        </p:txBody>
      </p:sp>
    </p:spTree>
    <p:extLst>
      <p:ext uri="{BB962C8B-B14F-4D97-AF65-F5344CB8AC3E}">
        <p14:creationId xmlns:p14="http://schemas.microsoft.com/office/powerpoint/2010/main" val="3904001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Information on existing transmission infrastructure is based on the WAPP Master Plan 2011, IRENA 2013 and data/information received from the WAPP Secretariat</a:t>
            </a:r>
            <a:endParaRPr lang="fr-F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is noteworthy that some countries such as Liberia have limited power import to rural areas at the borders (e.g. from Côte d’Ivoire). These occur in isolated grids with no connection to the national power grids. </a:t>
            </a:r>
            <a:endParaRPr lang="fr-FR" dirty="0"/>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8</a:t>
            </a:fld>
            <a:endParaRPr lang="en-GB"/>
          </a:p>
        </p:txBody>
      </p:sp>
    </p:spTree>
    <p:extLst>
      <p:ext uri="{BB962C8B-B14F-4D97-AF65-F5344CB8AC3E}">
        <p14:creationId xmlns:p14="http://schemas.microsoft.com/office/powerpoint/2010/main" val="611664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The actual trades (in </a:t>
            </a:r>
            <a:r>
              <a:rPr lang="en-GB" sz="1200" kern="1200" dirty="0" err="1" smtClean="0">
                <a:solidFill>
                  <a:schemeClr val="tx1"/>
                </a:solidFill>
                <a:effectLst/>
                <a:latin typeface="+mn-lt"/>
                <a:ea typeface="+mn-ea"/>
                <a:cs typeface="+mn-cs"/>
              </a:rPr>
              <a:t>MWh</a:t>
            </a:r>
            <a:r>
              <a:rPr lang="en-GB" sz="1200" kern="1200" dirty="0" smtClean="0">
                <a:solidFill>
                  <a:schemeClr val="tx1"/>
                </a:solidFill>
                <a:effectLst/>
                <a:latin typeface="+mn-lt"/>
                <a:ea typeface="+mn-ea"/>
                <a:cs typeface="+mn-cs"/>
              </a:rPr>
              <a:t>) were divided by the maximum operational capacities per transmission line (in </a:t>
            </a:r>
            <a:r>
              <a:rPr lang="en-GB" sz="1200" kern="1200" dirty="0" err="1" smtClean="0">
                <a:solidFill>
                  <a:schemeClr val="tx1"/>
                </a:solidFill>
                <a:effectLst/>
                <a:latin typeface="+mn-lt"/>
                <a:ea typeface="+mn-ea"/>
                <a:cs typeface="+mn-cs"/>
              </a:rPr>
              <a:t>MWh</a:t>
            </a:r>
            <a:r>
              <a:rPr lang="en-GB" sz="1200" kern="1200" dirty="0" smtClean="0">
                <a:solidFill>
                  <a:schemeClr val="tx1"/>
                </a:solidFill>
                <a:effectLst/>
                <a:latin typeface="+mn-lt"/>
                <a:ea typeface="+mn-ea"/>
                <a:cs typeface="+mn-cs"/>
              </a:rPr>
              <a:t>) to lead to current load factor per line. If the load factor for both directions was below 90%, it was concluded that there is no existing transmission constraint </a:t>
            </a:r>
            <a:endParaRPr lang="fr-FR" dirty="0"/>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9</a:t>
            </a:fld>
            <a:endParaRPr lang="en-GB"/>
          </a:p>
        </p:txBody>
      </p:sp>
    </p:spTree>
    <p:extLst>
      <p:ext uri="{BB962C8B-B14F-4D97-AF65-F5344CB8AC3E}">
        <p14:creationId xmlns:p14="http://schemas.microsoft.com/office/powerpoint/2010/main" val="2748507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10</a:t>
            </a:fld>
            <a:endParaRPr lang="en-GB"/>
          </a:p>
        </p:txBody>
      </p:sp>
    </p:spTree>
    <p:extLst>
      <p:ext uri="{BB962C8B-B14F-4D97-AF65-F5344CB8AC3E}">
        <p14:creationId xmlns:p14="http://schemas.microsoft.com/office/powerpoint/2010/main" val="3149108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(a) Simple OM; or </a:t>
            </a:r>
          </a:p>
          <a:p>
            <a:r>
              <a:rPr lang="en-US" sz="1200" b="0" i="0" u="none" strike="noStrike" kern="1200" baseline="0" dirty="0" smtClean="0">
                <a:solidFill>
                  <a:schemeClr val="tx1"/>
                </a:solidFill>
                <a:latin typeface="+mn-lt"/>
                <a:ea typeface="+mn-ea"/>
                <a:cs typeface="+mn-cs"/>
              </a:rPr>
              <a:t>(b) Simple adjusted OM; or </a:t>
            </a:r>
          </a:p>
          <a:p>
            <a:r>
              <a:rPr lang="fr-FR" sz="1200" b="0" i="0" u="none" strike="noStrike" kern="1200" baseline="0" dirty="0" smtClean="0">
                <a:solidFill>
                  <a:schemeClr val="tx1"/>
                </a:solidFill>
                <a:latin typeface="+mn-lt"/>
                <a:ea typeface="+mn-ea"/>
                <a:cs typeface="+mn-cs"/>
              </a:rPr>
              <a:t>(c) </a:t>
            </a:r>
            <a:r>
              <a:rPr lang="fr-FR" sz="1200" b="0" i="0" u="none" strike="noStrike" kern="1200" baseline="0" dirty="0" err="1" smtClean="0">
                <a:solidFill>
                  <a:schemeClr val="tx1"/>
                </a:solidFill>
                <a:latin typeface="+mn-lt"/>
                <a:ea typeface="+mn-ea"/>
                <a:cs typeface="+mn-cs"/>
              </a:rPr>
              <a:t>Dispatch</a:t>
            </a:r>
            <a:r>
              <a:rPr lang="fr-FR" sz="1200" b="0" i="0" u="none" strike="noStrike" kern="1200" baseline="0" dirty="0" smtClean="0">
                <a:solidFill>
                  <a:schemeClr val="tx1"/>
                </a:solidFill>
                <a:latin typeface="+mn-lt"/>
                <a:ea typeface="+mn-ea"/>
                <a:cs typeface="+mn-cs"/>
              </a:rPr>
              <a:t> data </a:t>
            </a:r>
            <a:r>
              <a:rPr lang="fr-FR" sz="1200" b="0" i="0" u="none" strike="noStrike" kern="1200" baseline="0" dirty="0" err="1" smtClean="0">
                <a:solidFill>
                  <a:schemeClr val="tx1"/>
                </a:solidFill>
                <a:latin typeface="+mn-lt"/>
                <a:ea typeface="+mn-ea"/>
                <a:cs typeface="+mn-cs"/>
              </a:rPr>
              <a:t>analysis</a:t>
            </a:r>
            <a:r>
              <a:rPr lang="fr-FR" sz="1200" b="0" i="0" u="none" strike="noStrike" kern="1200" baseline="0" dirty="0" smtClean="0">
                <a:solidFill>
                  <a:schemeClr val="tx1"/>
                </a:solidFill>
                <a:latin typeface="+mn-lt"/>
                <a:ea typeface="+mn-ea"/>
                <a:cs typeface="+mn-cs"/>
              </a:rPr>
              <a:t> OM; or </a:t>
            </a:r>
          </a:p>
          <a:p>
            <a:r>
              <a:rPr lang="fr-FR" sz="1200" b="0" i="0" u="none" strike="noStrike" kern="1200" baseline="0" dirty="0" smtClean="0">
                <a:solidFill>
                  <a:schemeClr val="tx1"/>
                </a:solidFill>
                <a:latin typeface="+mn-lt"/>
                <a:ea typeface="+mn-ea"/>
                <a:cs typeface="+mn-cs"/>
              </a:rPr>
              <a:t>(d) </a:t>
            </a:r>
            <a:r>
              <a:rPr lang="fr-FR" sz="1200" b="0" i="0" u="none" strike="noStrike" kern="1200" baseline="0" dirty="0" err="1" smtClean="0">
                <a:solidFill>
                  <a:schemeClr val="tx1"/>
                </a:solidFill>
                <a:latin typeface="+mn-lt"/>
                <a:ea typeface="+mn-ea"/>
                <a:cs typeface="+mn-cs"/>
              </a:rPr>
              <a:t>Average</a:t>
            </a:r>
            <a:r>
              <a:rPr lang="fr-FR" sz="1200" b="0" i="0" u="none" strike="noStrike" kern="1200" baseline="0" dirty="0" smtClean="0">
                <a:solidFill>
                  <a:schemeClr val="tx1"/>
                </a:solidFill>
                <a:latin typeface="+mn-lt"/>
                <a:ea typeface="+mn-ea"/>
                <a:cs typeface="+mn-cs"/>
              </a:rPr>
              <a:t> OM. </a:t>
            </a:r>
          </a:p>
          <a:p>
            <a:r>
              <a:rPr lang="en-GB" sz="1200" kern="1200" dirty="0" smtClean="0">
                <a:solidFill>
                  <a:schemeClr val="tx1"/>
                </a:solidFill>
                <a:effectLst/>
                <a:latin typeface="+mn-lt"/>
                <a:ea typeface="+mn-ea"/>
                <a:cs typeface="+mn-cs"/>
              </a:rPr>
              <a:t>The Simple OM method can only be used if low-cost/must-run resources constitute less than 50% of total grid generation (excluding off-grid power plants) in the five most recent years (2009-2013). </a:t>
            </a:r>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11</a:t>
            </a:fld>
            <a:endParaRPr lang="en-GB"/>
          </a:p>
        </p:txBody>
      </p:sp>
    </p:spTree>
    <p:extLst>
      <p:ext uri="{BB962C8B-B14F-4D97-AF65-F5344CB8AC3E}">
        <p14:creationId xmlns:p14="http://schemas.microsoft.com/office/powerpoint/2010/main" val="2160820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b="0" i="0" u="none" strike="noStrike" kern="1200" baseline="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12</a:t>
            </a:fld>
            <a:endParaRPr lang="en-GB"/>
          </a:p>
        </p:txBody>
      </p:sp>
    </p:spTree>
    <p:extLst>
      <p:ext uri="{BB962C8B-B14F-4D97-AF65-F5344CB8AC3E}">
        <p14:creationId xmlns:p14="http://schemas.microsoft.com/office/powerpoint/2010/main" val="2094269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Nigeria missing data following liberalization</a:t>
            </a:r>
          </a:p>
          <a:p>
            <a:r>
              <a:rPr lang="en-US" sz="1200" b="0" i="0" u="none" strike="noStrike" kern="1200" baseline="0" dirty="0" smtClean="0">
                <a:solidFill>
                  <a:schemeClr val="tx1"/>
                </a:solidFill>
                <a:latin typeface="+mn-lt"/>
                <a:ea typeface="+mn-ea"/>
                <a:cs typeface="+mn-cs"/>
              </a:rPr>
              <a:t>SBL 3 years ?</a:t>
            </a: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13</a:t>
            </a:fld>
            <a:endParaRPr lang="en-GB"/>
          </a:p>
        </p:txBody>
      </p:sp>
    </p:spTree>
    <p:extLst>
      <p:ext uri="{BB962C8B-B14F-4D97-AF65-F5344CB8AC3E}">
        <p14:creationId xmlns:p14="http://schemas.microsoft.com/office/powerpoint/2010/main" val="1644413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including low-cost/must-run power plants/units </a:t>
            </a:r>
          </a:p>
          <a:p>
            <a:endParaRPr lang="en-US"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6CCA5023-1F2E-492F-A9D1-7B8CE0BAF553}" type="slidenum">
              <a:rPr lang="en-GB" smtClean="0"/>
              <a:pPr/>
              <a:t>14</a:t>
            </a:fld>
            <a:endParaRPr lang="en-GB"/>
          </a:p>
        </p:txBody>
      </p:sp>
    </p:spTree>
    <p:extLst>
      <p:ext uri="{BB962C8B-B14F-4D97-AF65-F5344CB8AC3E}">
        <p14:creationId xmlns:p14="http://schemas.microsoft.com/office/powerpoint/2010/main" val="27636776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hteck 3"/>
          <p:cNvSpPr/>
          <p:nvPr userDrawn="1"/>
        </p:nvSpPr>
        <p:spPr>
          <a:xfrm>
            <a:off x="0" y="1828800"/>
            <a:ext cx="4438650" cy="5040000"/>
          </a:xfrm>
          <a:prstGeom prst="rect">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5" descr="Climatefocus_RGB.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88550" y="6350"/>
            <a:ext cx="2520000" cy="1260000"/>
          </a:xfrm>
          <a:prstGeom prst="rect">
            <a:avLst/>
          </a:prstGeom>
        </p:spPr>
      </p:pic>
      <p:pic>
        <p:nvPicPr>
          <p:cNvPr id="12" name="Grafik 7" descr="Designelement_lang_400%.jpg"/>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a:xfrm>
            <a:off x="4260849" y="1828800"/>
            <a:ext cx="360000" cy="5029200"/>
          </a:xfrm>
          <a:prstGeom prst="rect">
            <a:avLst/>
          </a:prstGeom>
        </p:spPr>
      </p:pic>
      <p:sp>
        <p:nvSpPr>
          <p:cNvPr id="2" name="Title 1"/>
          <p:cNvSpPr>
            <a:spLocks noGrp="1"/>
          </p:cNvSpPr>
          <p:nvPr>
            <p:ph type="ctrTitle"/>
          </p:nvPr>
        </p:nvSpPr>
        <p:spPr>
          <a:xfrm>
            <a:off x="539552" y="2204864"/>
            <a:ext cx="3529804" cy="869947"/>
          </a:xfrm>
        </p:spPr>
        <p:txBody>
          <a:bodyPr anchor="t" anchorCtr="0">
            <a:spAutoFit/>
          </a:bodyPr>
          <a:lstStyle>
            <a:lvl1pPr>
              <a:lnSpc>
                <a:spcPts val="3000"/>
              </a:lnSpc>
              <a:defRPr sz="2400">
                <a:solidFill>
                  <a:schemeClr val="accent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39552" y="3327619"/>
            <a:ext cx="3528392" cy="830997"/>
          </a:xfrm>
        </p:spPr>
        <p:txBody>
          <a:bodyPr>
            <a:spAutoFit/>
          </a:bodyPr>
          <a:lstStyle>
            <a:lvl1pPr marL="0" indent="0" algn="l">
              <a:buNone/>
              <a:defRPr lang="en-US" sz="2400" b="0" kern="1200" dirty="0" smtClean="0">
                <a:solidFill>
                  <a:schemeClr val="bg1"/>
                </a:solidFill>
                <a:latin typeface="+mn-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9"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11" name="Slide Number Placeholder 5"/>
          <p:cNvSpPr>
            <a:spLocks noGrp="1"/>
          </p:cNvSpPr>
          <p:nvPr>
            <p:ph type="sldNum" sz="quarter" idx="10"/>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6" name="Picture 5"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7"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6"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3008313" cy="121444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571480"/>
            <a:ext cx="5111750" cy="55546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785926"/>
            <a:ext cx="3008313" cy="43402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9"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pic>
        <p:nvPicPr>
          <p:cNvPr id="9" name="Picture 8" descr="C:\Documents and Settings\AKorthuis\Desktop\Designelement-CF sm.jpg"/>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600"/>
              </a:spcBef>
              <a:defRPr/>
            </a:lvl1pPr>
            <a:lvl2pPr>
              <a:lnSpc>
                <a:spcPct val="100000"/>
              </a:lnSpc>
              <a:defRPr/>
            </a:lvl2pPr>
            <a:lvl3pPr>
              <a:lnSpc>
                <a:spcPct val="100000"/>
              </a:lnSpc>
              <a:defRPr/>
            </a:lvl3pPr>
          </a:lstStyle>
          <a:p>
            <a:pPr lvl="0"/>
            <a:r>
              <a:rPr lang="en-US" smtClean="0"/>
              <a:t>Click to edit Master text styles</a:t>
            </a:r>
          </a:p>
          <a:p>
            <a:pPr lvl="1"/>
            <a:r>
              <a:rPr lang="en-US" smtClean="0"/>
              <a:t>Second level</a:t>
            </a:r>
          </a:p>
          <a:p>
            <a:pPr lvl="2"/>
            <a:r>
              <a:rPr lang="en-US" smtClean="0"/>
              <a:t>Third level</a:t>
            </a:r>
          </a:p>
        </p:txBody>
      </p:sp>
      <p:pic>
        <p:nvPicPr>
          <p:cNvPr id="7" name="Picture 6"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167188" y="0"/>
            <a:ext cx="809625" cy="406400"/>
          </a:xfrm>
          <a:prstGeom prst="rect">
            <a:avLst/>
          </a:prstGeom>
          <a:noFill/>
          <a:ln w="9525">
            <a:noFill/>
            <a:miter lim="800000"/>
            <a:headEnd/>
            <a:tailEnd/>
          </a:ln>
        </p:spPr>
      </p:pic>
      <p:sp>
        <p:nvSpPr>
          <p:cNvPr id="8"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0" name="Rechteck 3"/>
          <p:cNvSpPr/>
          <p:nvPr userDrawn="1"/>
        </p:nvSpPr>
        <p:spPr>
          <a:xfrm>
            <a:off x="0" y="1828800"/>
            <a:ext cx="4438650" cy="5040000"/>
          </a:xfrm>
          <a:prstGeom prst="rect">
            <a:avLst/>
          </a:prstGeom>
          <a:solidFill>
            <a:schemeClr val="accent4"/>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5" descr="Climatefocus_RGB.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88550" y="6350"/>
            <a:ext cx="2520000" cy="1260000"/>
          </a:xfrm>
          <a:prstGeom prst="rect">
            <a:avLst/>
          </a:prstGeom>
        </p:spPr>
      </p:pic>
      <p:pic>
        <p:nvPicPr>
          <p:cNvPr id="12" name="Grafik 7" descr="Designelement_lang_400%.jpg"/>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a:xfrm>
            <a:off x="4260849" y="1828800"/>
            <a:ext cx="360000" cy="5029200"/>
          </a:xfrm>
          <a:prstGeom prst="rect">
            <a:avLst/>
          </a:prstGeom>
        </p:spPr>
      </p:pic>
      <p:sp>
        <p:nvSpPr>
          <p:cNvPr id="2" name="Title 1"/>
          <p:cNvSpPr>
            <a:spLocks noGrp="1"/>
          </p:cNvSpPr>
          <p:nvPr>
            <p:ph type="ctrTitle"/>
          </p:nvPr>
        </p:nvSpPr>
        <p:spPr>
          <a:xfrm>
            <a:off x="539552" y="2204864"/>
            <a:ext cx="3529804" cy="869947"/>
          </a:xfrm>
        </p:spPr>
        <p:txBody>
          <a:bodyPr>
            <a:spAutoFit/>
          </a:bodyPr>
          <a:lstStyle>
            <a:lvl1pPr>
              <a:lnSpc>
                <a:spcPts val="3000"/>
              </a:lnSpc>
              <a:defRPr sz="2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39552" y="3327619"/>
            <a:ext cx="3528392" cy="830997"/>
          </a:xfrm>
        </p:spPr>
        <p:txBody>
          <a:bodyPr>
            <a:spAutoFit/>
          </a:bodyPr>
          <a:lstStyle>
            <a:lvl1pPr marL="0" indent="0" algn="l">
              <a:buNone/>
              <a:defRPr lang="en-US" sz="2400" b="0" kern="1200" dirty="0" smtClean="0">
                <a:solidFill>
                  <a:schemeClr val="tx1"/>
                </a:solidFill>
                <a:latin typeface="+mn-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Rechteck 3"/>
          <p:cNvSpPr/>
          <p:nvPr userDrawn="1"/>
        </p:nvSpPr>
        <p:spPr>
          <a:xfrm>
            <a:off x="0" y="1828800"/>
            <a:ext cx="4438650" cy="5040000"/>
          </a:xfrm>
          <a:prstGeom prst="rect">
            <a:avLst/>
          </a:prstGeom>
          <a:solidFill>
            <a:schemeClr val="accent6"/>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5" descr="Climatefocus_RGB.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88550" y="6350"/>
            <a:ext cx="2520000" cy="1260000"/>
          </a:xfrm>
          <a:prstGeom prst="rect">
            <a:avLst/>
          </a:prstGeom>
        </p:spPr>
      </p:pic>
      <p:pic>
        <p:nvPicPr>
          <p:cNvPr id="12" name="Grafik 7" descr="Designelement_lang_400%.jpg"/>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a:xfrm>
            <a:off x="4260849" y="1828800"/>
            <a:ext cx="360000" cy="5029200"/>
          </a:xfrm>
          <a:prstGeom prst="rect">
            <a:avLst/>
          </a:prstGeom>
        </p:spPr>
      </p:pic>
      <p:sp>
        <p:nvSpPr>
          <p:cNvPr id="2" name="Title 1"/>
          <p:cNvSpPr>
            <a:spLocks noGrp="1"/>
          </p:cNvSpPr>
          <p:nvPr>
            <p:ph type="ctrTitle"/>
          </p:nvPr>
        </p:nvSpPr>
        <p:spPr>
          <a:xfrm>
            <a:off x="539552" y="2204864"/>
            <a:ext cx="3529804" cy="869947"/>
          </a:xfrm>
        </p:spPr>
        <p:txBody>
          <a:bodyPr>
            <a:spAutoFit/>
          </a:bodyPr>
          <a:lstStyle>
            <a:lvl1pPr>
              <a:lnSpc>
                <a:spcPts val="3000"/>
              </a:lnSpc>
              <a:defRPr sz="240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39552" y="3327619"/>
            <a:ext cx="3528392" cy="830997"/>
          </a:xfrm>
        </p:spPr>
        <p:txBody>
          <a:bodyPr>
            <a:spAutoFit/>
          </a:bodyPr>
          <a:lstStyle>
            <a:lvl1pPr marL="0" indent="0" algn="l">
              <a:buNone/>
              <a:defRPr lang="en-US" sz="2400" b="0" kern="1200" dirty="0" smtClean="0">
                <a:solidFill>
                  <a:schemeClr val="accent2"/>
                </a:solidFill>
                <a:latin typeface="+mn-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0" name="Rechteck 3"/>
          <p:cNvSpPr/>
          <p:nvPr userDrawn="1"/>
        </p:nvSpPr>
        <p:spPr>
          <a:xfrm>
            <a:off x="0" y="1828800"/>
            <a:ext cx="4438650" cy="5040000"/>
          </a:xfrm>
          <a:prstGeom prst="rect">
            <a:avLst/>
          </a:prstGeom>
          <a:solidFill>
            <a:schemeClr val="accent5"/>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5" descr="Climatefocus_RGB.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388550" y="6350"/>
            <a:ext cx="2520000" cy="1260000"/>
          </a:xfrm>
          <a:prstGeom prst="rect">
            <a:avLst/>
          </a:prstGeom>
        </p:spPr>
      </p:pic>
      <p:pic>
        <p:nvPicPr>
          <p:cNvPr id="12" name="Grafik 7" descr="Designelement_lang_400%.jpg"/>
          <p:cNvPicPr preferRelativeResize="0">
            <a:picLocks/>
          </p:cNvPicPr>
          <p:nvPr userDrawn="1"/>
        </p:nvPicPr>
        <p:blipFill>
          <a:blip r:embed="rId3" cstate="email">
            <a:extLst>
              <a:ext uri="{28A0092B-C50C-407E-A947-70E740481C1C}">
                <a14:useLocalDpi xmlns:a14="http://schemas.microsoft.com/office/drawing/2010/main"/>
              </a:ext>
            </a:extLst>
          </a:blip>
          <a:srcRect/>
          <a:stretch>
            <a:fillRect/>
          </a:stretch>
        </p:blipFill>
        <p:spPr>
          <a:xfrm>
            <a:off x="4260849" y="1828800"/>
            <a:ext cx="360000" cy="5029200"/>
          </a:xfrm>
          <a:prstGeom prst="rect">
            <a:avLst/>
          </a:prstGeom>
        </p:spPr>
      </p:pic>
      <p:sp>
        <p:nvSpPr>
          <p:cNvPr id="2" name="Title 1"/>
          <p:cNvSpPr>
            <a:spLocks noGrp="1"/>
          </p:cNvSpPr>
          <p:nvPr>
            <p:ph type="ctrTitle"/>
          </p:nvPr>
        </p:nvSpPr>
        <p:spPr>
          <a:xfrm>
            <a:off x="539552" y="2204864"/>
            <a:ext cx="3529804" cy="869947"/>
          </a:xfrm>
        </p:spPr>
        <p:txBody>
          <a:bodyPr>
            <a:spAutoFit/>
          </a:bodyPr>
          <a:lstStyle>
            <a:lvl1pPr>
              <a:lnSpc>
                <a:spcPts val="3000"/>
              </a:lnSpc>
              <a:defRPr sz="2400">
                <a:solidFill>
                  <a:schemeClr val="accent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39552" y="3327619"/>
            <a:ext cx="3528392" cy="830997"/>
          </a:xfrm>
        </p:spPr>
        <p:txBody>
          <a:bodyPr>
            <a:spAutoFit/>
          </a:bodyPr>
          <a:lstStyle>
            <a:lvl1pPr marL="0" indent="0" algn="l">
              <a:buNone/>
              <a:defRPr lang="en-US" sz="2400" b="0" kern="1200" dirty="0" smtClean="0">
                <a:solidFill>
                  <a:schemeClr val="accent4"/>
                </a:solidFill>
                <a:latin typeface="+mn-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Header">
    <p:bg>
      <p:bgPr>
        <a:solidFill>
          <a:schemeClr val="accent4"/>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000108"/>
            <a:ext cx="4143404" cy="4517124"/>
          </a:xfrm>
        </p:spPr>
        <p:txBody>
          <a:bodyPr anchor="t">
            <a:normAutofit/>
          </a:bodyPr>
          <a:lstStyle>
            <a:lvl1pPr marL="0" indent="0">
              <a:buNone/>
              <a:defRPr sz="3200" b="0" baseline="0">
                <a:solidFill>
                  <a:schemeClr val="accent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7" name="Picture 6"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9124" y="0"/>
            <a:ext cx="285752" cy="406400"/>
          </a:xfrm>
          <a:prstGeom prst="rect">
            <a:avLst/>
          </a:prstGeom>
          <a:noFill/>
          <a:ln w="9525">
            <a:noFill/>
            <a:miter lim="800000"/>
            <a:headEnd/>
            <a:tailEnd/>
          </a:ln>
        </p:spPr>
      </p:pic>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Header">
    <p:bg>
      <p:bgPr>
        <a:solidFill>
          <a:schemeClr val="accent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000108"/>
            <a:ext cx="4143404" cy="4517124"/>
          </a:xfrm>
        </p:spPr>
        <p:txBody>
          <a:bodyPr anchor="t">
            <a:normAutofit/>
          </a:bodyPr>
          <a:lstStyle>
            <a:lvl1pPr marL="0" indent="0">
              <a:buNone/>
              <a:defRPr sz="3200" b="0" baseline="0">
                <a:solidFill>
                  <a:schemeClr val="bg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7" name="Picture 6"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9124" y="0"/>
            <a:ext cx="285752" cy="406400"/>
          </a:xfrm>
          <a:prstGeom prst="rect">
            <a:avLst/>
          </a:prstGeom>
          <a:noFill/>
          <a:ln w="9525">
            <a:noFill/>
            <a:miter lim="800000"/>
            <a:headEnd/>
            <a:tailEnd/>
          </a:ln>
        </p:spPr>
      </p:pic>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Section Header">
    <p:bg>
      <p:bgPr>
        <a:solidFill>
          <a:schemeClr val="accent6"/>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000108"/>
            <a:ext cx="4143404" cy="4517124"/>
          </a:xfrm>
        </p:spPr>
        <p:txBody>
          <a:bodyPr anchor="t">
            <a:normAutofit/>
          </a:bodyPr>
          <a:lstStyle>
            <a:lvl1pPr marL="0" indent="0">
              <a:buNone/>
              <a:defRPr sz="3200" b="0" baseline="0">
                <a:solidFill>
                  <a:schemeClr val="accent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7" name="Picture 6"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9124" y="0"/>
            <a:ext cx="285752" cy="406400"/>
          </a:xfrm>
          <a:prstGeom prst="rect">
            <a:avLst/>
          </a:prstGeom>
          <a:noFill/>
          <a:ln w="9525">
            <a:noFill/>
            <a:miter lim="800000"/>
            <a:headEnd/>
            <a:tailEnd/>
          </a:ln>
        </p:spPr>
      </p:pic>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8596" y="1000108"/>
            <a:ext cx="4143404" cy="4517124"/>
          </a:xfrm>
        </p:spPr>
        <p:txBody>
          <a:bodyPr anchor="t">
            <a:normAutofit/>
          </a:bodyPr>
          <a:lstStyle>
            <a:lvl1pPr marL="0" indent="0">
              <a:buNone/>
              <a:defRPr sz="3200" b="0" baseline="0">
                <a:solidFill>
                  <a:schemeClr val="accent6"/>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7" name="Picture 6" descr="C:\Documents and Settings\AKorthuis\Desktop\Designelement-CF sm.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9124" y="0"/>
            <a:ext cx="285752" cy="406400"/>
          </a:xfrm>
          <a:prstGeom prst="rect">
            <a:avLst/>
          </a:prstGeom>
          <a:noFill/>
          <a:ln w="9525">
            <a:noFill/>
            <a:miter lim="800000"/>
            <a:headEnd/>
            <a:tailEnd/>
          </a:ln>
        </p:spPr>
      </p:pic>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0034" y="428604"/>
            <a:ext cx="8229600" cy="9121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0034" y="1484784"/>
            <a:ext cx="8229600" cy="473029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sz="quarter" idx="4"/>
          </p:nvPr>
        </p:nvSpPr>
        <p:spPr>
          <a:xfrm>
            <a:off x="899592" y="6309321"/>
            <a:ext cx="7848872" cy="360040"/>
          </a:xfrm>
          <a:prstGeom prst="rect">
            <a:avLst/>
          </a:prstGeom>
        </p:spPr>
        <p:txBody>
          <a:bodyPr vert="horz" lIns="91440" tIns="45720" rIns="91440" bIns="45720" rtlCol="0" anchor="ctr"/>
          <a:lstStyle>
            <a:lvl1pPr algn="l">
              <a:defRPr sz="1400">
                <a:solidFill>
                  <a:schemeClr val="accent2"/>
                </a:solidFill>
                <a:latin typeface="+mn-lt"/>
              </a:defRPr>
            </a:lvl1pPr>
          </a:lstStyle>
          <a:p>
            <a:r>
              <a:rPr lang="en-GB" dirty="0" smtClean="0"/>
              <a:t>Climate Focus, July 10				Title, Presenter</a:t>
            </a:r>
            <a:endParaRPr lang="en-US" dirty="0"/>
          </a:p>
        </p:txBody>
      </p:sp>
      <p:sp>
        <p:nvSpPr>
          <p:cNvPr id="7" name="Footer Placeholder 4"/>
          <p:cNvSpPr txBox="1">
            <a:spLocks/>
          </p:cNvSpPr>
          <p:nvPr/>
        </p:nvSpPr>
        <p:spPr>
          <a:xfrm>
            <a:off x="467544" y="6309320"/>
            <a:ext cx="432048" cy="365125"/>
          </a:xfrm>
          <a:prstGeom prst="rect">
            <a:avLst/>
          </a:prstGeom>
        </p:spPr>
        <p:txBody>
          <a:bodyPr vert="horz" lIns="91440" tIns="45720" rIns="91440" bIns="45720" rtlCol="0" anchor="ctr"/>
          <a:lstStyle>
            <a:lvl1pPr algn="l">
              <a:defRPr sz="1400">
                <a:solidFill>
                  <a:schemeClr val="accent2"/>
                </a:solidFill>
                <a:latin typeface="FoundrySans-Normal" pitchFamily="2"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C7AC001-0C99-4502-B2DC-23D5E41C67C5}" type="slidenum">
              <a:rPr kumimoji="0" lang="en-GB" sz="1400" b="0" i="0" u="none" strike="noStrike" kern="1200" cap="none" spc="0" normalizeH="0" baseline="0" noProof="0" smtClean="0">
                <a:ln>
                  <a:noFill/>
                </a:ln>
                <a:solidFill>
                  <a:schemeClr val="bg2"/>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a:t>
            </a:fld>
            <a:endParaRPr kumimoji="0" lang="en-GB" sz="1400" b="0" i="0" u="none" strike="noStrike" kern="1200" cap="none" spc="0" normalizeH="0" baseline="0" noProof="0" dirty="0">
              <a:ln>
                <a:noFill/>
              </a:ln>
              <a:solidFill>
                <a:schemeClr val="bg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88" r:id="rId3"/>
    <p:sldLayoutId id="2147483689" r:id="rId4"/>
    <p:sldLayoutId id="2147483690" r:id="rId5"/>
    <p:sldLayoutId id="2147483676" r:id="rId6"/>
    <p:sldLayoutId id="2147483685" r:id="rId7"/>
    <p:sldLayoutId id="2147483686" r:id="rId8"/>
    <p:sldLayoutId id="2147483687" r:id="rId9"/>
    <p:sldLayoutId id="2147483677" r:id="rId10"/>
    <p:sldLayoutId id="2147483678" r:id="rId11"/>
    <p:sldLayoutId id="2147483679" r:id="rId12"/>
    <p:sldLayoutId id="2147483680" r:id="rId13"/>
    <p:sldLayoutId id="2147483681" r:id="rId14"/>
    <p:sldLayoutId id="2147483682" r:id="rId15"/>
  </p:sldLayoutIdLst>
  <p:transition>
    <p:fade thruBlk="1"/>
  </p:transition>
  <p:hf hdr="0" ftr="0" dt="0"/>
  <p:txStyles>
    <p:titleStyle>
      <a:lvl1pPr algn="l" defTabSz="914400" rtl="0" eaLnBrk="1" latinLnBrk="0" hangingPunct="1">
        <a:lnSpc>
          <a:spcPts val="3600"/>
        </a:lnSpc>
        <a:spcBef>
          <a:spcPct val="0"/>
        </a:spcBef>
        <a:buNone/>
        <a:defRPr sz="3200" b="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ts val="600"/>
        </a:spcBef>
        <a:spcAft>
          <a:spcPts val="0"/>
        </a:spcAft>
        <a:buFont typeface="Lucida Sans Unicode" pitchFamily="34" charset="0"/>
        <a:buChar char="-"/>
        <a:defRPr sz="3200" kern="1200">
          <a:solidFill>
            <a:schemeClr val="accent1"/>
          </a:solidFill>
          <a:latin typeface="+mn-lt"/>
          <a:ea typeface="+mn-ea"/>
          <a:cs typeface="+mn-cs"/>
        </a:defRPr>
      </a:lvl1pPr>
      <a:lvl2pPr marL="6286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2pPr>
      <a:lvl3pPr marL="8953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6.w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hyperlink" Target="mailto:a.dunod@ecosurafrique.com" TargetMode="External"/><Relationship Id="rId5" Type="http://schemas.openxmlformats.org/officeDocument/2006/relationships/image" Target="../media/image6.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1" descr="C:\Users\bhoushyani\Desktop\Africa for proposal with borders for propsoal.png"/>
          <p:cNvPicPr/>
          <p:nvPr/>
        </p:nvPicPr>
        <p:blipFill>
          <a:blip r:embed="rId3" cstate="email">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rcRect/>
          <a:stretch>
            <a:fillRect/>
          </a:stretch>
        </p:blipFill>
        <p:spPr bwMode="auto">
          <a:xfrm>
            <a:off x="5105400" y="3053352"/>
            <a:ext cx="3069807" cy="3271248"/>
          </a:xfrm>
          <a:prstGeom prst="rect">
            <a:avLst/>
          </a:prstGeom>
          <a:noFill/>
          <a:ln>
            <a:noFill/>
          </a:ln>
        </p:spPr>
      </p:pic>
      <p:sp>
        <p:nvSpPr>
          <p:cNvPr id="2" name="Title 1"/>
          <p:cNvSpPr>
            <a:spLocks noGrp="1"/>
          </p:cNvSpPr>
          <p:nvPr>
            <p:ph type="ctrTitle"/>
          </p:nvPr>
        </p:nvSpPr>
        <p:spPr>
          <a:xfrm>
            <a:off x="304800" y="2286000"/>
            <a:ext cx="3643250" cy="1258678"/>
          </a:xfrm>
        </p:spPr>
        <p:txBody>
          <a:bodyPr/>
          <a:lstStyle/>
          <a:p>
            <a:r>
              <a:rPr lang="en-US" sz="3200" dirty="0" smtClean="0">
                <a:solidFill>
                  <a:srgbClr val="92D050"/>
                </a:solidFill>
                <a:latin typeface="Calibri" panose="020F0502020204030204" pitchFamily="34" charset="0"/>
              </a:rPr>
              <a:t>WAPP GEF</a:t>
            </a:r>
            <a:r>
              <a:rPr lang="en-US" sz="3200" dirty="0" smtClean="0">
                <a:solidFill>
                  <a:schemeClr val="bg1"/>
                </a:solidFill>
                <a:latin typeface="Calibri" panose="020F0502020204030204" pitchFamily="34" charset="0"/>
              </a:rPr>
              <a:t/>
            </a:r>
            <a:br>
              <a:rPr lang="en-US" sz="3200" dirty="0" smtClean="0">
                <a:solidFill>
                  <a:schemeClr val="bg1"/>
                </a:solidFill>
                <a:latin typeface="Calibri" panose="020F0502020204030204" pitchFamily="34" charset="0"/>
              </a:rPr>
            </a:br>
            <a:r>
              <a:rPr lang="en-US" sz="3200" dirty="0" smtClean="0">
                <a:solidFill>
                  <a:schemeClr val="bg1"/>
                </a:solidFill>
                <a:latin typeface="Calibri" panose="020F0502020204030204" pitchFamily="34" charset="0"/>
              </a:rPr>
              <a:t>Final results presentation</a:t>
            </a:r>
            <a:endParaRPr lang="en-GB" sz="3200" dirty="0">
              <a:solidFill>
                <a:schemeClr val="bg1"/>
              </a:solidFill>
              <a:latin typeface="Calibri" panose="020F0502020204030204" pitchFamily="34" charset="0"/>
            </a:endParaRPr>
          </a:p>
        </p:txBody>
      </p:sp>
      <p:sp>
        <p:nvSpPr>
          <p:cNvPr id="1026" name="Text Box 2"/>
          <p:cNvSpPr txBox="1">
            <a:spLocks noChangeArrowheads="1"/>
          </p:cNvSpPr>
          <p:nvPr/>
        </p:nvSpPr>
        <p:spPr bwMode="auto">
          <a:xfrm>
            <a:off x="4648200" y="1752600"/>
            <a:ext cx="44354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400" b="0" i="0" u="none" strike="noStrike" cap="none" normalizeH="0" baseline="0" dirty="0" smtClean="0">
                <a:ln>
                  <a:noFill/>
                </a:ln>
                <a:solidFill>
                  <a:srgbClr val="365F91"/>
                </a:solidFill>
                <a:effectLst/>
                <a:latin typeface="Calibri" pitchFamily="34" charset="0"/>
                <a:cs typeface="Arial" pitchFamily="34" charset="0"/>
              </a:rPr>
              <a:t>West</a:t>
            </a:r>
            <a:r>
              <a:rPr kumimoji="0" lang="en-US" sz="2400" b="0" i="0" u="none" strike="noStrike" cap="none" normalizeH="0" dirty="0" smtClean="0">
                <a:ln>
                  <a:noFill/>
                </a:ln>
                <a:solidFill>
                  <a:srgbClr val="365F91"/>
                </a:solidFill>
                <a:effectLst/>
                <a:latin typeface="Calibri" pitchFamily="34" charset="0"/>
                <a:cs typeface="Arial" pitchFamily="34" charset="0"/>
              </a:rPr>
              <a:t> African Power Pool (WAPP)</a:t>
            </a:r>
            <a:endParaRPr kumimoji="0" lang="en-US" sz="2000" b="0" i="0" u="none" strike="noStrike" cap="none" normalizeH="0" baseline="0" dirty="0" smtClean="0">
              <a:ln>
                <a:noFill/>
              </a:ln>
              <a:solidFill>
                <a:srgbClr val="365F91"/>
              </a:solidFill>
              <a:effectLst/>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lang="en-US" sz="2000" dirty="0">
                <a:solidFill>
                  <a:srgbClr val="365F91"/>
                </a:solidFill>
                <a:latin typeface="Calibri" pitchFamily="34" charset="0"/>
                <a:cs typeface="Arial" pitchFamily="34" charset="0"/>
              </a:rPr>
              <a:t>Grid Emission Factor </a:t>
            </a:r>
            <a:r>
              <a:rPr lang="en-US" sz="2000" dirty="0" smtClean="0">
                <a:solidFill>
                  <a:srgbClr val="365F91"/>
                </a:solidFill>
                <a:latin typeface="Calibri" pitchFamily="34" charset="0"/>
                <a:cs typeface="Arial" pitchFamily="34" charset="0"/>
              </a:rPr>
              <a:t>(GEF) proposed as a Standardized </a:t>
            </a:r>
            <a:r>
              <a:rPr kumimoji="0" lang="en-US" sz="2000" b="0" i="0" u="none" strike="noStrike" cap="none" normalizeH="0" baseline="0" dirty="0" smtClean="0">
                <a:ln>
                  <a:noFill/>
                </a:ln>
                <a:solidFill>
                  <a:srgbClr val="365F91"/>
                </a:solidFill>
                <a:effectLst/>
                <a:latin typeface="Calibri" pitchFamily="34" charset="0"/>
                <a:cs typeface="Arial" pitchFamily="34" charset="0"/>
              </a:rPr>
              <a:t>Baseline</a:t>
            </a: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24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Box 11"/>
          <p:cNvSpPr txBox="1"/>
          <p:nvPr/>
        </p:nvSpPr>
        <p:spPr>
          <a:xfrm>
            <a:off x="381000" y="3886200"/>
            <a:ext cx="3581400" cy="2862322"/>
          </a:xfrm>
          <a:prstGeom prst="rect">
            <a:avLst/>
          </a:prstGeom>
          <a:noFill/>
        </p:spPr>
        <p:txBody>
          <a:bodyPr wrap="square" rtlCol="0">
            <a:spAutoFit/>
          </a:bodyPr>
          <a:lstStyle/>
          <a:p>
            <a:r>
              <a:rPr lang="en-GB" b="1" dirty="0" err="1" smtClean="0">
                <a:solidFill>
                  <a:schemeClr val="bg1"/>
                </a:solidFill>
              </a:rPr>
              <a:t>Cotonou</a:t>
            </a:r>
            <a:endParaRPr lang="en-GB" b="1" dirty="0" smtClean="0">
              <a:solidFill>
                <a:schemeClr val="bg1"/>
              </a:solidFill>
            </a:endParaRPr>
          </a:p>
          <a:p>
            <a:r>
              <a:rPr lang="en-GB" b="1" dirty="0" smtClean="0">
                <a:solidFill>
                  <a:schemeClr val="bg1"/>
                </a:solidFill>
              </a:rPr>
              <a:t>2-3 December 2014</a:t>
            </a:r>
          </a:p>
          <a:p>
            <a:endParaRPr lang="en-GB" b="1" dirty="0" smtClean="0">
              <a:solidFill>
                <a:schemeClr val="bg1"/>
              </a:solidFill>
            </a:endParaRPr>
          </a:p>
          <a:p>
            <a:endParaRPr lang="en-GB" b="1" dirty="0" smtClean="0">
              <a:solidFill>
                <a:schemeClr val="bg1"/>
              </a:solidFill>
            </a:endParaRPr>
          </a:p>
          <a:p>
            <a:endParaRPr lang="en-GB" b="1" dirty="0" smtClean="0">
              <a:solidFill>
                <a:schemeClr val="bg1"/>
              </a:solidFill>
            </a:endParaRPr>
          </a:p>
          <a:p>
            <a:endParaRPr lang="en-GB" b="1" dirty="0" smtClean="0">
              <a:solidFill>
                <a:schemeClr val="bg1"/>
              </a:solidFill>
            </a:endParaRPr>
          </a:p>
          <a:p>
            <a:endParaRPr lang="en-GB" b="1" dirty="0">
              <a:solidFill>
                <a:schemeClr val="bg1"/>
              </a:solidFill>
            </a:endParaRPr>
          </a:p>
          <a:p>
            <a:endParaRPr lang="en-GB" b="1" dirty="0">
              <a:solidFill>
                <a:schemeClr val="bg1"/>
              </a:solidFill>
            </a:endParaRPr>
          </a:p>
          <a:p>
            <a:r>
              <a:rPr lang="en-GB" sz="1600" b="1" dirty="0" smtClean="0">
                <a:solidFill>
                  <a:schemeClr val="bg1"/>
                </a:solidFill>
              </a:rPr>
              <a:t>Alexandre </a:t>
            </a:r>
            <a:r>
              <a:rPr lang="en-GB" sz="1600" b="1" dirty="0" err="1" smtClean="0">
                <a:solidFill>
                  <a:schemeClr val="bg1"/>
                </a:solidFill>
              </a:rPr>
              <a:t>Dunod</a:t>
            </a:r>
            <a:endParaRPr lang="en-GB" sz="1600" b="1" dirty="0" smtClean="0">
              <a:solidFill>
                <a:schemeClr val="bg1"/>
              </a:solidFill>
            </a:endParaRPr>
          </a:p>
          <a:p>
            <a:r>
              <a:rPr lang="en-GB" sz="1600" b="1" dirty="0" err="1" smtClean="0">
                <a:solidFill>
                  <a:schemeClr val="bg1"/>
                </a:solidFill>
              </a:rPr>
              <a:t>Ecosur</a:t>
            </a:r>
            <a:r>
              <a:rPr lang="en-GB" sz="1600" b="1" dirty="0" smtClean="0">
                <a:solidFill>
                  <a:schemeClr val="bg1"/>
                </a:solidFill>
              </a:rPr>
              <a:t> </a:t>
            </a:r>
            <a:r>
              <a:rPr lang="en-GB" sz="1600" b="1" dirty="0" err="1" smtClean="0">
                <a:solidFill>
                  <a:schemeClr val="bg1"/>
                </a:solidFill>
              </a:rPr>
              <a:t>Afrique</a:t>
            </a:r>
            <a:endParaRPr lang="en-US" sz="1600" b="1" dirty="0" smtClean="0">
              <a:solidFill>
                <a:schemeClr val="bg1"/>
              </a:solidFill>
            </a:endParaRPr>
          </a:p>
        </p:txBody>
      </p:sp>
      <p:pic>
        <p:nvPicPr>
          <p:cNvPr id="10" name="Picture 9" descr="ecosur afrique"/>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430723" y="597811"/>
            <a:ext cx="2354565" cy="392789"/>
          </a:xfrm>
          <a:prstGeom prst="rect">
            <a:avLst/>
          </a:prstGeom>
          <a:noFill/>
          <a:ln>
            <a:noFill/>
          </a:ln>
        </p:spPr>
      </p:pic>
      <p:sp>
        <p:nvSpPr>
          <p:cNvPr id="13" name="Oval 296"/>
          <p:cNvSpPr>
            <a:spLocks/>
          </p:cNvSpPr>
          <p:nvPr/>
        </p:nvSpPr>
        <p:spPr>
          <a:xfrm>
            <a:off x="5091050" y="3200400"/>
            <a:ext cx="1690750" cy="1699590"/>
          </a:xfrm>
          <a:prstGeom prst="ellipse">
            <a:avLst/>
          </a:prstGeom>
          <a:solidFill>
            <a:srgbClr val="FFFF00">
              <a:alpha val="16863"/>
            </a:srgbClr>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pic>
        <p:nvPicPr>
          <p:cNvPr id="4" name="Image 3"/>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162800" y="6175047"/>
            <a:ext cx="1986772" cy="682953"/>
          </a:xfrm>
          <a:prstGeom prst="rect">
            <a:avLst/>
          </a:prstGeom>
        </p:spPr>
      </p:pic>
      <p:pic>
        <p:nvPicPr>
          <p:cNvPr id="15" name="Picture 16" descr="http://upload.wikimedia.org/wikipedia/en/thumb/9/9b/UNEP_logo.svg/872px-UNEP_logo.svg.png"/>
          <p:cNvPicPr/>
          <p:nvPr/>
        </p:nvPicPr>
        <p:blipFill>
          <a:blip r:embed="rId7" cstate="email">
            <a:extLst>
              <a:ext uri="{28A0092B-C50C-407E-A947-70E740481C1C}">
                <a14:useLocalDpi xmlns:a14="http://schemas.microsoft.com/office/drawing/2010/main"/>
              </a:ext>
            </a:extLst>
          </a:blip>
          <a:srcRect/>
          <a:stretch>
            <a:fillRect/>
          </a:stretch>
        </p:blipFill>
        <p:spPr bwMode="auto">
          <a:xfrm>
            <a:off x="4800600" y="4905343"/>
            <a:ext cx="762000" cy="884588"/>
          </a:xfrm>
          <a:prstGeom prst="rect">
            <a:avLst/>
          </a:prstGeom>
          <a:noFill/>
          <a:ln>
            <a:noFill/>
          </a:ln>
        </p:spPr>
      </p:pic>
      <p:pic>
        <p:nvPicPr>
          <p:cNvPr id="16" name="Picture 17" descr="http://www.unepdtu.org/%7E/media/Sites/Uneprisoe/Logos/UNEP%20DTU%20logo%202014.ashx?mh=100&amp;mw=600"/>
          <p:cNvPicPr/>
          <p:nvPr/>
        </p:nvPicPr>
        <p:blipFill>
          <a:blip r:embed="rId8" cstate="email">
            <a:extLst>
              <a:ext uri="{28A0092B-C50C-407E-A947-70E740481C1C}">
                <a14:useLocalDpi xmlns:a14="http://schemas.microsoft.com/office/drawing/2010/main"/>
              </a:ext>
            </a:extLst>
          </a:blip>
          <a:srcRect/>
          <a:stretch>
            <a:fillRect/>
          </a:stretch>
        </p:blipFill>
        <p:spPr bwMode="auto">
          <a:xfrm>
            <a:off x="4800600" y="6057265"/>
            <a:ext cx="1847850" cy="724535"/>
          </a:xfrm>
          <a:prstGeom prst="rect">
            <a:avLst/>
          </a:prstGeom>
          <a:noFill/>
          <a:ln>
            <a:noFill/>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Step 2: </a:t>
            </a:r>
            <a:r>
              <a:rPr lang="en-US" dirty="0"/>
              <a:t>Choose whether to include off-grid power plants in the project electricity </a:t>
            </a:r>
            <a:r>
              <a:rPr lang="en-US" dirty="0" smtClean="0"/>
              <a:t>system</a:t>
            </a:r>
            <a:endParaRPr lang="fr-FR" dirty="0"/>
          </a:p>
        </p:txBody>
      </p:sp>
      <p:sp>
        <p:nvSpPr>
          <p:cNvPr id="6"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7" name="Rectangle 6"/>
          <p:cNvSpPr/>
          <p:nvPr/>
        </p:nvSpPr>
        <p:spPr>
          <a:xfrm>
            <a:off x="685800" y="1501914"/>
            <a:ext cx="7924800" cy="769441"/>
          </a:xfrm>
          <a:prstGeom prst="rect">
            <a:avLst/>
          </a:prstGeom>
        </p:spPr>
        <p:txBody>
          <a:bodyPr wrap="square">
            <a:spAutoFit/>
          </a:bodyPr>
          <a:lstStyle/>
          <a:p>
            <a:r>
              <a:rPr lang="en-GB" sz="2200" dirty="0" smtClean="0">
                <a:solidFill>
                  <a:schemeClr val="accent1"/>
                </a:solidFill>
              </a:rPr>
              <a:t>Although off-grid diesel-based power generation in the WAPP region is significant, the options to include off-grid are:</a:t>
            </a:r>
          </a:p>
        </p:txBody>
      </p:sp>
      <p:sp>
        <p:nvSpPr>
          <p:cNvPr id="8" name="Rectangle 7"/>
          <p:cNvSpPr/>
          <p:nvPr/>
        </p:nvSpPr>
        <p:spPr>
          <a:xfrm>
            <a:off x="762000" y="2433935"/>
            <a:ext cx="7848600" cy="830997"/>
          </a:xfrm>
          <a:prstGeom prst="rect">
            <a:avLst/>
          </a:prstGeom>
        </p:spPr>
        <p:txBody>
          <a:bodyPr wrap="square">
            <a:spAutoFit/>
          </a:bodyPr>
          <a:lstStyle/>
          <a:p>
            <a:r>
              <a:rPr lang="en-GB" sz="2400" dirty="0" err="1" smtClean="0">
                <a:solidFill>
                  <a:schemeClr val="accent1"/>
                </a:solidFill>
              </a:rPr>
              <a:t>II.a</a:t>
            </a:r>
            <a:r>
              <a:rPr lang="en-GB" sz="2400" dirty="0" smtClean="0">
                <a:solidFill>
                  <a:schemeClr val="accent1"/>
                </a:solidFill>
              </a:rPr>
              <a:t> (Section 6.2.3): based on available data on off-grid power units in the country</a:t>
            </a:r>
            <a:endParaRPr lang="en-US" sz="2400" dirty="0">
              <a:solidFill>
                <a:schemeClr val="accent1"/>
              </a:solidFill>
            </a:endParaRPr>
          </a:p>
        </p:txBody>
      </p:sp>
      <p:sp>
        <p:nvSpPr>
          <p:cNvPr id="9" name="Rectangle 8"/>
          <p:cNvSpPr/>
          <p:nvPr/>
        </p:nvSpPr>
        <p:spPr>
          <a:xfrm>
            <a:off x="228600" y="3505200"/>
            <a:ext cx="8763000" cy="1200329"/>
          </a:xfrm>
          <a:prstGeom prst="rect">
            <a:avLst/>
          </a:prstGeom>
        </p:spPr>
        <p:txBody>
          <a:bodyPr wrap="square">
            <a:spAutoFit/>
          </a:bodyPr>
          <a:lstStyle/>
          <a:p>
            <a:pPr>
              <a:buNone/>
            </a:pPr>
            <a:r>
              <a:rPr lang="en-GB" sz="2400" dirty="0" smtClean="0">
                <a:solidFill>
                  <a:schemeClr val="accent1"/>
                </a:solidFill>
              </a:rPr>
              <a:t>OR </a:t>
            </a:r>
            <a:r>
              <a:rPr lang="en-GB" sz="2400" dirty="0" err="1" smtClean="0">
                <a:solidFill>
                  <a:schemeClr val="accent1"/>
                </a:solidFill>
              </a:rPr>
              <a:t>II.b</a:t>
            </a:r>
            <a:r>
              <a:rPr lang="en-GB" sz="2400" dirty="0" smtClean="0">
                <a:solidFill>
                  <a:schemeClr val="accent1"/>
                </a:solidFill>
              </a:rPr>
              <a:t> (Section 6.2.3):  default 10% contribution for </a:t>
            </a:r>
          </a:p>
          <a:p>
            <a:pPr>
              <a:buNone/>
            </a:pPr>
            <a:r>
              <a:rPr lang="en-GB" sz="2400" dirty="0">
                <a:solidFill>
                  <a:schemeClr val="accent1"/>
                </a:solidFill>
              </a:rPr>
              <a:t> </a:t>
            </a:r>
            <a:r>
              <a:rPr lang="en-GB" sz="2400" dirty="0" smtClean="0">
                <a:solidFill>
                  <a:schemeClr val="accent1"/>
                </a:solidFill>
              </a:rPr>
              <a:t>     LDCs/SIDS or countries with less than 10 registered </a:t>
            </a:r>
            <a:r>
              <a:rPr lang="en-GB" sz="2400" dirty="0">
                <a:solidFill>
                  <a:schemeClr val="accent1"/>
                </a:solidFill>
              </a:rPr>
              <a:t>CDM </a:t>
            </a:r>
            <a:r>
              <a:rPr lang="en-GB" sz="2400" dirty="0" smtClean="0">
                <a:solidFill>
                  <a:schemeClr val="accent1"/>
                </a:solidFill>
              </a:rPr>
              <a:t>          </a:t>
            </a:r>
          </a:p>
          <a:p>
            <a:pPr>
              <a:buNone/>
            </a:pPr>
            <a:r>
              <a:rPr lang="en-GB" sz="2400" dirty="0">
                <a:solidFill>
                  <a:schemeClr val="accent1"/>
                </a:solidFill>
              </a:rPr>
              <a:t> </a:t>
            </a:r>
            <a:r>
              <a:rPr lang="en-GB" sz="2400" dirty="0" smtClean="0">
                <a:solidFill>
                  <a:schemeClr val="accent1"/>
                </a:solidFill>
              </a:rPr>
              <a:t>     projects (demonstration of load </a:t>
            </a:r>
            <a:r>
              <a:rPr lang="en-GB" sz="2400" dirty="0">
                <a:solidFill>
                  <a:schemeClr val="accent1"/>
                </a:solidFill>
              </a:rPr>
              <a:t>shedding </a:t>
            </a:r>
            <a:r>
              <a:rPr lang="en-GB" sz="2400" dirty="0" smtClean="0">
                <a:solidFill>
                  <a:schemeClr val="accent1"/>
                </a:solidFill>
              </a:rPr>
              <a:t>program)</a:t>
            </a:r>
            <a:endParaRPr lang="en-US" sz="2400" dirty="0" smtClean="0">
              <a:solidFill>
                <a:schemeClr val="accent1"/>
              </a:solidFill>
            </a:endParaRPr>
          </a:p>
        </p:txBody>
      </p:sp>
      <p:grpSp>
        <p:nvGrpSpPr>
          <p:cNvPr id="10" name="Group 14"/>
          <p:cNvGrpSpPr/>
          <p:nvPr/>
        </p:nvGrpSpPr>
        <p:grpSpPr>
          <a:xfrm>
            <a:off x="1177277" y="5562600"/>
            <a:ext cx="6671323" cy="484632"/>
            <a:chOff x="990600" y="5486400"/>
            <a:chExt cx="5791200" cy="484632"/>
          </a:xfrm>
        </p:grpSpPr>
        <p:sp>
          <p:nvSpPr>
            <p:cNvPr id="11" name="TextBox 11"/>
            <p:cNvSpPr txBox="1"/>
            <p:nvPr/>
          </p:nvSpPr>
          <p:spPr>
            <a:xfrm>
              <a:off x="1981200" y="5486400"/>
              <a:ext cx="4800600" cy="461665"/>
            </a:xfrm>
            <a:prstGeom prst="rect">
              <a:avLst/>
            </a:prstGeom>
            <a:noFill/>
          </p:spPr>
          <p:txBody>
            <a:bodyPr wrap="square" rtlCol="0">
              <a:spAutoFit/>
            </a:bodyPr>
            <a:lstStyle/>
            <a:p>
              <a:r>
                <a:rPr lang="en-US" sz="2400" dirty="0" smtClean="0">
                  <a:solidFill>
                    <a:schemeClr val="accent1"/>
                  </a:solidFill>
                </a:rPr>
                <a:t>Hence, off-grid generation is excluded</a:t>
              </a:r>
              <a:endParaRPr lang="en-US" sz="2400" dirty="0">
                <a:solidFill>
                  <a:schemeClr val="accent1"/>
                </a:solidFill>
              </a:endParaRPr>
            </a:p>
          </p:txBody>
        </p:sp>
        <p:sp>
          <p:nvSpPr>
            <p:cNvPr id="12" name="Right Arrow 12"/>
            <p:cNvSpPr/>
            <p:nvPr/>
          </p:nvSpPr>
          <p:spPr bwMode="auto">
            <a:xfrm>
              <a:off x="990600" y="5486400"/>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sp>
        <p:nvSpPr>
          <p:cNvPr id="13" name="Rectangle 12"/>
          <p:cNvSpPr/>
          <p:nvPr/>
        </p:nvSpPr>
        <p:spPr>
          <a:xfrm>
            <a:off x="4341243" y="2814934"/>
            <a:ext cx="3886200" cy="461665"/>
          </a:xfrm>
          <a:prstGeom prst="rect">
            <a:avLst/>
          </a:prstGeom>
        </p:spPr>
        <p:txBody>
          <a:bodyPr wrap="square">
            <a:spAutoFit/>
          </a:bodyPr>
          <a:lstStyle/>
          <a:p>
            <a:r>
              <a:rPr lang="en-GB" sz="2400" b="1" dirty="0" smtClean="0">
                <a:solidFill>
                  <a:schemeClr val="accent1"/>
                </a:solidFill>
                <a:sym typeface="Wingdings" pitchFamily="2" charset="2"/>
              </a:rPr>
              <a:t> lack of necessary data</a:t>
            </a:r>
            <a:endParaRPr lang="en-US" sz="2400" b="1" dirty="0"/>
          </a:p>
        </p:txBody>
      </p:sp>
      <p:sp>
        <p:nvSpPr>
          <p:cNvPr id="14" name="Rectangle 13"/>
          <p:cNvSpPr/>
          <p:nvPr/>
        </p:nvSpPr>
        <p:spPr>
          <a:xfrm>
            <a:off x="762000" y="4800600"/>
            <a:ext cx="7787207" cy="461665"/>
          </a:xfrm>
          <a:prstGeom prst="rect">
            <a:avLst/>
          </a:prstGeom>
        </p:spPr>
        <p:txBody>
          <a:bodyPr wrap="square">
            <a:spAutoFit/>
          </a:bodyPr>
          <a:lstStyle/>
          <a:p>
            <a:r>
              <a:rPr lang="en-GB" sz="2400" b="1" dirty="0">
                <a:solidFill>
                  <a:schemeClr val="accent1"/>
                </a:solidFill>
                <a:sym typeface="Wingdings" pitchFamily="2" charset="2"/>
              </a:rPr>
              <a:t> </a:t>
            </a:r>
            <a:r>
              <a:rPr lang="en-GB" sz="2400" b="1" dirty="0" smtClean="0">
                <a:solidFill>
                  <a:schemeClr val="accent1"/>
                </a:solidFill>
                <a:sym typeface="Wingdings" pitchFamily="2" charset="2"/>
              </a:rPr>
              <a:t>Nigeria, Ghana and Côte d’Ivoire are not eligible</a:t>
            </a:r>
            <a:endParaRPr lang="en-US" sz="2400" b="1" dirty="0"/>
          </a:p>
        </p:txBody>
      </p:sp>
    </p:spTree>
    <p:extLst>
      <p:ext uri="{BB962C8B-B14F-4D97-AF65-F5344CB8AC3E}">
        <p14:creationId xmlns:p14="http://schemas.microsoft.com/office/powerpoint/2010/main" val="267698832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Step 3: </a:t>
            </a:r>
            <a:r>
              <a:rPr lang="en-US" dirty="0"/>
              <a:t>Select a method to determine the operating margin (OM</a:t>
            </a:r>
            <a:r>
              <a:rPr lang="en-US" dirty="0" smtClean="0"/>
              <a:t>)</a:t>
            </a:r>
            <a:endParaRPr lang="en-US" dirty="0"/>
          </a:p>
        </p:txBody>
      </p:sp>
      <p:sp>
        <p:nvSpPr>
          <p:cNvPr id="3" name="Espace réservé du contenu 2"/>
          <p:cNvSpPr>
            <a:spLocks noGrp="1"/>
          </p:cNvSpPr>
          <p:nvPr>
            <p:ph idx="1"/>
          </p:nvPr>
        </p:nvSpPr>
        <p:spPr>
          <a:xfrm>
            <a:off x="500034" y="4683675"/>
            <a:ext cx="8229600" cy="955125"/>
          </a:xfrm>
        </p:spPr>
        <p:txBody>
          <a:bodyPr>
            <a:normAutofit/>
          </a:bodyPr>
          <a:lstStyle/>
          <a:p>
            <a:pPr marL="0" indent="0">
              <a:buNone/>
            </a:pPr>
            <a:endParaRPr lang="fr-FR" sz="2400" dirty="0" smtClean="0"/>
          </a:p>
          <a:p>
            <a:pPr marL="0" indent="0">
              <a:buNone/>
            </a:pPr>
            <a:r>
              <a:rPr lang="en-US" sz="2600" dirty="0" smtClean="0"/>
              <a:t>Must-runs</a:t>
            </a:r>
            <a:r>
              <a:rPr lang="en-US" sz="2600" dirty="0"/>
              <a:t> </a:t>
            </a:r>
            <a:r>
              <a:rPr lang="en-US" sz="2600" dirty="0" smtClean="0"/>
              <a:t>(hydro) </a:t>
            </a:r>
            <a:r>
              <a:rPr lang="en-US" sz="2600" dirty="0"/>
              <a:t>generate </a:t>
            </a:r>
            <a:r>
              <a:rPr lang="en-US" sz="2600" dirty="0" smtClean="0"/>
              <a:t>23,5% </a:t>
            </a:r>
            <a:r>
              <a:rPr lang="en-US" sz="2600" dirty="0"/>
              <a:t>of total </a:t>
            </a:r>
            <a:r>
              <a:rPr lang="en-US" sz="2600" dirty="0" smtClean="0"/>
              <a:t>electricity</a:t>
            </a:r>
            <a:endParaRPr lang="en-US" sz="2600" dirty="0"/>
          </a:p>
        </p:txBody>
      </p:sp>
      <p:graphicFrame>
        <p:nvGraphicFramePr>
          <p:cNvPr id="6" name="Tableau 5"/>
          <p:cNvGraphicFramePr>
            <a:graphicFrameLocks noGrp="1"/>
          </p:cNvGraphicFramePr>
          <p:nvPr>
            <p:extLst>
              <p:ext uri="{D42A27DB-BD31-4B8C-83A1-F6EECF244321}">
                <p14:modId xmlns:p14="http://schemas.microsoft.com/office/powerpoint/2010/main" val="3932126824"/>
              </p:ext>
            </p:extLst>
          </p:nvPr>
        </p:nvGraphicFramePr>
        <p:xfrm>
          <a:off x="228600" y="1609022"/>
          <a:ext cx="8610598" cy="3267778"/>
        </p:xfrm>
        <a:graphic>
          <a:graphicData uri="http://schemas.openxmlformats.org/drawingml/2006/table">
            <a:tbl>
              <a:tblPr firstRow="1" firstCol="1" bandRow="1">
                <a:tableStyleId>{5C22544A-7EE6-4342-B048-85BDC9FD1C3A}</a:tableStyleId>
              </a:tblPr>
              <a:tblGrid>
                <a:gridCol w="1913275"/>
                <a:gridCol w="1109044"/>
                <a:gridCol w="1110767"/>
                <a:gridCol w="1110767"/>
                <a:gridCol w="1129711"/>
                <a:gridCol w="1129711"/>
                <a:gridCol w="1107323"/>
              </a:tblGrid>
              <a:tr h="388466">
                <a:tc>
                  <a:txBody>
                    <a:bodyPr/>
                    <a:lstStyle/>
                    <a:p>
                      <a:pPr marL="76200">
                        <a:lnSpc>
                          <a:spcPts val="1250"/>
                        </a:lnSpc>
                        <a:spcAft>
                          <a:spcPts val="0"/>
                        </a:spcAft>
                      </a:pPr>
                      <a:r>
                        <a:rPr lang="en-US" sz="1400" dirty="0">
                          <a:effectLst/>
                        </a:rPr>
                        <a:t>Years</a:t>
                      </a:r>
                      <a:endParaRPr lang="fr-FR" sz="16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2009</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dirty="0">
                          <a:effectLst/>
                        </a:rPr>
                        <a:t>2010</a:t>
                      </a:r>
                      <a:endParaRPr lang="fr-FR" sz="16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2011</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2012</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2013</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AVG</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r>
              <a:tr h="719828">
                <a:tc>
                  <a:txBody>
                    <a:bodyPr/>
                    <a:lstStyle/>
                    <a:p>
                      <a:pPr marL="76200">
                        <a:lnSpc>
                          <a:spcPts val="1250"/>
                        </a:lnSpc>
                        <a:spcAft>
                          <a:spcPts val="0"/>
                        </a:spcAft>
                      </a:pPr>
                      <a:r>
                        <a:rPr lang="en-US" sz="1400">
                          <a:effectLst/>
                        </a:rPr>
                        <a:t>Total WAPP (MWh)</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31,246,756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dirty="0">
                          <a:effectLst/>
                        </a:rPr>
                        <a:t>         36,338,337 </a:t>
                      </a:r>
                      <a:endParaRPr lang="fr-FR" sz="16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38,501,818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42,256,048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14,347,665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32,538,125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r>
              <a:tr h="719828">
                <a:tc>
                  <a:txBody>
                    <a:bodyPr/>
                    <a:lstStyle/>
                    <a:p>
                      <a:pPr marL="76200">
                        <a:lnSpc>
                          <a:spcPts val="1250"/>
                        </a:lnSpc>
                        <a:spcAft>
                          <a:spcPts val="0"/>
                        </a:spcAft>
                      </a:pPr>
                      <a:r>
                        <a:rPr lang="en-US" sz="1400">
                          <a:effectLst/>
                        </a:rPr>
                        <a:t>Low cost/must run (MWh)</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9,930,618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9,323,535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8,742,084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8,498,497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1,774,859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           7,653,919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r>
              <a:tr h="719828">
                <a:tc>
                  <a:txBody>
                    <a:bodyPr/>
                    <a:lstStyle/>
                    <a:p>
                      <a:pPr marL="76200">
                        <a:lnSpc>
                          <a:spcPts val="1250"/>
                        </a:lnSpc>
                        <a:spcAft>
                          <a:spcPts val="0"/>
                        </a:spcAft>
                      </a:pPr>
                      <a:r>
                        <a:rPr lang="en-US" sz="1400">
                          <a:effectLst/>
                        </a:rPr>
                        <a:t>Share of Low cost/must run (%)</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31.78%</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25.66%</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22.71%</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20.11%</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12.37%</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23.52%</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r>
              <a:tr h="719828">
                <a:tc>
                  <a:txBody>
                    <a:bodyPr/>
                    <a:lstStyle/>
                    <a:p>
                      <a:pPr marL="76200">
                        <a:lnSpc>
                          <a:spcPts val="1250"/>
                        </a:lnSpc>
                        <a:spcAft>
                          <a:spcPts val="0"/>
                        </a:spcAft>
                      </a:pPr>
                      <a:r>
                        <a:rPr lang="en-US" sz="1400">
                          <a:effectLst/>
                        </a:rPr>
                        <a:t>5yr average Low cost / must run:</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250"/>
                        </a:lnSpc>
                        <a:spcAft>
                          <a:spcPts val="0"/>
                        </a:spcAft>
                      </a:pPr>
                      <a:r>
                        <a:rPr lang="en-US" sz="1400">
                          <a:effectLst/>
                        </a:rPr>
                        <a:t>23.52%</a:t>
                      </a:r>
                      <a:endParaRPr lang="fr-FR" sz="16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gridSpan="2">
                  <a:txBody>
                    <a:bodyPr/>
                    <a:lstStyle/>
                    <a:p>
                      <a:pPr marL="76200">
                        <a:lnSpc>
                          <a:spcPts val="1250"/>
                        </a:lnSpc>
                        <a:spcAft>
                          <a:spcPts val="0"/>
                        </a:spcAft>
                      </a:pPr>
                      <a:r>
                        <a:rPr lang="en-US" sz="1400" dirty="0">
                          <a:effectLst/>
                        </a:rPr>
                        <a:t>Simple OM Possible?</a:t>
                      </a:r>
                      <a:endParaRPr lang="fr-FR" sz="16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hMerge="1">
                  <a:txBody>
                    <a:bodyPr/>
                    <a:lstStyle/>
                    <a:p>
                      <a:endParaRPr lang="fr-FR"/>
                    </a:p>
                  </a:txBody>
                  <a:tcPr/>
                </a:tc>
                <a:tc>
                  <a:txBody>
                    <a:bodyPr/>
                    <a:lstStyle/>
                    <a:p>
                      <a:pPr marL="76200">
                        <a:lnSpc>
                          <a:spcPts val="1250"/>
                        </a:lnSpc>
                        <a:spcAft>
                          <a:spcPts val="0"/>
                        </a:spcAft>
                      </a:pPr>
                      <a:r>
                        <a:rPr lang="en-US" sz="1400" b="1" dirty="0">
                          <a:solidFill>
                            <a:srgbClr val="00B050"/>
                          </a:solidFill>
                          <a:effectLst/>
                        </a:rPr>
                        <a:t>YES</a:t>
                      </a:r>
                      <a:endParaRPr lang="fr-FR" sz="1600" b="1"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tc>
                <a:tc>
                  <a:txBody>
                    <a:bodyPr/>
                    <a:lstStyle/>
                    <a:p>
                      <a:pPr marL="76200">
                        <a:lnSpc>
                          <a:spcPts val="1000"/>
                        </a:lnSpc>
                      </a:pPr>
                      <a:endParaRPr lang="fr-FR" sz="1400">
                        <a:effectLst/>
                        <a:latin typeface="FoundryFormSans-Book"/>
                      </a:endParaRPr>
                    </a:p>
                  </a:txBody>
                  <a:tcPr marL="76200" marR="68580" marT="0" marB="38100" anchor="ctr"/>
                </a:tc>
                <a:tc>
                  <a:txBody>
                    <a:bodyPr/>
                    <a:lstStyle/>
                    <a:p>
                      <a:pPr marL="76200">
                        <a:lnSpc>
                          <a:spcPts val="1000"/>
                        </a:lnSpc>
                      </a:pPr>
                      <a:endParaRPr lang="fr-FR" sz="1400" dirty="0">
                        <a:effectLst/>
                        <a:latin typeface="FoundryFormSans-Book"/>
                      </a:endParaRPr>
                    </a:p>
                  </a:txBody>
                  <a:tcPr marL="76200" marR="68580" marT="0" marB="38100" anchor="ctr"/>
                </a:tc>
              </a:tr>
            </a:tbl>
          </a:graphicData>
        </a:graphic>
      </p:graphicFrame>
      <p:sp>
        <p:nvSpPr>
          <p:cNvPr id="7"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8" name="Espace réservé du contenu 2"/>
          <p:cNvSpPr txBox="1">
            <a:spLocks/>
          </p:cNvSpPr>
          <p:nvPr/>
        </p:nvSpPr>
        <p:spPr>
          <a:xfrm>
            <a:off x="500034" y="5638800"/>
            <a:ext cx="8229600" cy="12192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ts val="600"/>
              </a:spcBef>
              <a:spcAft>
                <a:spcPts val="0"/>
              </a:spcAft>
              <a:buFont typeface="Lucida Sans Unicode" pitchFamily="34" charset="0"/>
              <a:buChar char="-"/>
              <a:defRPr sz="3200" kern="1200">
                <a:solidFill>
                  <a:schemeClr val="accent1"/>
                </a:solidFill>
                <a:latin typeface="+mn-lt"/>
                <a:ea typeface="+mn-ea"/>
                <a:cs typeface="+mn-cs"/>
              </a:defRPr>
            </a:lvl1pPr>
            <a:lvl2pPr marL="6286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2pPr>
            <a:lvl3pPr marL="8953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Lucida Sans Unicode" pitchFamily="34" charset="0"/>
              <a:buNone/>
            </a:pPr>
            <a:r>
              <a:rPr lang="en-GB" sz="2600" b="1" dirty="0" smtClean="0">
                <a:sym typeface="Wingdings" pitchFamily="2" charset="2"/>
              </a:rPr>
              <a:t></a:t>
            </a:r>
            <a:r>
              <a:rPr lang="en-US" sz="2600" dirty="0" smtClean="0"/>
              <a:t> Simple Operating Margin calculation is applicable</a:t>
            </a:r>
            <a:endParaRPr lang="en-US" sz="2600" dirty="0"/>
          </a:p>
        </p:txBody>
      </p:sp>
    </p:spTree>
    <p:extLst>
      <p:ext uri="{BB962C8B-B14F-4D97-AF65-F5344CB8AC3E}">
        <p14:creationId xmlns:p14="http://schemas.microsoft.com/office/powerpoint/2010/main" val="295123060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1676400"/>
            <a:ext cx="8229600" cy="4572000"/>
          </a:xfrm>
        </p:spPr>
        <p:txBody>
          <a:bodyPr>
            <a:normAutofit fontScale="92500"/>
          </a:bodyPr>
          <a:lstStyle/>
          <a:p>
            <a:r>
              <a:rPr lang="en-US" sz="2400" dirty="0"/>
              <a:t>Information to clearly identify the plant; </a:t>
            </a:r>
          </a:p>
          <a:p>
            <a:r>
              <a:rPr lang="en-US" sz="2400" dirty="0"/>
              <a:t>Date of commissioning; </a:t>
            </a:r>
          </a:p>
          <a:p>
            <a:r>
              <a:rPr lang="fr-FR" sz="2400" dirty="0" err="1"/>
              <a:t>Capacity</a:t>
            </a:r>
            <a:r>
              <a:rPr lang="fr-FR" sz="2400" dirty="0"/>
              <a:t> (MW); </a:t>
            </a:r>
          </a:p>
          <a:p>
            <a:r>
              <a:rPr lang="en-US" sz="2400" dirty="0"/>
              <a:t>Fuel type(s) used; </a:t>
            </a:r>
          </a:p>
          <a:p>
            <a:r>
              <a:rPr lang="en-US" sz="2400" b="1" dirty="0"/>
              <a:t>Net electricity generation in the relevant year(s</a:t>
            </a:r>
            <a:r>
              <a:rPr lang="en-US" sz="2400" b="1" dirty="0" smtClean="0"/>
              <a:t>) </a:t>
            </a:r>
            <a:endParaRPr lang="en-US" sz="2400" b="1" dirty="0"/>
          </a:p>
          <a:p>
            <a:r>
              <a:rPr lang="en-US" sz="2400" dirty="0"/>
              <a:t>Fuel consumption of each fuel type in the relevant year(s</a:t>
            </a:r>
            <a:r>
              <a:rPr lang="en-US" sz="2400" dirty="0" smtClean="0"/>
              <a:t>) </a:t>
            </a:r>
            <a:endParaRPr lang="en-US" sz="2400" dirty="0"/>
          </a:p>
          <a:p>
            <a:r>
              <a:rPr lang="en-US" sz="2400" dirty="0" smtClean="0"/>
              <a:t>Load curves (if available)</a:t>
            </a:r>
          </a:p>
          <a:p>
            <a:r>
              <a:rPr lang="en-US" sz="2400" dirty="0" smtClean="0"/>
              <a:t>Fuel </a:t>
            </a:r>
            <a:r>
              <a:rPr lang="en-US" sz="2400" dirty="0"/>
              <a:t>specifications </a:t>
            </a:r>
            <a:r>
              <a:rPr lang="en-US" sz="2400" dirty="0" smtClean="0"/>
              <a:t>(NCV &amp; EF, or </a:t>
            </a:r>
            <a:r>
              <a:rPr lang="en-US" sz="2400" dirty="0"/>
              <a:t>IPCC default</a:t>
            </a:r>
            <a:r>
              <a:rPr lang="en-US" sz="2400" dirty="0" smtClean="0"/>
              <a:t>)</a:t>
            </a:r>
          </a:p>
          <a:p>
            <a:r>
              <a:rPr lang="en-US" sz="2400" dirty="0" smtClean="0"/>
              <a:t>Imports/exports records</a:t>
            </a:r>
          </a:p>
          <a:p>
            <a:endParaRPr lang="en-US" sz="1700" dirty="0"/>
          </a:p>
          <a:p>
            <a:pPr marL="0" indent="0" algn="ctr">
              <a:buNone/>
            </a:pPr>
            <a:r>
              <a:rPr lang="en-US" sz="2400" i="1" dirty="0" smtClean="0"/>
              <a:t>(a minimum of 5 years of historical data is needed)</a:t>
            </a:r>
            <a:endParaRPr lang="en-US" sz="2400" i="1" dirty="0"/>
          </a:p>
          <a:p>
            <a:endParaRPr lang="fr-FR" dirty="0"/>
          </a:p>
        </p:txBody>
      </p:sp>
      <p:pic>
        <p:nvPicPr>
          <p:cNvPr id="7" name="Picture 3" descr="C:\Users\bhoushyani\AppData\Local\Microsoft\Windows\Temporary Internet Files\Content.IE5\TF14RCYC\MC900370206[1].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10400" y="1307430"/>
            <a:ext cx="1364461" cy="1645422"/>
          </a:xfrm>
          <a:prstGeom prst="rect">
            <a:avLst/>
          </a:prstGeom>
          <a:noFill/>
          <a:extLst>
            <a:ext uri="{909E8E84-426E-40DD-AFC4-6F175D3DCCD1}">
              <a14:hiddenFill xmlns:a14="http://schemas.microsoft.com/office/drawing/2010/main">
                <a:solidFill>
                  <a:srgbClr val="FFFFFF"/>
                </a:solidFill>
              </a14:hiddenFill>
            </a:ext>
          </a:extLst>
        </p:spPr>
      </p:pic>
      <p:sp>
        <p:nvSpPr>
          <p:cNvPr id="8" name="Titre 1"/>
          <p:cNvSpPr>
            <a:spLocks noGrp="1"/>
          </p:cNvSpPr>
          <p:nvPr>
            <p:ph type="title"/>
          </p:nvPr>
        </p:nvSpPr>
        <p:spPr>
          <a:xfrm>
            <a:off x="500034" y="428604"/>
            <a:ext cx="8229600" cy="912164"/>
          </a:xfrm>
        </p:spPr>
        <p:txBody>
          <a:bodyPr>
            <a:normAutofit/>
          </a:bodyPr>
          <a:lstStyle/>
          <a:p>
            <a:r>
              <a:rPr lang="en-US" sz="2800" b="1" dirty="0"/>
              <a:t>Step </a:t>
            </a:r>
            <a:r>
              <a:rPr lang="en-US" sz="2800" b="1" dirty="0" smtClean="0"/>
              <a:t>3</a:t>
            </a:r>
            <a:r>
              <a:rPr lang="en-US" sz="2800" b="1" dirty="0"/>
              <a:t> </a:t>
            </a:r>
            <a:r>
              <a:rPr lang="en-US" sz="2800" dirty="0" smtClean="0"/>
              <a:t>(continued) – data collection requirements</a:t>
            </a:r>
            <a:endParaRPr lang="en-US" sz="2800" dirty="0"/>
          </a:p>
        </p:txBody>
      </p:sp>
      <p:sp>
        <p:nvSpPr>
          <p:cNvPr id="9"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1787213816"/>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2800" b="1" dirty="0"/>
              <a:t>Step </a:t>
            </a:r>
            <a:r>
              <a:rPr lang="en-US" sz="2800" b="1" dirty="0" smtClean="0"/>
              <a:t>3</a:t>
            </a:r>
            <a:r>
              <a:rPr lang="en-US" sz="2800" b="1" dirty="0"/>
              <a:t> </a:t>
            </a:r>
            <a:r>
              <a:rPr lang="en-US" sz="2800" dirty="0" smtClean="0"/>
              <a:t>(continued) - </a:t>
            </a:r>
            <a:r>
              <a:rPr lang="fr-FR" sz="2800" dirty="0"/>
              <a:t>Possible data vintages</a:t>
            </a:r>
            <a:r>
              <a:rPr lang="fr-FR" sz="2800" dirty="0" smtClean="0"/>
              <a:t>:</a:t>
            </a:r>
            <a:endParaRPr lang="en-US" sz="2800" dirty="0"/>
          </a:p>
        </p:txBody>
      </p:sp>
      <p:sp>
        <p:nvSpPr>
          <p:cNvPr id="3" name="Espace réservé du contenu 2"/>
          <p:cNvSpPr>
            <a:spLocks noGrp="1"/>
          </p:cNvSpPr>
          <p:nvPr>
            <p:ph idx="1"/>
          </p:nvPr>
        </p:nvSpPr>
        <p:spPr>
          <a:xfrm>
            <a:off x="500034" y="1340769"/>
            <a:ext cx="8229600" cy="3764632"/>
          </a:xfrm>
        </p:spPr>
        <p:txBody>
          <a:bodyPr>
            <a:noAutofit/>
          </a:bodyPr>
          <a:lstStyle/>
          <a:p>
            <a:pPr>
              <a:buFont typeface="Wingdings" panose="05000000000000000000" pitchFamily="2" charset="2"/>
              <a:buChar char="§"/>
            </a:pPr>
            <a:r>
              <a:rPr lang="en-GB" sz="2600" dirty="0" smtClean="0"/>
              <a:t>Ex-ante</a:t>
            </a:r>
            <a:r>
              <a:rPr lang="en-GB" sz="2600" dirty="0"/>
              <a:t>: </a:t>
            </a:r>
            <a:r>
              <a:rPr lang="en-GB" sz="2600" dirty="0" smtClean="0"/>
              <a:t>3-year </a:t>
            </a:r>
            <a:r>
              <a:rPr lang="en-GB" sz="2600" dirty="0"/>
              <a:t>generation-weighted average by using the most recent data available at the time of </a:t>
            </a:r>
            <a:r>
              <a:rPr lang="en-GB" sz="2600" dirty="0" smtClean="0"/>
              <a:t>validation</a:t>
            </a:r>
            <a:r>
              <a:rPr lang="en-GB" sz="2600" dirty="0"/>
              <a:t>;</a:t>
            </a:r>
            <a:r>
              <a:rPr lang="en-GB" sz="2600" dirty="0" smtClean="0"/>
              <a:t> no </a:t>
            </a:r>
            <a:r>
              <a:rPr lang="en-GB" sz="2600" dirty="0"/>
              <a:t>need for monitoring and recalculating the emission factor during the crediting period</a:t>
            </a:r>
            <a:r>
              <a:rPr lang="en-GB" sz="2600" dirty="0" smtClean="0"/>
              <a:t>.</a:t>
            </a:r>
          </a:p>
          <a:p>
            <a:pPr marL="0" indent="0">
              <a:buNone/>
            </a:pPr>
            <a:endParaRPr lang="fr-FR" sz="2600" dirty="0"/>
          </a:p>
          <a:p>
            <a:pPr>
              <a:buFont typeface="Wingdings" panose="05000000000000000000" pitchFamily="2" charset="2"/>
              <a:buChar char="§"/>
            </a:pPr>
            <a:r>
              <a:rPr lang="en-GB" sz="2600" dirty="0" smtClean="0"/>
              <a:t>Ex-post</a:t>
            </a:r>
            <a:r>
              <a:rPr lang="en-GB" sz="2600" dirty="0"/>
              <a:t>: </a:t>
            </a:r>
            <a:r>
              <a:rPr lang="en-GB" sz="2600" dirty="0" smtClean="0"/>
              <a:t>updated </a:t>
            </a:r>
            <a:r>
              <a:rPr lang="en-GB" sz="2600" dirty="0"/>
              <a:t>for the year in which the power plant displaces grid </a:t>
            </a:r>
            <a:r>
              <a:rPr lang="en-GB" sz="2600" dirty="0" smtClean="0"/>
              <a:t>electricity; emission </a:t>
            </a:r>
            <a:r>
              <a:rPr lang="en-GB" sz="2600" dirty="0"/>
              <a:t>factor should be </a:t>
            </a:r>
            <a:r>
              <a:rPr lang="en-GB" sz="2600" dirty="0" smtClean="0"/>
              <a:t>recalculated annually</a:t>
            </a:r>
          </a:p>
          <a:p>
            <a:pPr>
              <a:buFont typeface="Wingdings" panose="05000000000000000000" pitchFamily="2" charset="2"/>
              <a:buChar char="§"/>
            </a:pPr>
            <a:endParaRPr lang="en-GB" sz="2600" dirty="0" smtClean="0"/>
          </a:p>
        </p:txBody>
      </p:sp>
      <p:sp>
        <p:nvSpPr>
          <p:cNvPr id="7"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4" name="Rectangle 3"/>
          <p:cNvSpPr/>
          <p:nvPr/>
        </p:nvSpPr>
        <p:spPr>
          <a:xfrm>
            <a:off x="533400" y="5127248"/>
            <a:ext cx="8077200" cy="892552"/>
          </a:xfrm>
          <a:prstGeom prst="rect">
            <a:avLst/>
          </a:prstGeom>
        </p:spPr>
        <p:txBody>
          <a:bodyPr wrap="square">
            <a:spAutoFit/>
          </a:bodyPr>
          <a:lstStyle/>
          <a:p>
            <a:r>
              <a:rPr lang="en-GB" sz="2600" b="1" dirty="0">
                <a:solidFill>
                  <a:schemeClr val="accent1"/>
                </a:solidFill>
                <a:sym typeface="Wingdings" pitchFamily="2" charset="2"/>
              </a:rPr>
              <a:t> ex-ante approach is selected (2010-2012 data), </a:t>
            </a:r>
            <a:r>
              <a:rPr lang="en-GB" sz="2600" b="1" dirty="0">
                <a:solidFill>
                  <a:srgbClr val="00B050"/>
                </a:solidFill>
                <a:sym typeface="Wingdings" pitchFamily="2" charset="2"/>
              </a:rPr>
              <a:t>valid for the duration of the Standardized baseline</a:t>
            </a:r>
            <a:endParaRPr lang="en-US" sz="2600" b="1" dirty="0">
              <a:solidFill>
                <a:srgbClr val="00B050"/>
              </a:solidFill>
            </a:endParaRPr>
          </a:p>
        </p:txBody>
      </p:sp>
    </p:spTree>
    <p:extLst>
      <p:ext uri="{BB962C8B-B14F-4D97-AF65-F5344CB8AC3E}">
        <p14:creationId xmlns:p14="http://schemas.microsoft.com/office/powerpoint/2010/main" val="219530280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Step 4: </a:t>
            </a:r>
            <a:r>
              <a:rPr lang="en-US" dirty="0"/>
              <a:t>Calculate the operating margin emission factor according to the selected </a:t>
            </a:r>
            <a:r>
              <a:rPr lang="en-US" dirty="0" smtClean="0"/>
              <a:t>method</a:t>
            </a:r>
            <a:endParaRPr lang="en-US" dirty="0"/>
          </a:p>
        </p:txBody>
      </p:sp>
      <p:sp>
        <p:nvSpPr>
          <p:cNvPr id="3" name="Espace réservé du contenu 2"/>
          <p:cNvSpPr>
            <a:spLocks noGrp="1"/>
          </p:cNvSpPr>
          <p:nvPr>
            <p:ph idx="1"/>
          </p:nvPr>
        </p:nvSpPr>
        <p:spPr>
          <a:xfrm>
            <a:off x="500034" y="1594302"/>
            <a:ext cx="8229600" cy="4730298"/>
          </a:xfrm>
        </p:spPr>
        <p:txBody>
          <a:bodyPr>
            <a:normAutofit/>
          </a:bodyPr>
          <a:lstStyle/>
          <a:p>
            <a:pPr marL="0" indent="0">
              <a:buNone/>
            </a:pPr>
            <a:r>
              <a:rPr lang="en-US" sz="2400" dirty="0" smtClean="0"/>
              <a:t>Generation-weighted </a:t>
            </a:r>
            <a:r>
              <a:rPr lang="en-US" sz="2400" dirty="0"/>
              <a:t>average CO</a:t>
            </a:r>
            <a:r>
              <a:rPr lang="en-US" sz="2400" baseline="-25000" dirty="0"/>
              <a:t>2</a:t>
            </a:r>
            <a:r>
              <a:rPr lang="en-US" sz="2400" dirty="0"/>
              <a:t> emissions per unit </a:t>
            </a:r>
            <a:r>
              <a:rPr lang="en-US" sz="2400" dirty="0" smtClean="0"/>
              <a:t>of net </a:t>
            </a:r>
            <a:r>
              <a:rPr lang="en-US" sz="2400" dirty="0"/>
              <a:t>electricity generation (</a:t>
            </a:r>
            <a:r>
              <a:rPr lang="en-US" sz="2400" dirty="0" smtClean="0"/>
              <a:t>tCO</a:t>
            </a:r>
            <a:r>
              <a:rPr lang="en-US" sz="2400" baseline="-25000" dirty="0" smtClean="0"/>
              <a:t>2</a:t>
            </a:r>
            <a:r>
              <a:rPr lang="en-US" sz="2400" dirty="0" smtClean="0"/>
              <a:t>/</a:t>
            </a:r>
            <a:r>
              <a:rPr lang="en-US" sz="2400" dirty="0" err="1" smtClean="0"/>
              <a:t>MWh</a:t>
            </a:r>
            <a:r>
              <a:rPr lang="en-US" sz="2400" dirty="0" smtClean="0"/>
              <a:t>), excluding LC/MR</a:t>
            </a:r>
          </a:p>
          <a:p>
            <a:pPr marL="0" indent="0">
              <a:buNone/>
            </a:pPr>
            <a:endParaRPr lang="en-US" sz="2400" i="1" dirty="0"/>
          </a:p>
          <a:p>
            <a:pPr marL="0" indent="0">
              <a:buNone/>
            </a:pPr>
            <a:endParaRPr lang="en-US" sz="2400" i="1" dirty="0" smtClean="0"/>
          </a:p>
          <a:p>
            <a:pPr marL="0" indent="0">
              <a:buNone/>
            </a:pPr>
            <a:endParaRPr lang="en-US" sz="2400" i="1" dirty="0"/>
          </a:p>
          <a:p>
            <a:pPr marL="0" indent="0">
              <a:buNone/>
            </a:pPr>
            <a:r>
              <a:rPr lang="en-US" sz="2400" dirty="0" smtClean="0"/>
              <a:t>Where</a:t>
            </a:r>
          </a:p>
          <a:p>
            <a:pPr marL="0" indent="0">
              <a:buNone/>
            </a:pPr>
            <a:endParaRPr lang="fr-FR" sz="2400" i="1" dirty="0"/>
          </a:p>
        </p:txBody>
      </p:sp>
      <p:sp>
        <p:nvSpPr>
          <p:cNvPr id="4" name="Rectangle 2"/>
          <p:cNvSpPr>
            <a:spLocks noChangeArrowheads="1"/>
          </p:cNvSpPr>
          <p:nvPr/>
        </p:nvSpPr>
        <p:spPr bwMode="auto">
          <a:xfrm>
            <a:off x="852487" y="2590799"/>
            <a:ext cx="1043650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aphicFrame>
        <p:nvGraphicFramePr>
          <p:cNvPr id="7" name="Objet 6"/>
          <p:cNvGraphicFramePr>
            <a:graphicFrameLocks noChangeAspect="1"/>
          </p:cNvGraphicFramePr>
          <p:nvPr>
            <p:extLst>
              <p:ext uri="{D42A27DB-BD31-4B8C-83A1-F6EECF244321}">
                <p14:modId xmlns:p14="http://schemas.microsoft.com/office/powerpoint/2010/main" val="4267224096"/>
              </p:ext>
            </p:extLst>
          </p:nvPr>
        </p:nvGraphicFramePr>
        <p:xfrm>
          <a:off x="2406514" y="2669292"/>
          <a:ext cx="3918085" cy="1140708"/>
        </p:xfrm>
        <a:graphic>
          <a:graphicData uri="http://schemas.openxmlformats.org/presentationml/2006/ole">
            <mc:AlternateContent xmlns:mc="http://schemas.openxmlformats.org/markup-compatibility/2006">
              <mc:Choice xmlns:v="urn:schemas-microsoft-com:vml" Requires="v">
                <p:oleObj spid="_x0000_s4124" name="Équation" r:id="rId4" imgW="2260600" imgH="660400" progId="Equation.3">
                  <p:embed/>
                </p:oleObj>
              </mc:Choice>
              <mc:Fallback>
                <p:oleObj name="Équation" r:id="rId4" imgW="2260600" imgH="6604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6514" y="2669292"/>
                        <a:ext cx="3918085" cy="1140708"/>
                      </a:xfrm>
                      <a:prstGeom prst="rect">
                        <a:avLst/>
                      </a:prstGeom>
                      <a:noFill/>
                    </p:spPr>
                  </p:pic>
                </p:oleObj>
              </mc:Fallback>
            </mc:AlternateContent>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39818945"/>
              </p:ext>
            </p:extLst>
          </p:nvPr>
        </p:nvGraphicFramePr>
        <p:xfrm>
          <a:off x="533400" y="4298962"/>
          <a:ext cx="8305800" cy="1797038"/>
        </p:xfrm>
        <a:graphic>
          <a:graphicData uri="http://schemas.openxmlformats.org/drawingml/2006/table">
            <a:tbl>
              <a:tblPr firstRow="1" firstCol="1" bandRow="1">
                <a:tableStyleId>{5C22544A-7EE6-4342-B048-85BDC9FD1C3A}</a:tableStyleId>
              </a:tblPr>
              <a:tblGrid>
                <a:gridCol w="1447800"/>
                <a:gridCol w="6858000"/>
              </a:tblGrid>
              <a:tr h="409861">
                <a:tc>
                  <a:txBody>
                    <a:bodyPr/>
                    <a:lstStyle/>
                    <a:p>
                      <a:pPr>
                        <a:lnSpc>
                          <a:spcPts val="1250"/>
                        </a:lnSpc>
                        <a:spcAft>
                          <a:spcPts val="0"/>
                        </a:spcAft>
                      </a:pPr>
                      <a:r>
                        <a:rPr lang="en-GB" sz="1400" kern="1200" dirty="0" err="1">
                          <a:solidFill>
                            <a:schemeClr val="accent1"/>
                          </a:solidFill>
                          <a:latin typeface="+mn-lt"/>
                          <a:ea typeface="+mn-ea"/>
                          <a:cs typeface="+mn-cs"/>
                        </a:rPr>
                        <a:t>EF</a:t>
                      </a:r>
                      <a:r>
                        <a:rPr lang="en-GB" sz="1400" kern="1200" baseline="-25000" dirty="0" err="1">
                          <a:solidFill>
                            <a:schemeClr val="accent1"/>
                          </a:solidFill>
                          <a:latin typeface="+mn-lt"/>
                          <a:ea typeface="+mn-ea"/>
                          <a:cs typeface="+mn-cs"/>
                        </a:rPr>
                        <a:t>grid,OM</a:t>
                      </a:r>
                      <a:r>
                        <a:rPr lang="en-GB" sz="1400" kern="1200" baseline="-25000" dirty="0">
                          <a:solidFill>
                            <a:schemeClr val="accent1"/>
                          </a:solidFill>
                          <a:latin typeface="+mn-lt"/>
                          <a:ea typeface="+mn-ea"/>
                          <a:cs typeface="+mn-cs"/>
                        </a:rPr>
                        <a:t> </a:t>
                      </a:r>
                      <a:r>
                        <a:rPr lang="en-GB" sz="1400" kern="1200" baseline="-25000" dirty="0" err="1">
                          <a:solidFill>
                            <a:schemeClr val="accent1"/>
                          </a:solidFill>
                          <a:latin typeface="+mn-lt"/>
                          <a:ea typeface="+mn-ea"/>
                          <a:cs typeface="+mn-cs"/>
                        </a:rPr>
                        <a:t>simple,y</a:t>
                      </a:r>
                      <a:endParaRPr lang="fr-FR" sz="1400"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kern="1200" dirty="0">
                          <a:solidFill>
                            <a:schemeClr val="accent1"/>
                          </a:solidFill>
                          <a:latin typeface="+mn-lt"/>
                          <a:ea typeface="+mn-ea"/>
                          <a:cs typeface="+mn-cs"/>
                        </a:rPr>
                        <a:t>= Simple operating margin CO</a:t>
                      </a:r>
                      <a:r>
                        <a:rPr lang="en-GB" sz="1400" kern="1200" baseline="-25000" dirty="0">
                          <a:solidFill>
                            <a:schemeClr val="accent1"/>
                          </a:solidFill>
                          <a:latin typeface="+mn-lt"/>
                          <a:ea typeface="+mn-ea"/>
                          <a:cs typeface="+mn-cs"/>
                        </a:rPr>
                        <a:t>2</a:t>
                      </a:r>
                      <a:r>
                        <a:rPr lang="en-GB" sz="1400" kern="1200" dirty="0">
                          <a:solidFill>
                            <a:schemeClr val="accent1"/>
                          </a:solidFill>
                          <a:latin typeface="+mn-lt"/>
                          <a:ea typeface="+mn-ea"/>
                          <a:cs typeface="+mn-cs"/>
                        </a:rPr>
                        <a:t> emission factor in year </a:t>
                      </a:r>
                      <a:r>
                        <a:rPr lang="en-GB" sz="1400" kern="1200" dirty="0" smtClean="0">
                          <a:solidFill>
                            <a:schemeClr val="accent1"/>
                          </a:solidFill>
                          <a:latin typeface="+mn-lt"/>
                          <a:ea typeface="+mn-ea"/>
                          <a:cs typeface="+mn-cs"/>
                        </a:rPr>
                        <a:t>y (</a:t>
                      </a:r>
                      <a:r>
                        <a:rPr lang="en-GB" sz="1400" kern="1200" dirty="0">
                          <a:solidFill>
                            <a:schemeClr val="accent1"/>
                          </a:solidFill>
                          <a:latin typeface="+mn-lt"/>
                          <a:ea typeface="+mn-ea"/>
                          <a:cs typeface="+mn-cs"/>
                        </a:rPr>
                        <a:t>tCO</a:t>
                      </a:r>
                      <a:r>
                        <a:rPr lang="en-GB" sz="1400" kern="1200" baseline="-25000" dirty="0">
                          <a:solidFill>
                            <a:schemeClr val="accent1"/>
                          </a:solidFill>
                          <a:latin typeface="+mn-lt"/>
                          <a:ea typeface="+mn-ea"/>
                          <a:cs typeface="+mn-cs"/>
                        </a:rPr>
                        <a:t>2</a:t>
                      </a:r>
                      <a:r>
                        <a:rPr lang="en-GB" sz="1400" kern="1200" dirty="0">
                          <a:solidFill>
                            <a:schemeClr val="accent1"/>
                          </a:solidFill>
                          <a:latin typeface="+mn-lt"/>
                          <a:ea typeface="+mn-ea"/>
                          <a:cs typeface="+mn-cs"/>
                        </a:rPr>
                        <a:t>/</a:t>
                      </a:r>
                      <a:r>
                        <a:rPr lang="en-GB" sz="1400" kern="1200" dirty="0" err="1">
                          <a:solidFill>
                            <a:schemeClr val="accent1"/>
                          </a:solidFill>
                          <a:latin typeface="+mn-lt"/>
                          <a:ea typeface="+mn-ea"/>
                          <a:cs typeface="+mn-cs"/>
                        </a:rPr>
                        <a:t>MWh</a:t>
                      </a:r>
                      <a:r>
                        <a:rPr lang="en-GB" sz="1400" kern="1200" dirty="0">
                          <a:solidFill>
                            <a:schemeClr val="accent1"/>
                          </a:solidFill>
                          <a:latin typeface="+mn-lt"/>
                          <a:ea typeface="+mn-ea"/>
                          <a:cs typeface="+mn-cs"/>
                        </a:rPr>
                        <a:t>)</a:t>
                      </a:r>
                      <a:endParaRPr lang="fr-FR" sz="1400" kern="1200" dirty="0">
                        <a:solidFill>
                          <a:schemeClr val="accent1"/>
                        </a:solidFill>
                        <a:latin typeface="+mn-lt"/>
                        <a:ea typeface="+mn-ea"/>
                        <a:cs typeface="+mn-cs"/>
                      </a:endParaRPr>
                    </a:p>
                  </a:txBody>
                  <a:tcPr marL="68580" marR="68580" marT="0" marB="0">
                    <a:noFill/>
                  </a:tcPr>
                </a:tc>
              </a:tr>
              <a:tr h="409861">
                <a:tc>
                  <a:txBody>
                    <a:bodyPr/>
                    <a:lstStyle/>
                    <a:p>
                      <a:pPr>
                        <a:lnSpc>
                          <a:spcPts val="1250"/>
                        </a:lnSpc>
                        <a:spcAft>
                          <a:spcPts val="0"/>
                        </a:spcAft>
                      </a:pPr>
                      <a:r>
                        <a:rPr lang="en-GB" sz="1400" kern="1200" dirty="0" err="1">
                          <a:solidFill>
                            <a:schemeClr val="accent1"/>
                          </a:solidFill>
                          <a:latin typeface="+mn-lt"/>
                          <a:ea typeface="+mn-ea"/>
                          <a:cs typeface="+mn-cs"/>
                        </a:rPr>
                        <a:t>EG</a:t>
                      </a:r>
                      <a:r>
                        <a:rPr lang="en-GB" sz="1400" kern="1200" baseline="-25000" dirty="0" err="1">
                          <a:solidFill>
                            <a:schemeClr val="accent1"/>
                          </a:solidFill>
                          <a:latin typeface="+mn-lt"/>
                          <a:ea typeface="+mn-ea"/>
                          <a:cs typeface="+mn-cs"/>
                        </a:rPr>
                        <a:t>m,y</a:t>
                      </a:r>
                      <a:endParaRPr lang="fr-FR" sz="1400"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kern="1200" dirty="0">
                          <a:solidFill>
                            <a:schemeClr val="accent1"/>
                          </a:solidFill>
                          <a:latin typeface="+mn-lt"/>
                          <a:ea typeface="+mn-ea"/>
                          <a:cs typeface="+mn-cs"/>
                        </a:rPr>
                        <a:t>= Net quantity of electricity generated </a:t>
                      </a:r>
                      <a:r>
                        <a:rPr lang="en-GB" sz="1400" kern="1200" dirty="0" smtClean="0">
                          <a:solidFill>
                            <a:schemeClr val="accent1"/>
                          </a:solidFill>
                          <a:latin typeface="+mn-lt"/>
                          <a:ea typeface="+mn-ea"/>
                          <a:cs typeface="+mn-cs"/>
                        </a:rPr>
                        <a:t>&amp;</a:t>
                      </a:r>
                      <a:r>
                        <a:rPr lang="en-GB" sz="1400" kern="1200" baseline="0" dirty="0" smtClean="0">
                          <a:solidFill>
                            <a:schemeClr val="accent1"/>
                          </a:solidFill>
                          <a:latin typeface="+mn-lt"/>
                          <a:ea typeface="+mn-ea"/>
                          <a:cs typeface="+mn-cs"/>
                        </a:rPr>
                        <a:t> </a:t>
                      </a:r>
                      <a:r>
                        <a:rPr lang="en-GB" sz="1400" kern="1200" dirty="0" smtClean="0">
                          <a:solidFill>
                            <a:schemeClr val="accent1"/>
                          </a:solidFill>
                          <a:latin typeface="+mn-lt"/>
                          <a:ea typeface="+mn-ea"/>
                          <a:cs typeface="+mn-cs"/>
                        </a:rPr>
                        <a:t>delivered </a:t>
                      </a:r>
                      <a:r>
                        <a:rPr lang="en-GB" sz="1400" kern="1200" dirty="0">
                          <a:solidFill>
                            <a:schemeClr val="accent1"/>
                          </a:solidFill>
                          <a:latin typeface="+mn-lt"/>
                          <a:ea typeface="+mn-ea"/>
                          <a:cs typeface="+mn-cs"/>
                        </a:rPr>
                        <a:t>to the grid by power unit m in year y (</a:t>
                      </a:r>
                      <a:r>
                        <a:rPr lang="en-GB" sz="1400" kern="1200" dirty="0" err="1">
                          <a:solidFill>
                            <a:schemeClr val="accent1"/>
                          </a:solidFill>
                          <a:latin typeface="+mn-lt"/>
                          <a:ea typeface="+mn-ea"/>
                          <a:cs typeface="+mn-cs"/>
                        </a:rPr>
                        <a:t>MWh</a:t>
                      </a:r>
                      <a:r>
                        <a:rPr lang="en-GB" sz="1400" kern="1200" dirty="0">
                          <a:solidFill>
                            <a:schemeClr val="accent1"/>
                          </a:solidFill>
                          <a:latin typeface="+mn-lt"/>
                          <a:ea typeface="+mn-ea"/>
                          <a:cs typeface="+mn-cs"/>
                        </a:rPr>
                        <a:t>)</a:t>
                      </a:r>
                      <a:endParaRPr lang="fr-FR" sz="1400" kern="1200" dirty="0">
                        <a:solidFill>
                          <a:schemeClr val="accent1"/>
                        </a:solidFill>
                        <a:latin typeface="+mn-lt"/>
                        <a:ea typeface="+mn-ea"/>
                        <a:cs typeface="+mn-cs"/>
                      </a:endParaRPr>
                    </a:p>
                  </a:txBody>
                  <a:tcPr marL="68580" marR="68580" marT="0" marB="0">
                    <a:noFill/>
                  </a:tcPr>
                </a:tc>
              </a:tr>
              <a:tr h="362524">
                <a:tc>
                  <a:txBody>
                    <a:bodyPr/>
                    <a:lstStyle/>
                    <a:p>
                      <a:pPr>
                        <a:lnSpc>
                          <a:spcPts val="1250"/>
                        </a:lnSpc>
                        <a:spcAft>
                          <a:spcPts val="0"/>
                        </a:spcAft>
                      </a:pPr>
                      <a:r>
                        <a:rPr lang="en-GB" sz="1400" kern="1200" dirty="0" err="1">
                          <a:solidFill>
                            <a:schemeClr val="accent1"/>
                          </a:solidFill>
                          <a:latin typeface="+mn-lt"/>
                          <a:ea typeface="+mn-ea"/>
                          <a:cs typeface="+mn-cs"/>
                        </a:rPr>
                        <a:t>EF</a:t>
                      </a:r>
                      <a:r>
                        <a:rPr lang="en-GB" sz="1400" kern="1200" baseline="-25000" dirty="0" err="1">
                          <a:solidFill>
                            <a:schemeClr val="accent1"/>
                          </a:solidFill>
                          <a:latin typeface="+mn-lt"/>
                          <a:ea typeface="+mn-ea"/>
                          <a:cs typeface="+mn-cs"/>
                        </a:rPr>
                        <a:t>EL,m,y</a:t>
                      </a:r>
                      <a:endParaRPr lang="fr-FR" sz="1400"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kern="1200" dirty="0">
                          <a:solidFill>
                            <a:schemeClr val="accent1"/>
                          </a:solidFill>
                          <a:latin typeface="+mn-lt"/>
                          <a:ea typeface="+mn-ea"/>
                          <a:cs typeface="+mn-cs"/>
                        </a:rPr>
                        <a:t>= CO</a:t>
                      </a:r>
                      <a:r>
                        <a:rPr lang="en-GB" sz="1400" kern="1200" baseline="-25000" dirty="0">
                          <a:solidFill>
                            <a:schemeClr val="accent1"/>
                          </a:solidFill>
                          <a:latin typeface="+mn-lt"/>
                          <a:ea typeface="+mn-ea"/>
                          <a:cs typeface="+mn-cs"/>
                        </a:rPr>
                        <a:t>2</a:t>
                      </a:r>
                      <a:r>
                        <a:rPr lang="en-GB" sz="1400" kern="1200" dirty="0">
                          <a:solidFill>
                            <a:schemeClr val="accent1"/>
                          </a:solidFill>
                          <a:latin typeface="+mn-lt"/>
                          <a:ea typeface="+mn-ea"/>
                          <a:cs typeface="+mn-cs"/>
                        </a:rPr>
                        <a:t> emission factor of power unit m in year y (tCO</a:t>
                      </a:r>
                      <a:r>
                        <a:rPr lang="en-GB" sz="1400" kern="1200" baseline="-25000" dirty="0">
                          <a:solidFill>
                            <a:schemeClr val="accent1"/>
                          </a:solidFill>
                          <a:latin typeface="+mn-lt"/>
                          <a:ea typeface="+mn-ea"/>
                          <a:cs typeface="+mn-cs"/>
                        </a:rPr>
                        <a:t>2</a:t>
                      </a:r>
                      <a:r>
                        <a:rPr lang="en-GB" sz="1400" kern="1200" dirty="0">
                          <a:solidFill>
                            <a:schemeClr val="accent1"/>
                          </a:solidFill>
                          <a:latin typeface="+mn-lt"/>
                          <a:ea typeface="+mn-ea"/>
                          <a:cs typeface="+mn-cs"/>
                        </a:rPr>
                        <a:t>/</a:t>
                      </a:r>
                      <a:r>
                        <a:rPr lang="en-GB" sz="1400" kern="1200" dirty="0" err="1">
                          <a:solidFill>
                            <a:schemeClr val="accent1"/>
                          </a:solidFill>
                          <a:latin typeface="+mn-lt"/>
                          <a:ea typeface="+mn-ea"/>
                          <a:cs typeface="+mn-cs"/>
                        </a:rPr>
                        <a:t>MWh</a:t>
                      </a:r>
                      <a:r>
                        <a:rPr lang="en-GB" sz="1400" kern="1200" dirty="0">
                          <a:solidFill>
                            <a:schemeClr val="accent1"/>
                          </a:solidFill>
                          <a:latin typeface="+mn-lt"/>
                          <a:ea typeface="+mn-ea"/>
                          <a:cs typeface="+mn-cs"/>
                        </a:rPr>
                        <a:t>)</a:t>
                      </a:r>
                      <a:endParaRPr lang="fr-FR" sz="1400" kern="1200" dirty="0">
                        <a:solidFill>
                          <a:schemeClr val="accent1"/>
                        </a:solidFill>
                        <a:latin typeface="+mn-lt"/>
                        <a:ea typeface="+mn-ea"/>
                        <a:cs typeface="+mn-cs"/>
                      </a:endParaRPr>
                    </a:p>
                  </a:txBody>
                  <a:tcPr marL="68580" marR="68580" marT="0" marB="0">
                    <a:noFill/>
                  </a:tcPr>
                </a:tc>
              </a:tr>
              <a:tr h="409861">
                <a:tc>
                  <a:txBody>
                    <a:bodyPr/>
                    <a:lstStyle/>
                    <a:p>
                      <a:pPr>
                        <a:lnSpc>
                          <a:spcPts val="1250"/>
                        </a:lnSpc>
                        <a:spcAft>
                          <a:spcPts val="0"/>
                        </a:spcAft>
                      </a:pPr>
                      <a:r>
                        <a:rPr lang="en-GB" sz="1400" kern="1200" dirty="0">
                          <a:solidFill>
                            <a:schemeClr val="accent1"/>
                          </a:solidFill>
                          <a:latin typeface="+mn-lt"/>
                          <a:ea typeface="+mn-ea"/>
                          <a:cs typeface="+mn-cs"/>
                        </a:rPr>
                        <a:t>m</a:t>
                      </a:r>
                      <a:endParaRPr lang="fr-FR" sz="1400" kern="12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kern="1200" dirty="0">
                          <a:solidFill>
                            <a:schemeClr val="accent1"/>
                          </a:solidFill>
                          <a:latin typeface="+mn-lt"/>
                          <a:ea typeface="+mn-ea"/>
                          <a:cs typeface="+mn-cs"/>
                        </a:rPr>
                        <a:t>= All power units serving the grid in year y except low-cost/must-run power units</a:t>
                      </a:r>
                      <a:endParaRPr lang="fr-FR" sz="1400" kern="1200" dirty="0">
                        <a:solidFill>
                          <a:schemeClr val="accent1"/>
                        </a:solidFill>
                        <a:latin typeface="+mn-lt"/>
                        <a:ea typeface="+mn-ea"/>
                        <a:cs typeface="+mn-cs"/>
                      </a:endParaRPr>
                    </a:p>
                  </a:txBody>
                  <a:tcPr marL="68580" marR="68580" marT="0" marB="0">
                    <a:noFill/>
                  </a:tcPr>
                </a:tc>
              </a:tr>
              <a:tr h="204931">
                <a:tc>
                  <a:txBody>
                    <a:bodyPr/>
                    <a:lstStyle/>
                    <a:p>
                      <a:pPr>
                        <a:lnSpc>
                          <a:spcPts val="1250"/>
                        </a:lnSpc>
                        <a:spcAft>
                          <a:spcPts val="0"/>
                        </a:spcAft>
                      </a:pPr>
                      <a:r>
                        <a:rPr lang="en-GB" sz="1400" kern="1200">
                          <a:solidFill>
                            <a:schemeClr val="accent1"/>
                          </a:solidFill>
                          <a:latin typeface="+mn-lt"/>
                          <a:ea typeface="+mn-ea"/>
                          <a:cs typeface="+mn-cs"/>
                        </a:rPr>
                        <a:t>y</a:t>
                      </a:r>
                      <a:endParaRPr lang="fr-FR" sz="1400" kern="120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kern="1200" dirty="0">
                          <a:solidFill>
                            <a:schemeClr val="accent1"/>
                          </a:solidFill>
                          <a:latin typeface="+mn-lt"/>
                          <a:ea typeface="+mn-ea"/>
                          <a:cs typeface="+mn-cs"/>
                        </a:rPr>
                        <a:t>= The relevant year as per the data vintage chosen in Step 3</a:t>
                      </a:r>
                      <a:endParaRPr lang="fr-FR" sz="1400" kern="1200" dirty="0">
                        <a:solidFill>
                          <a:schemeClr val="accent1"/>
                        </a:solidFill>
                        <a:latin typeface="+mn-lt"/>
                        <a:ea typeface="+mn-ea"/>
                        <a:cs typeface="+mn-cs"/>
                      </a:endParaRPr>
                    </a:p>
                  </a:txBody>
                  <a:tcPr marL="68580" marR="68580" marT="0" marB="0">
                    <a:noFill/>
                  </a:tcPr>
                </a:tc>
              </a:tr>
            </a:tbl>
          </a:graphicData>
        </a:graphic>
      </p:graphicFrame>
      <p:sp>
        <p:nvSpPr>
          <p:cNvPr id="10"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1652063215"/>
      </p:ext>
    </p:extLst>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2800" b="1" dirty="0"/>
              <a:t>Step </a:t>
            </a:r>
            <a:r>
              <a:rPr lang="en-US" sz="2800" b="1" dirty="0" smtClean="0"/>
              <a:t>4 </a:t>
            </a:r>
            <a:r>
              <a:rPr lang="en-US" sz="2800" dirty="0" smtClean="0"/>
              <a:t>(continued) – Determination of </a:t>
            </a:r>
            <a:r>
              <a:rPr lang="en-US" sz="2800" dirty="0" err="1" smtClean="0"/>
              <a:t>FE</a:t>
            </a:r>
            <a:r>
              <a:rPr lang="en-US" sz="2800" baseline="-25000" dirty="0" err="1" smtClean="0"/>
              <a:t>EL,m,y</a:t>
            </a:r>
            <a:endParaRPr lang="en-US" sz="2800" dirty="0"/>
          </a:p>
        </p:txBody>
      </p:sp>
      <p:sp>
        <p:nvSpPr>
          <p:cNvPr id="3" name="Espace réservé du contenu 2"/>
          <p:cNvSpPr>
            <a:spLocks noGrp="1"/>
          </p:cNvSpPr>
          <p:nvPr>
            <p:ph idx="1"/>
          </p:nvPr>
        </p:nvSpPr>
        <p:spPr>
          <a:xfrm>
            <a:off x="500034" y="1594302"/>
            <a:ext cx="8339166" cy="4730298"/>
          </a:xfrm>
        </p:spPr>
        <p:txBody>
          <a:bodyPr>
            <a:normAutofit/>
          </a:bodyPr>
          <a:lstStyle/>
          <a:p>
            <a:pPr marL="0" indent="0">
              <a:buNone/>
            </a:pPr>
            <a:r>
              <a:rPr lang="en-US" sz="2400" dirty="0"/>
              <a:t>Option A1: If </a:t>
            </a:r>
            <a:r>
              <a:rPr lang="en-US" sz="2400" dirty="0" smtClean="0"/>
              <a:t>data </a:t>
            </a:r>
            <a:r>
              <a:rPr lang="en-US" sz="2400" dirty="0"/>
              <a:t>on fuel consumption and electricity generation is available, the emission </a:t>
            </a:r>
            <a:r>
              <a:rPr lang="en-US" sz="2400" dirty="0" smtClean="0"/>
              <a:t>factor </a:t>
            </a:r>
            <a:r>
              <a:rPr lang="en-US" sz="2400" dirty="0"/>
              <a:t>is determined as </a:t>
            </a:r>
            <a:endParaRPr lang="en-US" sz="2400" i="1" dirty="0"/>
          </a:p>
          <a:p>
            <a:pPr marL="0" indent="0">
              <a:buNone/>
            </a:pPr>
            <a:endParaRPr lang="en-US" sz="2400" i="1" dirty="0" smtClean="0"/>
          </a:p>
          <a:p>
            <a:pPr marL="0" indent="0">
              <a:buNone/>
            </a:pPr>
            <a:endParaRPr lang="en-US" sz="2400" i="1" dirty="0" smtClean="0"/>
          </a:p>
          <a:p>
            <a:pPr marL="0" indent="0">
              <a:buNone/>
            </a:pPr>
            <a:endParaRPr lang="en-US" sz="1600" i="1" dirty="0"/>
          </a:p>
          <a:p>
            <a:pPr marL="0" indent="0">
              <a:buNone/>
            </a:pPr>
            <a:r>
              <a:rPr lang="en-US" sz="2400" dirty="0" smtClean="0"/>
              <a:t>Where</a:t>
            </a:r>
          </a:p>
          <a:p>
            <a:pPr marL="0" indent="0">
              <a:buNone/>
            </a:pPr>
            <a:endParaRPr lang="fr-FR" sz="2400" i="1" dirty="0"/>
          </a:p>
        </p:txBody>
      </p:sp>
      <p:sp>
        <p:nvSpPr>
          <p:cNvPr id="4" name="Rectangle 2"/>
          <p:cNvSpPr>
            <a:spLocks noChangeArrowheads="1"/>
          </p:cNvSpPr>
          <p:nvPr/>
        </p:nvSpPr>
        <p:spPr bwMode="auto">
          <a:xfrm>
            <a:off x="852487" y="2590799"/>
            <a:ext cx="1043650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aphicFrame>
        <p:nvGraphicFramePr>
          <p:cNvPr id="8" name="Tableau 7"/>
          <p:cNvGraphicFramePr>
            <a:graphicFrameLocks noGrp="1"/>
          </p:cNvGraphicFramePr>
          <p:nvPr>
            <p:extLst>
              <p:ext uri="{D42A27DB-BD31-4B8C-83A1-F6EECF244321}">
                <p14:modId xmlns:p14="http://schemas.microsoft.com/office/powerpoint/2010/main" val="974061086"/>
              </p:ext>
            </p:extLst>
          </p:nvPr>
        </p:nvGraphicFramePr>
        <p:xfrm>
          <a:off x="533400" y="4114800"/>
          <a:ext cx="8305800" cy="2362200"/>
        </p:xfrm>
        <a:graphic>
          <a:graphicData uri="http://schemas.openxmlformats.org/drawingml/2006/table">
            <a:tbl>
              <a:tblPr firstRow="1" firstCol="1" bandRow="1">
                <a:tableStyleId>{5C22544A-7EE6-4342-B048-85BDC9FD1C3A}</a:tableStyleId>
              </a:tblPr>
              <a:tblGrid>
                <a:gridCol w="1447800"/>
                <a:gridCol w="6858000"/>
              </a:tblGrid>
              <a:tr h="472440">
                <a:tc>
                  <a:txBody>
                    <a:bodyPr/>
                    <a:lstStyle/>
                    <a:p>
                      <a:pPr>
                        <a:lnSpc>
                          <a:spcPts val="1250"/>
                        </a:lnSpc>
                        <a:spcAft>
                          <a:spcPts val="0"/>
                        </a:spcAft>
                      </a:pPr>
                      <a:r>
                        <a:rPr lang="en-GB" sz="1400" b="1" kern="1200" dirty="0" err="1">
                          <a:solidFill>
                            <a:schemeClr val="accent1"/>
                          </a:solidFill>
                          <a:latin typeface="+mn-lt"/>
                          <a:ea typeface="+mn-ea"/>
                          <a:cs typeface="+mn-cs"/>
                        </a:rPr>
                        <a:t>FC</a:t>
                      </a:r>
                      <a:r>
                        <a:rPr lang="en-GB" sz="1400" b="1" kern="1200" baseline="-25000" dirty="0" err="1">
                          <a:solidFill>
                            <a:schemeClr val="accent1"/>
                          </a:solidFill>
                          <a:latin typeface="+mn-lt"/>
                          <a:ea typeface="+mn-ea"/>
                          <a:cs typeface="+mn-cs"/>
                        </a:rPr>
                        <a:t>i,m,y</a:t>
                      </a:r>
                      <a:endParaRPr lang="fr-FR" sz="1400" b="1"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Amount of fuel type </a:t>
                      </a:r>
                      <a:r>
                        <a:rPr lang="en-GB" sz="1400" b="0" kern="1200" dirty="0" err="1">
                          <a:solidFill>
                            <a:schemeClr val="accent1"/>
                          </a:solidFill>
                          <a:latin typeface="+mn-lt"/>
                          <a:ea typeface="+mn-ea"/>
                          <a:cs typeface="+mn-cs"/>
                        </a:rPr>
                        <a:t>i</a:t>
                      </a:r>
                      <a:r>
                        <a:rPr lang="en-GB" sz="1400" b="0" kern="1200" dirty="0">
                          <a:solidFill>
                            <a:schemeClr val="accent1"/>
                          </a:solidFill>
                          <a:latin typeface="+mn-lt"/>
                          <a:ea typeface="+mn-ea"/>
                          <a:cs typeface="+mn-cs"/>
                        </a:rPr>
                        <a:t> consumed by power unit m in year y (Mass or volume unit)</a:t>
                      </a: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1" kern="1200" dirty="0" err="1">
                          <a:solidFill>
                            <a:schemeClr val="accent1"/>
                          </a:solidFill>
                          <a:latin typeface="+mn-lt"/>
                          <a:ea typeface="+mn-ea"/>
                          <a:cs typeface="+mn-cs"/>
                        </a:rPr>
                        <a:t>NCV</a:t>
                      </a:r>
                      <a:r>
                        <a:rPr lang="en-GB" sz="1400" b="1" kern="1200" baseline="-25000" dirty="0" err="1">
                          <a:solidFill>
                            <a:schemeClr val="accent1"/>
                          </a:solidFill>
                          <a:latin typeface="+mn-lt"/>
                          <a:ea typeface="+mn-ea"/>
                          <a:cs typeface="+mn-cs"/>
                        </a:rPr>
                        <a:t>i,y</a:t>
                      </a:r>
                      <a:endParaRPr lang="fr-FR" sz="1400" b="1"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Net calorific value (energy content) of fuel type </a:t>
                      </a:r>
                      <a:r>
                        <a:rPr lang="en-GB" sz="1400" b="0" kern="1200" dirty="0" err="1">
                          <a:solidFill>
                            <a:schemeClr val="accent1"/>
                          </a:solidFill>
                          <a:latin typeface="+mn-lt"/>
                          <a:ea typeface="+mn-ea"/>
                          <a:cs typeface="+mn-cs"/>
                        </a:rPr>
                        <a:t>i</a:t>
                      </a:r>
                      <a:r>
                        <a:rPr lang="en-GB" sz="1400" b="0" kern="1200" dirty="0">
                          <a:solidFill>
                            <a:schemeClr val="accent1"/>
                          </a:solidFill>
                          <a:latin typeface="+mn-lt"/>
                          <a:ea typeface="+mn-ea"/>
                          <a:cs typeface="+mn-cs"/>
                        </a:rPr>
                        <a:t> in </a:t>
                      </a:r>
                      <a:r>
                        <a:rPr lang="en-GB" sz="1400" b="0" kern="1200" dirty="0" smtClean="0">
                          <a:solidFill>
                            <a:schemeClr val="accent1"/>
                          </a:solidFill>
                          <a:latin typeface="+mn-lt"/>
                          <a:ea typeface="+mn-ea"/>
                          <a:cs typeface="+mn-cs"/>
                        </a:rPr>
                        <a:t>year y </a:t>
                      </a:r>
                      <a:r>
                        <a:rPr lang="en-GB" sz="1400" b="0" kern="1200" dirty="0">
                          <a:solidFill>
                            <a:schemeClr val="accent1"/>
                          </a:solidFill>
                          <a:latin typeface="+mn-lt"/>
                          <a:ea typeface="+mn-ea"/>
                          <a:cs typeface="+mn-cs"/>
                        </a:rPr>
                        <a:t>(GJ/mass or volume unit)</a:t>
                      </a: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1" kern="1200" dirty="0">
                          <a:solidFill>
                            <a:schemeClr val="accent1"/>
                          </a:solidFill>
                          <a:latin typeface="+mn-lt"/>
                          <a:ea typeface="+mn-ea"/>
                          <a:cs typeface="+mn-cs"/>
                        </a:rPr>
                        <a:t>EF</a:t>
                      </a:r>
                      <a:r>
                        <a:rPr lang="en-GB" sz="1400" b="1" kern="1200" baseline="-25000" dirty="0">
                          <a:solidFill>
                            <a:schemeClr val="accent1"/>
                          </a:solidFill>
                          <a:latin typeface="+mn-lt"/>
                          <a:ea typeface="+mn-ea"/>
                          <a:cs typeface="+mn-cs"/>
                        </a:rPr>
                        <a:t>CO2,I,y</a:t>
                      </a:r>
                      <a:endParaRPr lang="fr-FR" sz="1400" b="1"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CO2 emission factor of fuel type </a:t>
                      </a:r>
                      <a:r>
                        <a:rPr lang="en-GB" sz="1400" b="0" kern="1200" dirty="0" err="1">
                          <a:solidFill>
                            <a:schemeClr val="accent1"/>
                          </a:solidFill>
                          <a:latin typeface="+mn-lt"/>
                          <a:ea typeface="+mn-ea"/>
                          <a:cs typeface="+mn-cs"/>
                        </a:rPr>
                        <a:t>i</a:t>
                      </a:r>
                      <a:r>
                        <a:rPr lang="en-GB" sz="1400" b="0" kern="1200" dirty="0">
                          <a:solidFill>
                            <a:schemeClr val="accent1"/>
                          </a:solidFill>
                          <a:latin typeface="+mn-lt"/>
                          <a:ea typeface="+mn-ea"/>
                          <a:cs typeface="+mn-cs"/>
                        </a:rPr>
                        <a:t> in yea y (tCO2/GJ)</a:t>
                      </a: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1" kern="1200" dirty="0" err="1">
                          <a:solidFill>
                            <a:schemeClr val="accent1"/>
                          </a:solidFill>
                          <a:latin typeface="+mn-lt"/>
                          <a:ea typeface="+mn-ea"/>
                          <a:cs typeface="+mn-cs"/>
                        </a:rPr>
                        <a:t>EG</a:t>
                      </a:r>
                      <a:r>
                        <a:rPr lang="en-GB" sz="1400" b="1" kern="1200" baseline="-25000" dirty="0" err="1">
                          <a:solidFill>
                            <a:schemeClr val="accent1"/>
                          </a:solidFill>
                          <a:latin typeface="+mn-lt"/>
                          <a:ea typeface="+mn-ea"/>
                          <a:cs typeface="+mn-cs"/>
                        </a:rPr>
                        <a:t>m,y</a:t>
                      </a:r>
                      <a:endParaRPr lang="fr-FR" sz="1400" b="1"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Net quantity of electricity generated and delivered to the grid by power unit m in year y (</a:t>
                      </a:r>
                      <a:r>
                        <a:rPr lang="en-GB" sz="1400" b="0" kern="1200" dirty="0" err="1">
                          <a:solidFill>
                            <a:schemeClr val="accent1"/>
                          </a:solidFill>
                          <a:latin typeface="+mn-lt"/>
                          <a:ea typeface="+mn-ea"/>
                          <a:cs typeface="+mn-cs"/>
                        </a:rPr>
                        <a:t>MWh</a:t>
                      </a:r>
                      <a:r>
                        <a:rPr lang="en-GB" sz="1400" b="0" kern="1200" dirty="0">
                          <a:solidFill>
                            <a:schemeClr val="accent1"/>
                          </a:solidFill>
                          <a:latin typeface="+mn-lt"/>
                          <a:ea typeface="+mn-ea"/>
                          <a:cs typeface="+mn-cs"/>
                        </a:rPr>
                        <a:t>)</a:t>
                      </a: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1" kern="1200" dirty="0" err="1">
                          <a:solidFill>
                            <a:schemeClr val="accent1"/>
                          </a:solidFill>
                          <a:latin typeface="+mn-lt"/>
                          <a:ea typeface="+mn-ea"/>
                          <a:cs typeface="+mn-cs"/>
                        </a:rPr>
                        <a:t>i</a:t>
                      </a:r>
                      <a:endParaRPr lang="fr-FR" sz="1400" b="1" kern="12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All fuel types combusted in power unit m in year y</a:t>
                      </a:r>
                      <a:endParaRPr lang="fr-FR" sz="1400" b="0" kern="1200" dirty="0">
                        <a:solidFill>
                          <a:schemeClr val="accent1"/>
                        </a:solidFill>
                        <a:latin typeface="+mn-lt"/>
                        <a:ea typeface="+mn-ea"/>
                        <a:cs typeface="+mn-cs"/>
                      </a:endParaRPr>
                    </a:p>
                  </a:txBody>
                  <a:tcPr marL="68580" marR="68580" marT="0" marB="0">
                    <a:noFill/>
                  </a:tcPr>
                </a:tc>
              </a:tr>
            </a:tbl>
          </a:graphicData>
        </a:graphic>
      </p:graphicFrame>
      <p:sp>
        <p:nvSpPr>
          <p:cNvPr id="6" name="Rectangle 2"/>
          <p:cNvSpPr>
            <a:spLocks noChangeArrowheads="1"/>
          </p:cNvSpPr>
          <p:nvPr/>
        </p:nvSpPr>
        <p:spPr bwMode="auto">
          <a:xfrm>
            <a:off x="1969607" y="2581654"/>
            <a:ext cx="12193357" cy="5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aphicFrame>
        <p:nvGraphicFramePr>
          <p:cNvPr id="9" name="Objet 8"/>
          <p:cNvGraphicFramePr>
            <a:graphicFrameLocks noChangeAspect="1"/>
          </p:cNvGraphicFramePr>
          <p:nvPr>
            <p:extLst>
              <p:ext uri="{D42A27DB-BD31-4B8C-83A1-F6EECF244321}">
                <p14:modId xmlns:p14="http://schemas.microsoft.com/office/powerpoint/2010/main" val="1047099505"/>
              </p:ext>
            </p:extLst>
          </p:nvPr>
        </p:nvGraphicFramePr>
        <p:xfrm>
          <a:off x="2291089" y="2590801"/>
          <a:ext cx="4614370" cy="1033068"/>
        </p:xfrm>
        <a:graphic>
          <a:graphicData uri="http://schemas.openxmlformats.org/presentationml/2006/ole">
            <mc:AlternateContent xmlns:mc="http://schemas.openxmlformats.org/markup-compatibility/2006">
              <mc:Choice xmlns:v="urn:schemas-microsoft-com:vml" Requires="v">
                <p:oleObj spid="_x0000_s6172" name="Équation" r:id="rId4" imgW="2552700" imgH="571500" progId="Equation.3">
                  <p:embed/>
                </p:oleObj>
              </mc:Choice>
              <mc:Fallback>
                <p:oleObj name="Équation" r:id="rId4" imgW="2552700" imgH="5715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1089" y="2590801"/>
                        <a:ext cx="4614370" cy="1033068"/>
                      </a:xfrm>
                      <a:prstGeom prst="rect">
                        <a:avLst/>
                      </a:prstGeom>
                      <a:noFill/>
                    </p:spPr>
                  </p:pic>
                </p:oleObj>
              </mc:Fallback>
            </mc:AlternateContent>
          </a:graphicData>
        </a:graphic>
      </p:graphicFrame>
      <p:sp>
        <p:nvSpPr>
          <p:cNvPr id="10"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2956214783"/>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2800" b="1" dirty="0"/>
              <a:t>Step </a:t>
            </a:r>
            <a:r>
              <a:rPr lang="en-US" sz="2800" b="1" dirty="0" smtClean="0"/>
              <a:t>4 </a:t>
            </a:r>
            <a:r>
              <a:rPr lang="en-US" sz="2800" dirty="0" smtClean="0"/>
              <a:t>(continued) – Determination of </a:t>
            </a:r>
            <a:r>
              <a:rPr lang="en-US" sz="2800" dirty="0" err="1" smtClean="0"/>
              <a:t>FE</a:t>
            </a:r>
            <a:r>
              <a:rPr lang="en-US" sz="2800" baseline="-25000" dirty="0" err="1" smtClean="0"/>
              <a:t>EL,m,y</a:t>
            </a:r>
            <a:endParaRPr lang="en-US" sz="2800" dirty="0"/>
          </a:p>
        </p:txBody>
      </p:sp>
      <p:sp>
        <p:nvSpPr>
          <p:cNvPr id="3" name="Espace réservé du contenu 2"/>
          <p:cNvSpPr>
            <a:spLocks noGrp="1"/>
          </p:cNvSpPr>
          <p:nvPr>
            <p:ph idx="1"/>
          </p:nvPr>
        </p:nvSpPr>
        <p:spPr>
          <a:xfrm>
            <a:off x="500034" y="1594302"/>
            <a:ext cx="8339166" cy="4730298"/>
          </a:xfrm>
        </p:spPr>
        <p:txBody>
          <a:bodyPr>
            <a:normAutofit/>
          </a:bodyPr>
          <a:lstStyle/>
          <a:p>
            <a:pPr marL="0" indent="0">
              <a:buNone/>
            </a:pPr>
            <a:r>
              <a:rPr lang="en-US" sz="2100" dirty="0"/>
              <a:t>Option A2: If </a:t>
            </a:r>
            <a:r>
              <a:rPr lang="en-US" sz="2100" dirty="0" smtClean="0"/>
              <a:t>only </a:t>
            </a:r>
            <a:r>
              <a:rPr lang="en-US" sz="2100" dirty="0"/>
              <a:t>data on electricity generation and the fuel types used is available, </a:t>
            </a:r>
            <a:r>
              <a:rPr lang="en-US" sz="2100" dirty="0" smtClean="0"/>
              <a:t>determination </a:t>
            </a:r>
            <a:r>
              <a:rPr lang="en-US" sz="2100" dirty="0"/>
              <a:t>based on the CO2 emission factor of the fuel type used and the efficiency of the power unit, as </a:t>
            </a:r>
            <a:endParaRPr lang="en-US" sz="2100" i="1" dirty="0"/>
          </a:p>
          <a:p>
            <a:pPr marL="0" indent="0">
              <a:buNone/>
            </a:pPr>
            <a:endParaRPr lang="en-US" sz="2400" i="1" dirty="0" smtClean="0"/>
          </a:p>
          <a:p>
            <a:pPr marL="0" indent="0">
              <a:buNone/>
            </a:pPr>
            <a:endParaRPr lang="en-US" sz="1600" i="1" dirty="0"/>
          </a:p>
          <a:p>
            <a:pPr marL="0" indent="0">
              <a:buNone/>
            </a:pPr>
            <a:endParaRPr lang="en-US" sz="2400" dirty="0" smtClean="0"/>
          </a:p>
          <a:p>
            <a:pPr marL="0" indent="0">
              <a:buNone/>
            </a:pPr>
            <a:r>
              <a:rPr lang="en-US" sz="2400" dirty="0" smtClean="0"/>
              <a:t>Where</a:t>
            </a:r>
          </a:p>
          <a:p>
            <a:pPr marL="0" indent="0">
              <a:buNone/>
            </a:pPr>
            <a:endParaRPr lang="fr-FR" sz="2400" i="1" dirty="0"/>
          </a:p>
        </p:txBody>
      </p:sp>
      <p:sp>
        <p:nvSpPr>
          <p:cNvPr id="4" name="Rectangle 2"/>
          <p:cNvSpPr>
            <a:spLocks noChangeArrowheads="1"/>
          </p:cNvSpPr>
          <p:nvPr/>
        </p:nvSpPr>
        <p:spPr bwMode="auto">
          <a:xfrm>
            <a:off x="852487" y="2590799"/>
            <a:ext cx="1043650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aphicFrame>
        <p:nvGraphicFramePr>
          <p:cNvPr id="8" name="Tableau 7"/>
          <p:cNvGraphicFramePr>
            <a:graphicFrameLocks noGrp="1"/>
          </p:cNvGraphicFramePr>
          <p:nvPr>
            <p:extLst>
              <p:ext uri="{D42A27DB-BD31-4B8C-83A1-F6EECF244321}">
                <p14:modId xmlns:p14="http://schemas.microsoft.com/office/powerpoint/2010/main" val="2800271582"/>
              </p:ext>
            </p:extLst>
          </p:nvPr>
        </p:nvGraphicFramePr>
        <p:xfrm>
          <a:off x="533400" y="4376420"/>
          <a:ext cx="8305800" cy="1338580"/>
        </p:xfrm>
        <a:graphic>
          <a:graphicData uri="http://schemas.openxmlformats.org/drawingml/2006/table">
            <a:tbl>
              <a:tblPr firstRow="1" firstCol="1" bandRow="1">
                <a:tableStyleId>{5C22544A-7EE6-4342-B048-85BDC9FD1C3A}</a:tableStyleId>
              </a:tblPr>
              <a:tblGrid>
                <a:gridCol w="1447800"/>
                <a:gridCol w="6858000"/>
              </a:tblGrid>
              <a:tr h="228600">
                <a:tc>
                  <a:txBody>
                    <a:bodyPr/>
                    <a:lstStyle/>
                    <a:p>
                      <a:pPr>
                        <a:lnSpc>
                          <a:spcPts val="1250"/>
                        </a:lnSpc>
                        <a:spcAft>
                          <a:spcPts val="0"/>
                        </a:spcAft>
                      </a:pPr>
                      <a:r>
                        <a:rPr lang="en-GB" sz="1400" b="0" kern="1200" dirty="0">
                          <a:solidFill>
                            <a:schemeClr val="accent1"/>
                          </a:solidFill>
                          <a:latin typeface="+mn-lt"/>
                          <a:ea typeface="+mn-ea"/>
                          <a:cs typeface="+mn-cs"/>
                        </a:rPr>
                        <a:t>EF</a:t>
                      </a:r>
                      <a:r>
                        <a:rPr lang="en-GB" sz="1400" b="0" kern="1200" baseline="-25000" dirty="0">
                          <a:solidFill>
                            <a:schemeClr val="accent1"/>
                          </a:solidFill>
                          <a:latin typeface="+mn-lt"/>
                          <a:ea typeface="+mn-ea"/>
                          <a:cs typeface="+mn-cs"/>
                        </a:rPr>
                        <a:t>CO2,m,I,y</a:t>
                      </a:r>
                      <a:endParaRPr lang="fr-FR" sz="1400" b="0" kern="1200" baseline="-250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Average CO</a:t>
                      </a:r>
                      <a:r>
                        <a:rPr lang="en-GB" sz="1400" b="0" kern="1200" baseline="-25000" dirty="0">
                          <a:solidFill>
                            <a:schemeClr val="accent1"/>
                          </a:solidFill>
                          <a:latin typeface="+mn-lt"/>
                          <a:ea typeface="+mn-ea"/>
                          <a:cs typeface="+mn-cs"/>
                        </a:rPr>
                        <a:t>­2</a:t>
                      </a:r>
                      <a:r>
                        <a:rPr lang="en-GB" sz="1400" b="0" kern="1200" dirty="0">
                          <a:solidFill>
                            <a:schemeClr val="accent1"/>
                          </a:solidFill>
                          <a:latin typeface="+mn-lt"/>
                          <a:ea typeface="+mn-ea"/>
                          <a:cs typeface="+mn-cs"/>
                        </a:rPr>
                        <a:t> emission factor of fuel type </a:t>
                      </a:r>
                      <a:r>
                        <a:rPr lang="en-GB" sz="1400" b="0" kern="1200" dirty="0" err="1">
                          <a:solidFill>
                            <a:schemeClr val="accent1"/>
                          </a:solidFill>
                          <a:latin typeface="+mn-lt"/>
                          <a:ea typeface="+mn-ea"/>
                          <a:cs typeface="+mn-cs"/>
                        </a:rPr>
                        <a:t>i</a:t>
                      </a:r>
                      <a:r>
                        <a:rPr lang="en-GB" sz="1400" b="0" kern="1200" dirty="0">
                          <a:solidFill>
                            <a:schemeClr val="accent1"/>
                          </a:solidFill>
                          <a:latin typeface="+mn-lt"/>
                          <a:ea typeface="+mn-ea"/>
                          <a:cs typeface="+mn-cs"/>
                        </a:rPr>
                        <a:t> used in power unit m in year y (tCO</a:t>
                      </a:r>
                      <a:r>
                        <a:rPr lang="en-GB" sz="1400" b="0" kern="1200" baseline="-25000" dirty="0">
                          <a:solidFill>
                            <a:schemeClr val="accent1"/>
                          </a:solidFill>
                          <a:latin typeface="+mn-lt"/>
                          <a:ea typeface="+mn-ea"/>
                          <a:cs typeface="+mn-cs"/>
                        </a:rPr>
                        <a:t>2</a:t>
                      </a:r>
                      <a:r>
                        <a:rPr lang="en-GB" sz="1400" b="0" kern="1200" dirty="0">
                          <a:solidFill>
                            <a:schemeClr val="accent1"/>
                          </a:solidFill>
                          <a:latin typeface="+mn-lt"/>
                          <a:ea typeface="+mn-ea"/>
                          <a:cs typeface="+mn-cs"/>
                        </a:rPr>
                        <a:t>/GJ)</a:t>
                      </a:r>
                      <a:endParaRPr lang="fr-FR" sz="1400" b="0" kern="1200" dirty="0">
                        <a:solidFill>
                          <a:schemeClr val="accent1"/>
                        </a:solidFill>
                        <a:latin typeface="+mn-lt"/>
                        <a:ea typeface="+mn-ea"/>
                        <a:cs typeface="+mn-cs"/>
                      </a:endParaRPr>
                    </a:p>
                  </a:txBody>
                  <a:tcPr marL="68580" marR="68580" marT="0" marB="0">
                    <a:noFill/>
                  </a:tcPr>
                </a:tc>
              </a:tr>
              <a:tr h="60960">
                <a:tc>
                  <a:txBody>
                    <a:bodyPr/>
                    <a:lstStyle/>
                    <a:p>
                      <a:pPr>
                        <a:lnSpc>
                          <a:spcPts val="1250"/>
                        </a:lnSpc>
                        <a:spcAft>
                          <a:spcPts val="0"/>
                        </a:spcAft>
                      </a:pPr>
                      <a:endParaRPr lang="en-GB" sz="1400" b="0" kern="120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0" kern="1200" dirty="0" smtClean="0">
                          <a:solidFill>
                            <a:schemeClr val="accent1"/>
                          </a:solidFill>
                          <a:latin typeface="Calibri" panose="020F0502020204030204" pitchFamily="34" charset="0"/>
                          <a:ea typeface="+mn-ea"/>
                          <a:cs typeface="+mn-cs"/>
                        </a:rPr>
                        <a:t>Ƞ</a:t>
                      </a:r>
                      <a:r>
                        <a:rPr lang="en-GB" sz="1400" b="0" kern="1200" baseline="-25000" dirty="0" err="1" smtClean="0">
                          <a:solidFill>
                            <a:schemeClr val="accent1"/>
                          </a:solidFill>
                          <a:latin typeface="Calibri" panose="020F0502020204030204" pitchFamily="34" charset="0"/>
                          <a:ea typeface="+mn-ea"/>
                          <a:cs typeface="+mn-cs"/>
                        </a:rPr>
                        <a:t>m,y</a:t>
                      </a:r>
                      <a:endParaRPr lang="en-GB" sz="1400" b="0" kern="12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Average net energy conversion efficiency of power </a:t>
                      </a:r>
                      <a:r>
                        <a:rPr lang="en-GB" sz="1400" b="0" kern="1200" dirty="0" smtClean="0">
                          <a:solidFill>
                            <a:schemeClr val="accent1"/>
                          </a:solidFill>
                          <a:latin typeface="+mn-lt"/>
                          <a:ea typeface="+mn-ea"/>
                          <a:cs typeface="+mn-cs"/>
                        </a:rPr>
                        <a:t>unit m </a:t>
                      </a:r>
                      <a:r>
                        <a:rPr lang="en-GB" sz="1400" b="0" kern="1200" dirty="0">
                          <a:solidFill>
                            <a:schemeClr val="accent1"/>
                          </a:solidFill>
                          <a:latin typeface="+mn-lt"/>
                          <a:ea typeface="+mn-ea"/>
                          <a:cs typeface="+mn-cs"/>
                        </a:rPr>
                        <a:t>in year y (ratio)</a:t>
                      </a:r>
                      <a:endParaRPr lang="fr-FR" sz="1400" b="0" kern="1200" dirty="0">
                        <a:solidFill>
                          <a:schemeClr val="accent1"/>
                        </a:solidFill>
                        <a:latin typeface="+mn-lt"/>
                        <a:ea typeface="+mn-ea"/>
                        <a:cs typeface="+mn-cs"/>
                      </a:endParaRPr>
                    </a:p>
                  </a:txBody>
                  <a:tcPr marL="68580" marR="68580" marT="0" marB="0">
                    <a:noFill/>
                  </a:tcPr>
                </a:tc>
              </a:tr>
              <a:tr h="472440">
                <a:tc>
                  <a:txBody>
                    <a:bodyPr/>
                    <a:lstStyle/>
                    <a:p>
                      <a:pPr>
                        <a:lnSpc>
                          <a:spcPts val="1250"/>
                        </a:lnSpc>
                        <a:spcAft>
                          <a:spcPts val="0"/>
                        </a:spcAft>
                      </a:pPr>
                      <a:r>
                        <a:rPr lang="en-GB" sz="1400" b="1" kern="1200" dirty="0" err="1">
                          <a:solidFill>
                            <a:schemeClr val="accent1"/>
                          </a:solidFill>
                          <a:latin typeface="+mn-lt"/>
                          <a:ea typeface="+mn-ea"/>
                          <a:cs typeface="+mn-cs"/>
                        </a:rPr>
                        <a:t>i</a:t>
                      </a:r>
                      <a:endParaRPr lang="fr-FR" sz="1400" b="1" kern="1200" dirty="0">
                        <a:solidFill>
                          <a:schemeClr val="accent1"/>
                        </a:solidFill>
                        <a:latin typeface="+mn-lt"/>
                        <a:ea typeface="+mn-ea"/>
                        <a:cs typeface="+mn-cs"/>
                      </a:endParaRPr>
                    </a:p>
                  </a:txBody>
                  <a:tcPr marL="68580" marR="68580" marT="0" marB="0">
                    <a:noFill/>
                  </a:tcPr>
                </a:tc>
                <a:tc>
                  <a:txBody>
                    <a:bodyPr/>
                    <a:lstStyle/>
                    <a:p>
                      <a:pPr>
                        <a:lnSpc>
                          <a:spcPts val="1250"/>
                        </a:lnSpc>
                        <a:spcAft>
                          <a:spcPts val="0"/>
                        </a:spcAft>
                      </a:pPr>
                      <a:r>
                        <a:rPr lang="en-GB" sz="1400" b="0" kern="1200" dirty="0">
                          <a:solidFill>
                            <a:schemeClr val="accent1"/>
                          </a:solidFill>
                          <a:latin typeface="+mn-lt"/>
                          <a:ea typeface="+mn-ea"/>
                          <a:cs typeface="+mn-cs"/>
                        </a:rPr>
                        <a:t>= All fuel types combusted in power unit m in year y</a:t>
                      </a:r>
                      <a:endParaRPr lang="fr-FR" sz="1400" b="0" kern="1200" dirty="0">
                        <a:solidFill>
                          <a:schemeClr val="accent1"/>
                        </a:solidFill>
                        <a:latin typeface="+mn-lt"/>
                        <a:ea typeface="+mn-ea"/>
                        <a:cs typeface="+mn-cs"/>
                      </a:endParaRPr>
                    </a:p>
                  </a:txBody>
                  <a:tcPr marL="68580" marR="68580" marT="0" marB="0">
                    <a:noFill/>
                  </a:tcPr>
                </a:tc>
              </a:tr>
            </a:tbl>
          </a:graphicData>
        </a:graphic>
      </p:graphicFrame>
      <p:sp>
        <p:nvSpPr>
          <p:cNvPr id="6" name="Rectangle 2"/>
          <p:cNvSpPr>
            <a:spLocks noChangeArrowheads="1"/>
          </p:cNvSpPr>
          <p:nvPr/>
        </p:nvSpPr>
        <p:spPr bwMode="auto">
          <a:xfrm>
            <a:off x="1969607" y="2581654"/>
            <a:ext cx="12193357" cy="5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10"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7" name="Objet 6"/>
          <p:cNvGraphicFramePr>
            <a:graphicFrameLocks noChangeAspect="1"/>
          </p:cNvGraphicFramePr>
          <p:nvPr>
            <p:extLst>
              <p:ext uri="{D42A27DB-BD31-4B8C-83A1-F6EECF244321}">
                <p14:modId xmlns:p14="http://schemas.microsoft.com/office/powerpoint/2010/main" val="1280495436"/>
              </p:ext>
            </p:extLst>
          </p:nvPr>
        </p:nvGraphicFramePr>
        <p:xfrm>
          <a:off x="2895600" y="2886587"/>
          <a:ext cx="3260213" cy="923413"/>
        </p:xfrm>
        <a:graphic>
          <a:graphicData uri="http://schemas.openxmlformats.org/presentationml/2006/ole">
            <mc:AlternateContent xmlns:mc="http://schemas.openxmlformats.org/markup-compatibility/2006">
              <mc:Choice xmlns:v="urn:schemas-microsoft-com:vml" Requires="v">
                <p:oleObj spid="_x0000_s7197" name="Équation" r:id="rId4" imgW="1651000" imgH="469900" progId="Equation.3">
                  <p:embed/>
                </p:oleObj>
              </mc:Choice>
              <mc:Fallback>
                <p:oleObj name="Équation" r:id="rId4" imgW="1651000" imgH="4699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886587"/>
                        <a:ext cx="3260213" cy="923413"/>
                      </a:xfrm>
                      <a:prstGeom prst="rect">
                        <a:avLst/>
                      </a:prstGeom>
                      <a:noFill/>
                    </p:spPr>
                  </p:pic>
                </p:oleObj>
              </mc:Fallback>
            </mc:AlternateContent>
          </a:graphicData>
        </a:graphic>
      </p:graphicFrame>
    </p:spTree>
    <p:extLst>
      <p:ext uri="{BB962C8B-B14F-4D97-AF65-F5344CB8AC3E}">
        <p14:creationId xmlns:p14="http://schemas.microsoft.com/office/powerpoint/2010/main" val="1463035119"/>
      </p:ext>
    </p:extLst>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sz="2800" b="1" dirty="0"/>
              <a:t>Step </a:t>
            </a:r>
            <a:r>
              <a:rPr lang="en-US" sz="2800" b="1" dirty="0" smtClean="0"/>
              <a:t>4 </a:t>
            </a:r>
            <a:r>
              <a:rPr lang="en-US" sz="2800" dirty="0" smtClean="0"/>
              <a:t>(continued) – WAPP OM calculation results</a:t>
            </a:r>
            <a:endParaRPr lang="en-US" sz="2800" dirty="0"/>
          </a:p>
        </p:txBody>
      </p:sp>
      <p:sp>
        <p:nvSpPr>
          <p:cNvPr id="3" name="Espace réservé du contenu 2"/>
          <p:cNvSpPr>
            <a:spLocks noGrp="1"/>
          </p:cNvSpPr>
          <p:nvPr>
            <p:ph idx="1"/>
          </p:nvPr>
        </p:nvSpPr>
        <p:spPr>
          <a:xfrm>
            <a:off x="500034" y="1594302"/>
            <a:ext cx="8339166" cy="4730298"/>
          </a:xfrm>
        </p:spPr>
        <p:txBody>
          <a:bodyPr>
            <a:normAutofit/>
          </a:bodyPr>
          <a:lstStyle/>
          <a:p>
            <a:pPr marL="0" indent="0">
              <a:buNone/>
            </a:pPr>
            <a:endParaRPr lang="en-US" sz="2400" i="1" dirty="0" smtClean="0"/>
          </a:p>
          <a:p>
            <a:pPr marL="0" indent="0">
              <a:buNone/>
            </a:pPr>
            <a:endParaRPr lang="en-US" sz="1600" i="1" dirty="0"/>
          </a:p>
        </p:txBody>
      </p:sp>
      <p:sp>
        <p:nvSpPr>
          <p:cNvPr id="4" name="Rectangle 2"/>
          <p:cNvSpPr>
            <a:spLocks noChangeArrowheads="1"/>
          </p:cNvSpPr>
          <p:nvPr/>
        </p:nvSpPr>
        <p:spPr bwMode="auto">
          <a:xfrm>
            <a:off x="852487" y="2590799"/>
            <a:ext cx="1043650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6" name="Rectangle 2"/>
          <p:cNvSpPr>
            <a:spLocks noChangeArrowheads="1"/>
          </p:cNvSpPr>
          <p:nvPr/>
        </p:nvSpPr>
        <p:spPr bwMode="auto">
          <a:xfrm>
            <a:off x="1969607" y="2581654"/>
            <a:ext cx="12193357" cy="5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10"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3" name="Image 12"/>
          <p:cNvPicPr>
            <a:picLocks noChangeAspect="1"/>
          </p:cNvPicPr>
          <p:nvPr/>
        </p:nvPicPr>
        <p:blipFill rotWithShape="1">
          <a:blip r:embed="rId3" cstate="email">
            <a:extLst>
              <a:ext uri="{28A0092B-C50C-407E-A947-70E740481C1C}">
                <a14:useLocalDpi xmlns:a14="http://schemas.microsoft.com/office/drawing/2010/main"/>
              </a:ext>
            </a:extLst>
          </a:blip>
          <a:srcRect r="51648" b="10644"/>
          <a:stretch/>
        </p:blipFill>
        <p:spPr>
          <a:xfrm>
            <a:off x="500034" y="1384575"/>
            <a:ext cx="7856076" cy="4559024"/>
          </a:xfrm>
          <a:prstGeom prst="rect">
            <a:avLst/>
          </a:prstGeom>
        </p:spPr>
      </p:pic>
    </p:spTree>
    <p:extLst>
      <p:ext uri="{BB962C8B-B14F-4D97-AF65-F5344CB8AC3E}">
        <p14:creationId xmlns:p14="http://schemas.microsoft.com/office/powerpoint/2010/main" val="3488027406"/>
      </p:ext>
    </p:extLst>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9"/>
          <p:cNvPicPr/>
          <p:nvPr/>
        </p:nvPicPr>
        <p:blipFill rotWithShape="1">
          <a:blip r:embed="rId3" cstate="email">
            <a:extLst>
              <a:ext uri="{28A0092B-C50C-407E-A947-70E740481C1C}">
                <a14:useLocalDpi xmlns:a14="http://schemas.microsoft.com/office/drawing/2010/main"/>
              </a:ext>
            </a:extLst>
          </a:blip>
          <a:srcRect/>
          <a:stretch/>
        </p:blipFill>
        <p:spPr bwMode="auto">
          <a:xfrm>
            <a:off x="1371600" y="914400"/>
            <a:ext cx="6858000" cy="5943600"/>
          </a:xfrm>
          <a:prstGeom prst="rect">
            <a:avLst/>
          </a:prstGeom>
          <a:ln>
            <a:noFill/>
          </a:ln>
          <a:extLst>
            <a:ext uri="{53640926-AAD7-44D8-BBD7-CCE9431645EC}">
              <a14:shadowObscured xmlns:a14="http://schemas.microsoft.com/office/drawing/2010/main"/>
            </a:ext>
          </a:extLst>
        </p:spPr>
      </p:pic>
      <p:sp>
        <p:nvSpPr>
          <p:cNvPr id="2" name="Titre 1"/>
          <p:cNvSpPr>
            <a:spLocks noGrp="1"/>
          </p:cNvSpPr>
          <p:nvPr>
            <p:ph type="title"/>
          </p:nvPr>
        </p:nvSpPr>
        <p:spPr/>
        <p:txBody>
          <a:bodyPr>
            <a:normAutofit fontScale="90000"/>
          </a:bodyPr>
          <a:lstStyle/>
          <a:p>
            <a:r>
              <a:rPr lang="en-US" b="1" dirty="0"/>
              <a:t>Step 5: </a:t>
            </a:r>
            <a:r>
              <a:rPr lang="en-US" dirty="0"/>
              <a:t>Calculate the build margin (BM) emission </a:t>
            </a:r>
            <a:r>
              <a:rPr lang="en-US" dirty="0" smtClean="0"/>
              <a:t>factor</a:t>
            </a:r>
            <a:endParaRPr lang="en-US" dirty="0"/>
          </a:p>
        </p:txBody>
      </p:sp>
    </p:spTree>
    <p:extLst>
      <p:ext uri="{BB962C8B-B14F-4D97-AF65-F5344CB8AC3E}">
        <p14:creationId xmlns:p14="http://schemas.microsoft.com/office/powerpoint/2010/main" val="2820632895"/>
      </p:ext>
    </p:extLst>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2"/>
          <p:cNvSpPr txBox="1">
            <a:spLocks/>
          </p:cNvSpPr>
          <p:nvPr/>
        </p:nvSpPr>
        <p:spPr>
          <a:xfrm>
            <a:off x="652434" y="1371600"/>
            <a:ext cx="8339166" cy="4730298"/>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ts val="600"/>
              </a:spcBef>
              <a:spcAft>
                <a:spcPts val="0"/>
              </a:spcAft>
              <a:buFont typeface="Lucida Sans Unicode" pitchFamily="34" charset="0"/>
              <a:buChar char="-"/>
              <a:defRPr sz="3200" kern="1200">
                <a:solidFill>
                  <a:schemeClr val="accent1"/>
                </a:solidFill>
                <a:latin typeface="+mn-lt"/>
                <a:ea typeface="+mn-ea"/>
                <a:cs typeface="+mn-cs"/>
              </a:defRPr>
            </a:lvl1pPr>
            <a:lvl2pPr marL="6286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2pPr>
            <a:lvl3pPr marL="8953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Lucida Sans Unicode" pitchFamily="34" charset="0"/>
              <a:buNone/>
            </a:pPr>
            <a:endParaRPr lang="en-US" sz="2400" dirty="0" smtClean="0"/>
          </a:p>
          <a:p>
            <a:pPr marL="0" indent="0">
              <a:buFont typeface="Lucida Sans Unicode" pitchFamily="34" charset="0"/>
              <a:buNone/>
            </a:pPr>
            <a:endParaRPr lang="en-US" sz="2400" dirty="0"/>
          </a:p>
          <a:p>
            <a:pPr marL="0" indent="0">
              <a:buFont typeface="Lucida Sans Unicode" pitchFamily="34" charset="0"/>
              <a:buNone/>
            </a:pPr>
            <a:endParaRPr lang="en-US" sz="2400" dirty="0" smtClean="0"/>
          </a:p>
          <a:p>
            <a:pPr marL="0" indent="0">
              <a:buFont typeface="Lucida Sans Unicode" pitchFamily="34" charset="0"/>
              <a:buNone/>
            </a:pPr>
            <a:endParaRPr lang="en-US" sz="2400" dirty="0"/>
          </a:p>
          <a:p>
            <a:pPr marL="0" indent="0">
              <a:buFont typeface="Lucida Sans Unicode" pitchFamily="34" charset="0"/>
              <a:buNone/>
            </a:pPr>
            <a:endParaRPr lang="en-US" sz="2400" dirty="0" smtClean="0"/>
          </a:p>
          <a:p>
            <a:pPr marL="0" indent="0">
              <a:buFont typeface="Lucida Sans Unicode" pitchFamily="34" charset="0"/>
              <a:buNone/>
            </a:pPr>
            <a:endParaRPr lang="en-US" sz="2400" dirty="0" smtClean="0"/>
          </a:p>
          <a:p>
            <a:pPr marL="0" indent="0">
              <a:buFont typeface="Lucida Sans Unicode" pitchFamily="34" charset="0"/>
              <a:buNone/>
            </a:pPr>
            <a:endParaRPr lang="en-US" sz="2400" dirty="0"/>
          </a:p>
          <a:p>
            <a:r>
              <a:rPr lang="en-US" sz="2400" dirty="0" smtClean="0"/>
              <a:t>5 most recent units as of 2012: Niger </a:t>
            </a:r>
            <a:r>
              <a:rPr lang="en-US" sz="2400" dirty="0"/>
              <a:t>AGGREKO GOUDEL, Nigeria OMOTOSH NIPP, Burkina Faso </a:t>
            </a:r>
            <a:r>
              <a:rPr lang="en-US" sz="2400" dirty="0" err="1"/>
              <a:t>Komsilga</a:t>
            </a:r>
            <a:r>
              <a:rPr lang="en-US" sz="2400" dirty="0"/>
              <a:t>, Nigeria SAPELE NIPP, Senegal Location </a:t>
            </a:r>
            <a:r>
              <a:rPr lang="en-US" sz="2400" dirty="0" smtClean="0"/>
              <a:t>APR</a:t>
            </a:r>
          </a:p>
          <a:p>
            <a:r>
              <a:rPr lang="en-US" sz="2400" dirty="0" smtClean="0"/>
              <a:t>20% of power generation encompasses more (16 units)</a:t>
            </a:r>
          </a:p>
          <a:p>
            <a:pPr marL="0" indent="0">
              <a:buFont typeface="Lucida Sans Unicode" pitchFamily="34" charset="0"/>
              <a:buNone/>
            </a:pPr>
            <a:endParaRPr lang="fr-FR" sz="2400" i="1" dirty="0"/>
          </a:p>
        </p:txBody>
      </p:sp>
      <p:sp>
        <p:nvSpPr>
          <p:cNvPr id="2" name="Titre 1"/>
          <p:cNvSpPr>
            <a:spLocks noGrp="1"/>
          </p:cNvSpPr>
          <p:nvPr>
            <p:ph type="title"/>
          </p:nvPr>
        </p:nvSpPr>
        <p:spPr>
          <a:xfrm>
            <a:off x="500034" y="428604"/>
            <a:ext cx="8339166" cy="912164"/>
          </a:xfrm>
        </p:spPr>
        <p:txBody>
          <a:bodyPr>
            <a:normAutofit fontScale="90000"/>
          </a:bodyPr>
          <a:lstStyle/>
          <a:p>
            <a:r>
              <a:rPr lang="en-US" b="1" dirty="0"/>
              <a:t>Step </a:t>
            </a:r>
            <a:r>
              <a:rPr lang="en-US" b="1" dirty="0" smtClean="0"/>
              <a:t>5</a:t>
            </a:r>
            <a:r>
              <a:rPr lang="en-US" b="1" dirty="0"/>
              <a:t> </a:t>
            </a:r>
            <a:r>
              <a:rPr lang="en-US" dirty="0" smtClean="0"/>
              <a:t>(continued) - </a:t>
            </a:r>
            <a:r>
              <a:rPr lang="en-US" dirty="0"/>
              <a:t>WAPP </a:t>
            </a:r>
            <a:r>
              <a:rPr lang="en-US" dirty="0" smtClean="0"/>
              <a:t>BM calculation </a:t>
            </a:r>
            <a:r>
              <a:rPr lang="en-US" dirty="0"/>
              <a:t>results</a:t>
            </a:r>
          </a:p>
        </p:txBody>
      </p:sp>
      <p:graphicFrame>
        <p:nvGraphicFramePr>
          <p:cNvPr id="5" name="Espace réservé du contenu 4"/>
          <p:cNvGraphicFramePr>
            <a:graphicFrameLocks noGrp="1"/>
          </p:cNvGraphicFramePr>
          <p:nvPr>
            <p:ph idx="1"/>
            <p:extLst>
              <p:ext uri="{D42A27DB-BD31-4B8C-83A1-F6EECF244321}">
                <p14:modId xmlns:p14="http://schemas.microsoft.com/office/powerpoint/2010/main" val="3407714632"/>
              </p:ext>
            </p:extLst>
          </p:nvPr>
        </p:nvGraphicFramePr>
        <p:xfrm>
          <a:off x="228600" y="1600200"/>
          <a:ext cx="8501063" cy="2676527"/>
        </p:xfrm>
        <a:graphic>
          <a:graphicData uri="http://schemas.openxmlformats.org/drawingml/2006/table">
            <a:tbl>
              <a:tblPr firstRow="1" firstCol="1" bandRow="1"/>
              <a:tblGrid>
                <a:gridCol w="4014202"/>
                <a:gridCol w="2762845"/>
                <a:gridCol w="1724016"/>
              </a:tblGrid>
              <a:tr h="469082">
                <a:tc>
                  <a:txBody>
                    <a:bodyPr/>
                    <a:lstStyle/>
                    <a:p>
                      <a:pPr marL="76200" algn="l">
                        <a:lnSpc>
                          <a:spcPts val="1400"/>
                        </a:lnSpc>
                        <a:spcAft>
                          <a:spcPts val="0"/>
                        </a:spcAft>
                      </a:pP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Total ∑EG without CDM (</a:t>
                      </a:r>
                      <a:r>
                        <a:rPr lang="en-US" sz="1600" b="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MWh</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solidFill>
                      <a:srgbClr val="009CDE"/>
                    </a:solidFill>
                  </a:tcPr>
                </a:tc>
                <a:tc>
                  <a:txBody>
                    <a:bodyPr/>
                    <a:lstStyle/>
                    <a:p>
                      <a:pPr marL="76200" algn="ctr">
                        <a:lnSpc>
                          <a:spcPts val="1250"/>
                        </a:lnSpc>
                        <a:spcAft>
                          <a:spcPts val="0"/>
                        </a:spcAft>
                      </a:pPr>
                      <a:r>
                        <a:rPr lang="fr-FR" sz="1600" b="1" kern="1200" dirty="0" smtClean="0">
                          <a:solidFill>
                            <a:srgbClr val="333333"/>
                          </a:solidFill>
                          <a:effectLst/>
                          <a:latin typeface="Arial" panose="020B0604020202020204" pitchFamily="34" charset="0"/>
                          <a:ea typeface="Times New Roman" panose="02020603050405020304" pitchFamily="18" charset="0"/>
                          <a:cs typeface="Arial" panose="020B0604020202020204" pitchFamily="34" charset="0"/>
                        </a:rPr>
                        <a:t>13,069,865</a:t>
                      </a:r>
                      <a:endParaRPr lang="fr-FR" sz="1600" b="1" kern="12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endParaRPr>
                    </a:p>
                  </a:txBody>
                  <a:tcPr marL="76200" marR="68580" marT="0" marB="38100" anchor="ctr">
                    <a:lnL w="76200" cap="flat" cmpd="sng" algn="ctr">
                      <a:solidFill>
                        <a:srgbClr val="FFFFFF"/>
                      </a:solidFill>
                      <a:prstDash val="solid"/>
                      <a:round/>
                      <a:headEnd type="none" w="med" len="med"/>
                      <a:tailEnd type="none" w="med" len="med"/>
                    </a:lnL>
                    <a:lnR w="76200" cap="flat" cmpd="sng" algn="ctr">
                      <a:solidFill>
                        <a:srgbClr val="FFFFFF"/>
                      </a:solidFill>
                      <a:prstDash val="solid"/>
                      <a:round/>
                      <a:headEnd type="none" w="med" len="med"/>
                      <a:tailEnd type="none" w="med" len="med"/>
                    </a:lnR>
                    <a:lnT>
                      <a:noFill/>
                    </a:lnT>
                    <a:lnB>
                      <a:noFill/>
                    </a:lnB>
                    <a:solidFill>
                      <a:srgbClr val="009CDE"/>
                    </a:solidFill>
                  </a:tcPr>
                </a:tc>
                <a:tc>
                  <a:txBody>
                    <a:bodyPr/>
                    <a:lstStyle/>
                    <a:p>
                      <a:pPr marL="76200" algn="ctr">
                        <a:lnSpc>
                          <a:spcPts val="1250"/>
                        </a:lnSpc>
                        <a:spcAft>
                          <a:spcPts val="0"/>
                        </a:spcAft>
                      </a:pPr>
                      <a:r>
                        <a:rPr lang="de-DE" sz="1600" b="1">
                          <a:solidFill>
                            <a:srgbClr val="333333"/>
                          </a:solidFill>
                          <a:effectLst/>
                          <a:latin typeface="Arial" panose="020B0604020202020204" pitchFamily="34" charset="0"/>
                          <a:ea typeface="Calibri" panose="020F0502020204030204" pitchFamily="34" charset="0"/>
                          <a:cs typeface="Arial" panose="020B0604020202020204" pitchFamily="34" charset="0"/>
                        </a:rPr>
                        <a:t> </a:t>
                      </a:r>
                      <a:endParaRPr lang="fr-FR" sz="20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solidFill>
                      <a:srgbClr val="009CDE"/>
                    </a:solidFill>
                  </a:tcPr>
                </a:tc>
              </a:tr>
              <a:tr h="441489">
                <a:tc>
                  <a:txBody>
                    <a:bodyPr/>
                    <a:lstStyle/>
                    <a:p>
                      <a:pPr marL="76200" algn="l">
                        <a:lnSpc>
                          <a:spcPts val="1250"/>
                        </a:lnSpc>
                        <a:spcAft>
                          <a:spcPts val="0"/>
                        </a:spcAft>
                      </a:pPr>
                      <a:r>
                        <a:rPr lang="de-DE" sz="1600" dirty="0" err="1">
                          <a:solidFill>
                            <a:srgbClr val="333333"/>
                          </a:solidFill>
                          <a:effectLst/>
                          <a:latin typeface="Arial" panose="020B0604020202020204" pitchFamily="34" charset="0"/>
                          <a:ea typeface="Calibri" panose="020F0502020204030204" pitchFamily="34" charset="0"/>
                          <a:cs typeface="Arial" panose="020B0604020202020204" pitchFamily="34" charset="0"/>
                        </a:rPr>
                        <a:t>Criteria</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tcPr>
                </a:tc>
                <a:tc>
                  <a:txBody>
                    <a:bodyPr/>
                    <a:lstStyle/>
                    <a:p>
                      <a:pPr marL="76200" algn="ctr">
                        <a:lnSpc>
                          <a:spcPts val="1250"/>
                        </a:lnSpc>
                        <a:spcAft>
                          <a:spcPts val="0"/>
                        </a:spcAft>
                      </a:pP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SET 5 </a:t>
                      </a:r>
                      <a:r>
                        <a:rPr lang="de-DE" sz="1600" dirty="0" err="1">
                          <a:solidFill>
                            <a:srgbClr val="333333"/>
                          </a:solidFill>
                          <a:effectLst/>
                          <a:latin typeface="Arial" panose="020B0604020202020204" pitchFamily="34" charset="0"/>
                          <a:ea typeface="Calibri" panose="020F0502020204030204" pitchFamily="34" charset="0"/>
                          <a:cs typeface="Arial" panose="020B0604020202020204" pitchFamily="34" charset="0"/>
                        </a:rPr>
                        <a:t>units</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w="76200" cap="flat" cmpd="sng" algn="ctr">
                      <a:solidFill>
                        <a:srgbClr val="FFFFFF"/>
                      </a:solidFill>
                      <a:prstDash val="solid"/>
                      <a:round/>
                      <a:headEnd type="none" w="med" len="med"/>
                      <a:tailEnd type="none" w="med" len="med"/>
                    </a:lnR>
                    <a:lnT>
                      <a:noFill/>
                    </a:lnT>
                    <a:lnB>
                      <a:noFill/>
                    </a:lnB>
                  </a:tcPr>
                </a:tc>
                <a:tc>
                  <a:txBody>
                    <a:bodyPr/>
                    <a:lstStyle/>
                    <a:p>
                      <a:pPr marL="76200" algn="ctr">
                        <a:lnSpc>
                          <a:spcPts val="1250"/>
                        </a:lnSpc>
                        <a:spcAft>
                          <a:spcPts val="0"/>
                        </a:spcAft>
                      </a:pPr>
                      <a:r>
                        <a:rPr lang="de-DE" sz="1600">
                          <a:solidFill>
                            <a:srgbClr val="333333"/>
                          </a:solidFill>
                          <a:effectLst/>
                          <a:latin typeface="Arial" panose="020B0604020202020204" pitchFamily="34" charset="0"/>
                          <a:ea typeface="Calibri" panose="020F0502020204030204" pitchFamily="34" charset="0"/>
                          <a:cs typeface="Arial" panose="020B0604020202020204" pitchFamily="34" charset="0"/>
                        </a:rPr>
                        <a:t>SET 20%</a:t>
                      </a:r>
                      <a:endParaRPr lang="fr-FR" sz="20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tcPr>
                </a:tc>
              </a:tr>
              <a:tr h="441489">
                <a:tc>
                  <a:txBody>
                    <a:bodyPr/>
                    <a:lstStyle/>
                    <a:p>
                      <a:pPr marL="76200" algn="l">
                        <a:lnSpc>
                          <a:spcPts val="1250"/>
                        </a:lnSpc>
                        <a:spcAft>
                          <a:spcPts val="0"/>
                        </a:spcAft>
                      </a:pP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Total Power </a:t>
                      </a:r>
                      <a:r>
                        <a:rPr lang="de-DE" sz="1600" dirty="0" err="1">
                          <a:solidFill>
                            <a:srgbClr val="333333"/>
                          </a:solidFill>
                          <a:effectLst/>
                          <a:latin typeface="Arial" panose="020B0604020202020204" pitchFamily="34" charset="0"/>
                          <a:ea typeface="Calibri" panose="020F0502020204030204" pitchFamily="34" charset="0"/>
                          <a:cs typeface="Arial" panose="020B0604020202020204" pitchFamily="34" charset="0"/>
                        </a:rPr>
                        <a:t>generation</a:t>
                      </a: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 for BM (MWh)</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solidFill>
                      <a:srgbClr val="F4F3F1"/>
                    </a:solidFill>
                  </a:tcPr>
                </a:tc>
                <a:tc>
                  <a:txBody>
                    <a:bodyPr/>
                    <a:lstStyle/>
                    <a:p>
                      <a:pPr marL="76200" algn="ctr">
                        <a:lnSpc>
                          <a:spcPts val="1250"/>
                        </a:lnSpc>
                        <a:spcAft>
                          <a:spcPts val="0"/>
                        </a:spcAft>
                      </a:pP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808,710 </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w="76200" cap="flat" cmpd="sng" algn="ctr">
                      <a:solidFill>
                        <a:srgbClr val="FFFFFF"/>
                      </a:solidFill>
                      <a:prstDash val="solid"/>
                      <a:round/>
                      <a:headEnd type="none" w="med" len="med"/>
                      <a:tailEnd type="none" w="med" len="med"/>
                    </a:lnR>
                    <a:lnT>
                      <a:noFill/>
                    </a:lnT>
                    <a:lnB>
                      <a:noFill/>
                    </a:lnB>
                    <a:solidFill>
                      <a:srgbClr val="F4F3F1"/>
                    </a:solidFill>
                  </a:tcPr>
                </a:tc>
                <a:tc>
                  <a:txBody>
                    <a:bodyPr/>
                    <a:lstStyle/>
                    <a:p>
                      <a:pPr marL="76200" algn="ctr">
                        <a:lnSpc>
                          <a:spcPts val="1250"/>
                        </a:lnSpc>
                        <a:spcAft>
                          <a:spcPts val="0"/>
                        </a:spcAft>
                      </a:pPr>
                      <a:r>
                        <a:rPr lang="de-DE" sz="1600">
                          <a:solidFill>
                            <a:srgbClr val="333333"/>
                          </a:solidFill>
                          <a:effectLst/>
                          <a:latin typeface="Arial" panose="020B0604020202020204" pitchFamily="34" charset="0"/>
                          <a:ea typeface="Calibri" panose="020F0502020204030204" pitchFamily="34" charset="0"/>
                          <a:cs typeface="Arial" panose="020B0604020202020204" pitchFamily="34" charset="0"/>
                        </a:rPr>
                        <a:t>3,140,867 </a:t>
                      </a:r>
                      <a:endParaRPr lang="fr-FR" sz="20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solidFill>
                      <a:srgbClr val="F4F3F1"/>
                    </a:solidFill>
                  </a:tcPr>
                </a:tc>
              </a:tr>
              <a:tr h="441489">
                <a:tc>
                  <a:txBody>
                    <a:bodyPr/>
                    <a:lstStyle/>
                    <a:p>
                      <a:pPr marL="76200" algn="l">
                        <a:lnSpc>
                          <a:spcPts val="1250"/>
                        </a:lnSpc>
                        <a:spcAft>
                          <a:spcPts val="0"/>
                        </a:spcAft>
                      </a:pPr>
                      <a:r>
                        <a:rPr lang="de-DE" sz="1600" dirty="0" err="1">
                          <a:solidFill>
                            <a:srgbClr val="333333"/>
                          </a:solidFill>
                          <a:effectLst/>
                          <a:latin typeface="Arial" panose="020B0604020202020204" pitchFamily="34" charset="0"/>
                          <a:ea typeface="Calibri" panose="020F0502020204030204" pitchFamily="34" charset="0"/>
                          <a:cs typeface="Arial" panose="020B0604020202020204" pitchFamily="34" charset="0"/>
                        </a:rPr>
                        <a:t>Emissions</a:t>
                      </a: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 for BM (tCO2)</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tcPr>
                </a:tc>
                <a:tc>
                  <a:txBody>
                    <a:bodyPr/>
                    <a:lstStyle/>
                    <a:p>
                      <a:pPr marL="76200" algn="ctr">
                        <a:lnSpc>
                          <a:spcPts val="1250"/>
                        </a:lnSpc>
                        <a:spcAft>
                          <a:spcPts val="0"/>
                        </a:spcAft>
                      </a:pP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518,530 </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w="76200" cap="flat" cmpd="sng" algn="ctr">
                      <a:solidFill>
                        <a:srgbClr val="FFFFFF"/>
                      </a:solidFill>
                      <a:prstDash val="solid"/>
                      <a:round/>
                      <a:headEnd type="none" w="med" len="med"/>
                      <a:tailEnd type="none" w="med" len="med"/>
                    </a:lnR>
                    <a:lnT>
                      <a:noFill/>
                    </a:lnT>
                    <a:lnB>
                      <a:noFill/>
                    </a:lnB>
                  </a:tcPr>
                </a:tc>
                <a:tc>
                  <a:txBody>
                    <a:bodyPr/>
                    <a:lstStyle/>
                    <a:p>
                      <a:pPr marL="76200" algn="ctr">
                        <a:lnSpc>
                          <a:spcPts val="1250"/>
                        </a:lnSpc>
                        <a:spcAft>
                          <a:spcPts val="0"/>
                        </a:spcAft>
                      </a:pPr>
                      <a:r>
                        <a:rPr lang="de-DE" sz="1600" dirty="0">
                          <a:solidFill>
                            <a:srgbClr val="333333"/>
                          </a:solidFill>
                          <a:effectLst/>
                          <a:latin typeface="Arial" panose="020B0604020202020204" pitchFamily="34" charset="0"/>
                          <a:ea typeface="Calibri" panose="020F0502020204030204" pitchFamily="34" charset="0"/>
                          <a:cs typeface="Arial" panose="020B0604020202020204" pitchFamily="34" charset="0"/>
                        </a:rPr>
                        <a:t>1,996,599 </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tcPr>
                </a:tc>
              </a:tr>
              <a:tr h="441489">
                <a:tc>
                  <a:txBody>
                    <a:bodyPr/>
                    <a:lstStyle/>
                    <a:p>
                      <a:pPr marL="76200" algn="l">
                        <a:lnSpc>
                          <a:spcPts val="1250"/>
                        </a:lnSpc>
                        <a:spcAft>
                          <a:spcPts val="0"/>
                        </a:spcAft>
                      </a:pPr>
                      <a:r>
                        <a:rPr lang="de-DE" sz="1600">
                          <a:solidFill>
                            <a:srgbClr val="333333"/>
                          </a:solidFill>
                          <a:effectLst/>
                          <a:latin typeface="Arial" panose="020B0604020202020204" pitchFamily="34" charset="0"/>
                          <a:ea typeface="Calibri" panose="020F0502020204030204" pitchFamily="34" charset="0"/>
                          <a:cs typeface="Arial" panose="020B0604020202020204" pitchFamily="34" charset="0"/>
                        </a:rPr>
                        <a:t>Build Margin excl. off-grid</a:t>
                      </a:r>
                      <a:endParaRPr lang="fr-FR" sz="20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solidFill>
                      <a:srgbClr val="F4F3F1"/>
                    </a:solidFill>
                  </a:tcPr>
                </a:tc>
                <a:tc>
                  <a:txBody>
                    <a:bodyPr/>
                    <a:lstStyle/>
                    <a:p>
                      <a:pPr marL="76200" algn="ctr">
                        <a:lnSpc>
                          <a:spcPts val="1250"/>
                        </a:lnSpc>
                        <a:spcAft>
                          <a:spcPts val="0"/>
                        </a:spcAft>
                      </a:pPr>
                      <a:r>
                        <a:rPr lang="de-DE" sz="1600" dirty="0" smtClean="0">
                          <a:solidFill>
                            <a:srgbClr val="333333"/>
                          </a:solidFill>
                          <a:effectLst/>
                          <a:latin typeface="Arial" panose="020B0604020202020204" pitchFamily="34" charset="0"/>
                          <a:ea typeface="Calibri" panose="020F0502020204030204" pitchFamily="34" charset="0"/>
                          <a:cs typeface="Arial" panose="020B0604020202020204" pitchFamily="34" charset="0"/>
                        </a:rPr>
                        <a:t>0.6412</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w="76200" cap="flat" cmpd="sng" algn="ctr">
                      <a:solidFill>
                        <a:srgbClr val="FFFFFF"/>
                      </a:solidFill>
                      <a:prstDash val="solid"/>
                      <a:round/>
                      <a:headEnd type="none" w="med" len="med"/>
                      <a:tailEnd type="none" w="med" len="med"/>
                    </a:lnR>
                    <a:lnT>
                      <a:noFill/>
                    </a:lnT>
                    <a:lnB>
                      <a:noFill/>
                    </a:lnB>
                    <a:solidFill>
                      <a:srgbClr val="F4F3F1"/>
                    </a:solidFill>
                  </a:tcPr>
                </a:tc>
                <a:tc>
                  <a:txBody>
                    <a:bodyPr/>
                    <a:lstStyle/>
                    <a:p>
                      <a:pPr marL="76200" algn="ctr">
                        <a:lnSpc>
                          <a:spcPts val="1250"/>
                        </a:lnSpc>
                        <a:spcAft>
                          <a:spcPts val="0"/>
                        </a:spcAft>
                      </a:pPr>
                      <a:r>
                        <a:rPr lang="de-DE" sz="1600" dirty="0" smtClean="0">
                          <a:solidFill>
                            <a:srgbClr val="333333"/>
                          </a:solidFill>
                          <a:effectLst/>
                          <a:latin typeface="Arial" panose="020B0604020202020204" pitchFamily="34" charset="0"/>
                          <a:ea typeface="Calibri" panose="020F0502020204030204" pitchFamily="34" charset="0"/>
                          <a:cs typeface="Arial" panose="020B0604020202020204" pitchFamily="34" charset="0"/>
                        </a:rPr>
                        <a:t>0.6357</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solidFill>
                      <a:srgbClr val="F4F3F1"/>
                    </a:solidFill>
                  </a:tcPr>
                </a:tc>
              </a:tr>
              <a:tr h="441489">
                <a:tc>
                  <a:txBody>
                    <a:bodyPr/>
                    <a:lstStyle/>
                    <a:p>
                      <a:pPr marL="76200" algn="l">
                        <a:lnSpc>
                          <a:spcPts val="1250"/>
                        </a:lnSpc>
                        <a:spcAft>
                          <a:spcPts val="0"/>
                        </a:spcAft>
                      </a:pPr>
                      <a:r>
                        <a:rPr lang="de-DE" sz="16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Selected BM for </a:t>
                      </a:r>
                      <a:r>
                        <a:rPr lang="de-DE" sz="1600" b="1" dirty="0" err="1">
                          <a:solidFill>
                            <a:srgbClr val="333333"/>
                          </a:solidFill>
                          <a:effectLst/>
                          <a:latin typeface="Arial" panose="020B0604020202020204" pitchFamily="34" charset="0"/>
                          <a:ea typeface="Calibri" panose="020F0502020204030204" pitchFamily="34" charset="0"/>
                          <a:cs typeface="Arial" panose="020B0604020202020204" pitchFamily="34" charset="0"/>
                        </a:rPr>
                        <a:t>the</a:t>
                      </a:r>
                      <a:r>
                        <a:rPr lang="de-DE" sz="16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 WAPP (tCO</a:t>
                      </a:r>
                      <a:r>
                        <a:rPr lang="de-DE" sz="1600" b="1" baseline="-25000" dirty="0">
                          <a:solidFill>
                            <a:srgbClr val="333333"/>
                          </a:solidFill>
                          <a:effectLst/>
                          <a:latin typeface="Arial" panose="020B0604020202020204" pitchFamily="34" charset="0"/>
                          <a:ea typeface="Calibri" panose="020F0502020204030204" pitchFamily="34" charset="0"/>
                          <a:cs typeface="Arial" panose="020B0604020202020204" pitchFamily="34" charset="0"/>
                        </a:rPr>
                        <a:t>2</a:t>
                      </a:r>
                      <a:r>
                        <a:rPr lang="de-DE" sz="16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/MWh)</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a:noFill/>
                    </a:lnL>
                    <a:lnR w="76200" cap="flat" cmpd="sng" algn="ctr">
                      <a:solidFill>
                        <a:srgbClr val="FFFFFF"/>
                      </a:solidFill>
                      <a:prstDash val="solid"/>
                      <a:round/>
                      <a:headEnd type="none" w="med" len="med"/>
                      <a:tailEnd type="none" w="med" len="med"/>
                    </a:lnR>
                    <a:lnT>
                      <a:noFill/>
                    </a:lnT>
                    <a:lnB>
                      <a:noFill/>
                    </a:lnB>
                  </a:tcPr>
                </a:tc>
                <a:tc gridSpan="2">
                  <a:txBody>
                    <a:bodyPr/>
                    <a:lstStyle/>
                    <a:p>
                      <a:pPr marL="76200" algn="ctr">
                        <a:lnSpc>
                          <a:spcPts val="1250"/>
                        </a:lnSpc>
                        <a:spcAft>
                          <a:spcPts val="0"/>
                        </a:spcAft>
                      </a:pPr>
                      <a:r>
                        <a:rPr lang="de-DE" sz="1600" b="1" dirty="0" smtClean="0">
                          <a:solidFill>
                            <a:srgbClr val="333333"/>
                          </a:solidFill>
                          <a:effectLst/>
                          <a:latin typeface="Arial" panose="020B0604020202020204" pitchFamily="34" charset="0"/>
                          <a:ea typeface="Calibri" panose="020F0502020204030204" pitchFamily="34" charset="0"/>
                          <a:cs typeface="Arial" panose="020B0604020202020204" pitchFamily="34" charset="0"/>
                        </a:rPr>
                        <a:t>0.6357</a:t>
                      </a:r>
                      <a:endParaRPr lang="fr-FR" sz="2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76200" marR="68580" marT="0" marB="38100" anchor="ctr">
                    <a:lnL w="76200" cap="flat" cmpd="sng" algn="ctr">
                      <a:solidFill>
                        <a:srgbClr val="FFFFFF"/>
                      </a:solidFill>
                      <a:prstDash val="solid"/>
                      <a:round/>
                      <a:headEnd type="none" w="med" len="med"/>
                      <a:tailEnd type="none" w="med" len="med"/>
                    </a:lnL>
                    <a:lnR>
                      <a:noFill/>
                    </a:lnR>
                    <a:lnT>
                      <a:noFill/>
                    </a:lnT>
                    <a:lnB>
                      <a:noFill/>
                    </a:lnB>
                  </a:tcPr>
                </a:tc>
                <a:tc hMerge="1">
                  <a:txBody>
                    <a:bodyPr/>
                    <a:lstStyle/>
                    <a:p>
                      <a:endParaRPr lang="fr-FR"/>
                    </a:p>
                  </a:txBody>
                  <a:tcPr/>
                </a:tc>
              </a:tr>
            </a:tbl>
          </a:graphicData>
        </a:graphic>
      </p:graphicFrame>
      <p:sp>
        <p:nvSpPr>
          <p:cNvPr id="9" name="Slide Number Placeholder 3"/>
          <p:cNvSpPr>
            <a:spLocks noGrp="1"/>
          </p:cNvSpPr>
          <p:nvPr>
            <p:ph type="sldNum" sz="quarter" idx="4"/>
          </p:nvPr>
        </p:nvSpPr>
        <p:spPr>
          <a:xfrm>
            <a:off x="838200"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10" name="Espace réservé du contenu 2"/>
          <p:cNvSpPr txBox="1">
            <a:spLocks/>
          </p:cNvSpPr>
          <p:nvPr/>
        </p:nvSpPr>
        <p:spPr>
          <a:xfrm>
            <a:off x="500034" y="1594302"/>
            <a:ext cx="8339166" cy="4730298"/>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ts val="600"/>
              </a:spcBef>
              <a:spcAft>
                <a:spcPts val="0"/>
              </a:spcAft>
              <a:buFont typeface="Lucida Sans Unicode" pitchFamily="34" charset="0"/>
              <a:buChar char="-"/>
              <a:defRPr sz="3200" kern="1200">
                <a:solidFill>
                  <a:schemeClr val="accent1"/>
                </a:solidFill>
                <a:latin typeface="+mn-lt"/>
                <a:ea typeface="+mn-ea"/>
                <a:cs typeface="+mn-cs"/>
              </a:defRPr>
            </a:lvl1pPr>
            <a:lvl2pPr marL="6286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2pPr>
            <a:lvl3pPr marL="8953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Lucida Sans Unicode" pitchFamily="34" charset="0"/>
              <a:buNone/>
            </a:pPr>
            <a:endParaRPr lang="fr-FR" sz="2400" i="1" dirty="0" smtClean="0"/>
          </a:p>
          <a:p>
            <a:pPr marL="0" indent="0">
              <a:buFont typeface="Lucida Sans Unicode" pitchFamily="34" charset="0"/>
              <a:buNone/>
            </a:pPr>
            <a:endParaRPr lang="fr-FR" sz="2400" i="1" dirty="0"/>
          </a:p>
          <a:p>
            <a:pPr marL="0" indent="0">
              <a:buFont typeface="Lucida Sans Unicode" pitchFamily="34" charset="0"/>
              <a:buNone/>
            </a:pPr>
            <a:endParaRPr lang="fr-FR" sz="2400" i="1" dirty="0" smtClean="0"/>
          </a:p>
          <a:p>
            <a:pPr marL="0" indent="0">
              <a:buFont typeface="Lucida Sans Unicode" pitchFamily="34" charset="0"/>
              <a:buNone/>
            </a:pPr>
            <a:endParaRPr lang="fr-FR" sz="2400" i="1" dirty="0"/>
          </a:p>
          <a:p>
            <a:pPr marL="0" indent="0">
              <a:buFont typeface="Lucida Sans Unicode" pitchFamily="34" charset="0"/>
              <a:buNone/>
            </a:pPr>
            <a:endParaRPr lang="fr-FR" sz="2400" i="1" dirty="0" smtClean="0"/>
          </a:p>
          <a:p>
            <a:pPr marL="0" indent="0">
              <a:buFont typeface="Lucida Sans Unicode" pitchFamily="34" charset="0"/>
              <a:buNone/>
            </a:pPr>
            <a:endParaRPr lang="fr-FR" sz="2400" i="1" dirty="0"/>
          </a:p>
          <a:p>
            <a:pPr marL="0" indent="0">
              <a:buFont typeface="Lucida Sans Unicode" pitchFamily="34" charset="0"/>
              <a:buNone/>
            </a:pPr>
            <a:endParaRPr lang="fr-FR" sz="2400" i="1" dirty="0" smtClean="0"/>
          </a:p>
          <a:p>
            <a:pPr marL="0" indent="0">
              <a:buFont typeface="Lucida Sans Unicode" pitchFamily="34" charset="0"/>
              <a:buNone/>
            </a:pPr>
            <a:endParaRPr lang="fr-FR" sz="2400" i="1" dirty="0"/>
          </a:p>
        </p:txBody>
      </p:sp>
    </p:spTree>
    <p:extLst>
      <p:ext uri="{BB962C8B-B14F-4D97-AF65-F5344CB8AC3E}">
        <p14:creationId xmlns:p14="http://schemas.microsoft.com/office/powerpoint/2010/main" val="281520064"/>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52400"/>
            <a:ext cx="8229600" cy="912164"/>
          </a:xfrm>
        </p:spPr>
        <p:txBody>
          <a:bodyPr/>
          <a:lstStyle/>
          <a:p>
            <a:r>
              <a:rPr lang="en-US" dirty="0" smtClean="0"/>
              <a:t>Content</a:t>
            </a:r>
            <a:endParaRPr lang="en-US" dirty="0"/>
          </a:p>
        </p:txBody>
      </p:sp>
      <p:sp>
        <p:nvSpPr>
          <p:cNvPr id="3" name="Content Placeholder 2"/>
          <p:cNvSpPr>
            <a:spLocks noGrp="1"/>
          </p:cNvSpPr>
          <p:nvPr>
            <p:ph idx="1"/>
          </p:nvPr>
        </p:nvSpPr>
        <p:spPr>
          <a:xfrm>
            <a:off x="500034" y="990600"/>
            <a:ext cx="8534400" cy="5410200"/>
          </a:xfrm>
        </p:spPr>
        <p:txBody>
          <a:bodyPr>
            <a:normAutofit fontScale="70000" lnSpcReduction="20000"/>
          </a:bodyPr>
          <a:lstStyle/>
          <a:p>
            <a:pPr marL="514350" indent="-514350">
              <a:buFont typeface="+mj-lt"/>
              <a:buAutoNum type="arabicPeriod"/>
            </a:pPr>
            <a:r>
              <a:rPr lang="fr-FR" sz="3100" b="1" dirty="0" err="1" smtClean="0"/>
              <a:t>Summary</a:t>
            </a:r>
            <a:r>
              <a:rPr lang="fr-FR" sz="3100" b="1" dirty="0" smtClean="0"/>
              <a:t> of </a:t>
            </a:r>
            <a:r>
              <a:rPr lang="fr-FR" sz="3100" b="1" dirty="0" err="1" smtClean="0"/>
              <a:t>June</a:t>
            </a:r>
            <a:r>
              <a:rPr lang="fr-FR" sz="3100" b="1" dirty="0" smtClean="0"/>
              <a:t> 2014 meeting </a:t>
            </a:r>
            <a:r>
              <a:rPr lang="fr-FR" sz="3100" b="1" dirty="0" err="1" smtClean="0"/>
              <a:t>outcomes</a:t>
            </a:r>
            <a:endParaRPr lang="fr-FR" sz="3100" b="1" dirty="0" smtClean="0"/>
          </a:p>
          <a:p>
            <a:pPr marL="723900" lvl="2" indent="-457200">
              <a:buFont typeface="+mj-lt"/>
              <a:buAutoNum type="arabicPeriod"/>
            </a:pPr>
            <a:r>
              <a:rPr lang="en-US" sz="2300" dirty="0"/>
              <a:t>Main presentation </a:t>
            </a:r>
            <a:r>
              <a:rPr lang="en-US" sz="2300" dirty="0" smtClean="0"/>
              <a:t>topics</a:t>
            </a:r>
          </a:p>
          <a:p>
            <a:pPr marL="723900" lvl="2" indent="-457200">
              <a:buFont typeface="+mj-lt"/>
              <a:buAutoNum type="arabicPeriod"/>
            </a:pPr>
            <a:r>
              <a:rPr lang="en-US" sz="2300" dirty="0"/>
              <a:t>Main discussion topics (Q&amp;A</a:t>
            </a:r>
            <a:r>
              <a:rPr lang="en-US" sz="2300" dirty="0" smtClean="0"/>
              <a:t>)</a:t>
            </a:r>
          </a:p>
          <a:p>
            <a:pPr marL="723900" lvl="2" indent="-457200">
              <a:buFont typeface="+mj-lt"/>
              <a:buAutoNum type="arabicPeriod"/>
            </a:pPr>
            <a:r>
              <a:rPr lang="en-US" sz="2300" dirty="0"/>
              <a:t>Main clarifications made to final report</a:t>
            </a:r>
          </a:p>
          <a:p>
            <a:pPr marL="514350" indent="-514350">
              <a:buFont typeface="+mj-lt"/>
              <a:buAutoNum type="arabicPeriod"/>
            </a:pPr>
            <a:endParaRPr lang="en-US" sz="1400" b="1" dirty="0" smtClean="0"/>
          </a:p>
          <a:p>
            <a:pPr marL="514350" indent="-514350">
              <a:buFont typeface="+mj-lt"/>
              <a:buAutoNum type="arabicPeriod"/>
            </a:pPr>
            <a:r>
              <a:rPr lang="fr-FR" sz="3100" b="1" dirty="0" err="1" smtClean="0"/>
              <a:t>Step-wise</a:t>
            </a:r>
            <a:r>
              <a:rPr lang="fr-FR" sz="3100" b="1" dirty="0" smtClean="0"/>
              <a:t> application of the </a:t>
            </a:r>
            <a:r>
              <a:rPr lang="en-US" sz="3100" b="1" dirty="0"/>
              <a:t>Tool For Calculating </a:t>
            </a:r>
            <a:r>
              <a:rPr lang="en-US" sz="3100" b="1" dirty="0" smtClean="0"/>
              <a:t>GEF </a:t>
            </a:r>
            <a:r>
              <a:rPr lang="en-US" sz="3100" b="1" dirty="0"/>
              <a:t>for an electricity </a:t>
            </a:r>
            <a:r>
              <a:rPr lang="en-US" sz="3100" b="1" dirty="0" smtClean="0"/>
              <a:t>system</a:t>
            </a:r>
          </a:p>
          <a:p>
            <a:pPr marL="800100" lvl="1" indent="-514350">
              <a:buFont typeface="+mj-lt"/>
              <a:buAutoNum type="arabicPeriod"/>
            </a:pPr>
            <a:r>
              <a:rPr lang="en-US" sz="2300" dirty="0" smtClean="0"/>
              <a:t>Identify </a:t>
            </a:r>
            <a:r>
              <a:rPr lang="en-US" sz="2300" dirty="0"/>
              <a:t>the relevant electricity systems;</a:t>
            </a:r>
          </a:p>
          <a:p>
            <a:pPr marL="800100" lvl="1" indent="-514350">
              <a:buFont typeface="+mj-lt"/>
              <a:buAutoNum type="arabicPeriod"/>
            </a:pPr>
            <a:r>
              <a:rPr lang="en-US" sz="2300" dirty="0" smtClean="0"/>
              <a:t>Choose </a:t>
            </a:r>
            <a:r>
              <a:rPr lang="en-US" sz="2300" dirty="0"/>
              <a:t>whether to include off-grid power plants in the project electricity system; </a:t>
            </a:r>
          </a:p>
          <a:p>
            <a:pPr marL="800100" lvl="1" indent="-514350">
              <a:buFont typeface="+mj-lt"/>
              <a:buAutoNum type="arabicPeriod"/>
            </a:pPr>
            <a:r>
              <a:rPr lang="en-US" sz="2300" dirty="0" smtClean="0"/>
              <a:t>Select </a:t>
            </a:r>
            <a:r>
              <a:rPr lang="en-US" sz="2300" dirty="0"/>
              <a:t>a method to determine the operating margin (OM);</a:t>
            </a:r>
          </a:p>
          <a:p>
            <a:pPr marL="800100" lvl="1" indent="-514350">
              <a:buFont typeface="+mj-lt"/>
              <a:buAutoNum type="arabicPeriod"/>
            </a:pPr>
            <a:r>
              <a:rPr lang="en-US" sz="2300" dirty="0" smtClean="0"/>
              <a:t>Calculate </a:t>
            </a:r>
            <a:r>
              <a:rPr lang="en-US" sz="2300" dirty="0"/>
              <a:t>the operating margin emission factor according to the selected method;</a:t>
            </a:r>
          </a:p>
          <a:p>
            <a:pPr marL="800100" lvl="1" indent="-514350">
              <a:buFont typeface="+mj-lt"/>
              <a:buAutoNum type="arabicPeriod"/>
            </a:pPr>
            <a:r>
              <a:rPr lang="en-US" sz="2300" dirty="0" smtClean="0"/>
              <a:t>Calculate </a:t>
            </a:r>
            <a:r>
              <a:rPr lang="en-US" sz="2300" dirty="0"/>
              <a:t>the build margin (BM) emission factor;</a:t>
            </a:r>
          </a:p>
          <a:p>
            <a:pPr marL="800100" lvl="1" indent="-514350">
              <a:buFont typeface="+mj-lt"/>
              <a:buAutoNum type="arabicPeriod"/>
            </a:pPr>
            <a:r>
              <a:rPr lang="en-US" sz="2300" dirty="0" smtClean="0"/>
              <a:t>Calculate </a:t>
            </a:r>
            <a:r>
              <a:rPr lang="en-US" sz="2300" dirty="0"/>
              <a:t>the combined margin (CM) emission factor</a:t>
            </a:r>
            <a:r>
              <a:rPr lang="en-US" sz="2300" dirty="0" smtClean="0"/>
              <a:t>.</a:t>
            </a:r>
          </a:p>
          <a:p>
            <a:pPr marL="800100" lvl="1" indent="-514350">
              <a:buFont typeface="+mj-lt"/>
              <a:buAutoNum type="arabicPeriod"/>
            </a:pPr>
            <a:endParaRPr lang="en-US" sz="1400" dirty="0" smtClean="0"/>
          </a:p>
          <a:p>
            <a:pPr marL="514350" lvl="0" indent="-514350">
              <a:buFont typeface="+mj-lt"/>
              <a:buAutoNum type="arabicPeriod"/>
            </a:pPr>
            <a:r>
              <a:rPr lang="en-US" sz="3100" b="1" dirty="0" smtClean="0"/>
              <a:t>Final </a:t>
            </a:r>
            <a:r>
              <a:rPr lang="en-US" sz="3100" b="1" dirty="0"/>
              <a:t>Calculated Values for National </a:t>
            </a:r>
            <a:r>
              <a:rPr lang="en-US" sz="3100" b="1" dirty="0" smtClean="0"/>
              <a:t>and </a:t>
            </a:r>
            <a:r>
              <a:rPr lang="en-US" sz="3100" b="1" dirty="0"/>
              <a:t>Regional </a:t>
            </a:r>
            <a:r>
              <a:rPr lang="en-US" sz="3100" b="1" dirty="0" smtClean="0"/>
              <a:t>GEFs</a:t>
            </a:r>
          </a:p>
          <a:p>
            <a:pPr marL="514350" lvl="0" indent="-514350">
              <a:buFont typeface="+mj-lt"/>
              <a:buAutoNum type="arabicPeriod"/>
            </a:pPr>
            <a:endParaRPr lang="fr-FR" sz="1400" b="1" dirty="0"/>
          </a:p>
          <a:p>
            <a:pPr marL="514350" indent="-514350">
              <a:buFont typeface="+mj-lt"/>
              <a:buAutoNum type="arabicPeriod"/>
            </a:pPr>
            <a:r>
              <a:rPr lang="en-GB" sz="3100" b="1" dirty="0" smtClean="0"/>
              <a:t>Conclusion and recommendations</a:t>
            </a:r>
          </a:p>
          <a:p>
            <a:pPr marL="514350" indent="-514350">
              <a:buFont typeface="+mj-lt"/>
              <a:buAutoNum type="arabicPeriod"/>
            </a:pPr>
            <a:endParaRPr lang="en-GB" sz="1400" b="1" dirty="0" smtClean="0"/>
          </a:p>
          <a:p>
            <a:pPr marL="514350" indent="-514350">
              <a:buFont typeface="+mj-lt"/>
              <a:buAutoNum type="arabicPeriod"/>
            </a:pPr>
            <a:r>
              <a:rPr lang="en-US" sz="3100" b="1" dirty="0"/>
              <a:t>Possible Next Steps - Action </a:t>
            </a:r>
            <a:r>
              <a:rPr lang="en-US" sz="3100" b="1" dirty="0" smtClean="0"/>
              <a:t>Plan</a:t>
            </a:r>
            <a:endParaRPr lang="en-US" sz="3100" b="1" dirty="0"/>
          </a:p>
        </p:txBody>
      </p:sp>
      <p:sp>
        <p:nvSpPr>
          <p:cNvPr id="5"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720799088"/>
      </p:ext>
    </p:extLst>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b="1" dirty="0"/>
              <a:t>Step 6: </a:t>
            </a:r>
            <a:r>
              <a:rPr lang="en-US" dirty="0"/>
              <a:t>Calculate the combined margin (CM) emission </a:t>
            </a:r>
            <a:r>
              <a:rPr lang="en-US" dirty="0" smtClean="0"/>
              <a:t>factor</a:t>
            </a:r>
            <a:endParaRPr lang="en-US" dirty="0"/>
          </a:p>
        </p:txBody>
      </p:sp>
      <p:sp>
        <p:nvSpPr>
          <p:cNvPr id="3" name="Espace réservé du contenu 2"/>
          <p:cNvSpPr>
            <a:spLocks noGrp="1"/>
          </p:cNvSpPr>
          <p:nvPr>
            <p:ph idx="1"/>
          </p:nvPr>
        </p:nvSpPr>
        <p:spPr>
          <a:xfrm>
            <a:off x="500034" y="2280102"/>
            <a:ext cx="8229600" cy="4730298"/>
          </a:xfrm>
        </p:spPr>
        <p:txBody>
          <a:bodyPr>
            <a:normAutofit/>
          </a:bodyPr>
          <a:lstStyle/>
          <a:p>
            <a:endParaRPr lang="en-US" sz="3000" dirty="0" smtClean="0"/>
          </a:p>
          <a:p>
            <a:r>
              <a:rPr lang="en-US" sz="2800" dirty="0" smtClean="0"/>
              <a:t>For </a:t>
            </a:r>
            <a:r>
              <a:rPr lang="en-US" sz="2800" dirty="0"/>
              <a:t>wind and solar power generation projects, </a:t>
            </a:r>
            <a:r>
              <a:rPr lang="en-US" sz="2800" dirty="0" err="1" smtClean="0"/>
              <a:t>w</a:t>
            </a:r>
            <a:r>
              <a:rPr lang="en-US" sz="2800" baseline="-25000" dirty="0" err="1" smtClean="0"/>
              <a:t>OM</a:t>
            </a:r>
            <a:r>
              <a:rPr lang="en-US" sz="2800" dirty="0" smtClean="0"/>
              <a:t> </a:t>
            </a:r>
            <a:r>
              <a:rPr lang="en-US" sz="2800" dirty="0"/>
              <a:t>= 0.75, </a:t>
            </a:r>
            <a:r>
              <a:rPr lang="en-US" sz="2800" dirty="0" err="1" smtClean="0"/>
              <a:t>w</a:t>
            </a:r>
            <a:r>
              <a:rPr lang="en-US" sz="2800" baseline="-25000" dirty="0" err="1" smtClean="0"/>
              <a:t>BM</a:t>
            </a:r>
            <a:r>
              <a:rPr lang="en-US" sz="2800" dirty="0" smtClean="0"/>
              <a:t> </a:t>
            </a:r>
            <a:r>
              <a:rPr lang="en-US" sz="2800" dirty="0"/>
              <a:t>= 0.25 for all crediting </a:t>
            </a:r>
            <a:r>
              <a:rPr lang="en-US" sz="2800" dirty="0" smtClean="0"/>
              <a:t>periods</a:t>
            </a:r>
          </a:p>
          <a:p>
            <a:endParaRPr lang="en-US" sz="2800" dirty="0"/>
          </a:p>
          <a:p>
            <a:r>
              <a:rPr lang="en-US" sz="2800" dirty="0" smtClean="0"/>
              <a:t>For </a:t>
            </a:r>
            <a:r>
              <a:rPr lang="en-US" sz="2800" dirty="0"/>
              <a:t>all other projects, </a:t>
            </a:r>
            <a:r>
              <a:rPr lang="en-US" sz="2800" dirty="0" err="1" smtClean="0"/>
              <a:t>w</a:t>
            </a:r>
            <a:r>
              <a:rPr lang="en-US" sz="2800" baseline="-25000" dirty="0" err="1" smtClean="0"/>
              <a:t>OM</a:t>
            </a:r>
            <a:r>
              <a:rPr lang="en-US" sz="2800" dirty="0" smtClean="0"/>
              <a:t> </a:t>
            </a:r>
            <a:r>
              <a:rPr lang="en-US" sz="2800" dirty="0"/>
              <a:t>= 0.5, </a:t>
            </a:r>
            <a:r>
              <a:rPr lang="en-US" sz="2800" dirty="0" err="1" smtClean="0"/>
              <a:t>w</a:t>
            </a:r>
            <a:r>
              <a:rPr lang="en-US" sz="2800" baseline="-25000" dirty="0" err="1" smtClean="0"/>
              <a:t>BM</a:t>
            </a:r>
            <a:r>
              <a:rPr lang="en-US" sz="2800" dirty="0" smtClean="0"/>
              <a:t> </a:t>
            </a:r>
            <a:r>
              <a:rPr lang="en-US" sz="2800" dirty="0"/>
              <a:t>= 0.5 for the first crediting period, and </a:t>
            </a:r>
            <a:r>
              <a:rPr lang="en-US" sz="2800" dirty="0" err="1" smtClean="0"/>
              <a:t>w</a:t>
            </a:r>
            <a:r>
              <a:rPr lang="en-US" sz="2800" baseline="-25000" dirty="0" err="1" smtClean="0"/>
              <a:t>OM</a:t>
            </a:r>
            <a:r>
              <a:rPr lang="en-US" sz="2800" dirty="0" smtClean="0"/>
              <a:t> </a:t>
            </a:r>
            <a:r>
              <a:rPr lang="en-US" sz="2800" dirty="0"/>
              <a:t>= 0.25, </a:t>
            </a:r>
            <a:r>
              <a:rPr lang="en-US" sz="2800" dirty="0" err="1" smtClean="0"/>
              <a:t>w</a:t>
            </a:r>
            <a:r>
              <a:rPr lang="en-US" sz="2800" baseline="-25000" dirty="0" err="1" smtClean="0"/>
              <a:t>BM</a:t>
            </a:r>
            <a:r>
              <a:rPr lang="en-US" sz="2800" dirty="0" smtClean="0"/>
              <a:t> </a:t>
            </a:r>
            <a:r>
              <a:rPr lang="en-US" sz="2800" dirty="0"/>
              <a:t>= 0.75 for second and third crediting period</a:t>
            </a:r>
          </a:p>
          <a:p>
            <a:pPr marL="0" indent="0">
              <a:buNone/>
            </a:pPr>
            <a:endParaRPr lang="en-US" sz="3000" dirty="0"/>
          </a:p>
        </p:txBody>
      </p:sp>
      <p:pic>
        <p:nvPicPr>
          <p:cNvPr id="6" name="Picture 20"/>
          <p:cNvPicPr/>
          <p:nvPr/>
        </p:nvPicPr>
        <p:blipFill>
          <a:blip r:embed="rId3" cstate="email">
            <a:extLst>
              <a:ext uri="{28A0092B-C50C-407E-A947-70E740481C1C}">
                <a14:useLocalDpi xmlns:a14="http://schemas.microsoft.com/office/drawing/2010/main"/>
              </a:ext>
            </a:extLst>
          </a:blip>
          <a:srcRect/>
          <a:stretch>
            <a:fillRect/>
          </a:stretch>
        </p:blipFill>
        <p:spPr bwMode="auto">
          <a:xfrm>
            <a:off x="990600" y="1752600"/>
            <a:ext cx="7205634" cy="779650"/>
          </a:xfrm>
          <a:prstGeom prst="rect">
            <a:avLst/>
          </a:prstGeom>
          <a:noFill/>
          <a:ln>
            <a:noFill/>
          </a:ln>
        </p:spPr>
      </p:pic>
      <p:sp>
        <p:nvSpPr>
          <p:cNvPr id="7"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7235627"/>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b="1" dirty="0"/>
              <a:t>Step </a:t>
            </a:r>
            <a:r>
              <a:rPr lang="en-US" b="1" dirty="0" smtClean="0"/>
              <a:t>6 </a:t>
            </a:r>
            <a:r>
              <a:rPr lang="en-US" dirty="0" smtClean="0"/>
              <a:t>(continued) – WAPP GEF results</a:t>
            </a:r>
            <a:endParaRPr lang="en-US" dirty="0"/>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431537059"/>
              </p:ext>
            </p:extLst>
          </p:nvPr>
        </p:nvGraphicFramePr>
        <p:xfrm>
          <a:off x="304800" y="1752600"/>
          <a:ext cx="8424861" cy="2745594"/>
        </p:xfrm>
        <a:graphic>
          <a:graphicData uri="http://schemas.openxmlformats.org/drawingml/2006/table">
            <a:tbl>
              <a:tblPr firstRow="1" firstCol="1" bandRow="1"/>
              <a:tblGrid>
                <a:gridCol w="1324389"/>
                <a:gridCol w="768347"/>
                <a:gridCol w="768347"/>
                <a:gridCol w="680729"/>
                <a:gridCol w="667249"/>
                <a:gridCol w="768347"/>
                <a:gridCol w="768347"/>
                <a:gridCol w="768347"/>
                <a:gridCol w="680729"/>
                <a:gridCol w="667249"/>
                <a:gridCol w="562781"/>
              </a:tblGrid>
              <a:tr h="368882">
                <a:tc rowSpan="2">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Project types</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w="12700" cap="flat" cmpd="sng" algn="ctr">
                      <a:solidFill>
                        <a:srgbClr val="000000"/>
                      </a:solidFill>
                      <a:prstDash val="solid"/>
                      <a:round/>
                      <a:headEnd type="none" w="med" len="med"/>
                      <a:tailEnd type="none" w="med" len="med"/>
                    </a:lnB>
                    <a:solidFill>
                      <a:srgbClr val="215867"/>
                    </a:solidFill>
                  </a:tcPr>
                </a:tc>
                <a:tc gridSpan="5">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1st crediting period</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a:noFill/>
                    </a:lnB>
                    <a:solidFill>
                      <a:srgbClr val="0F253F"/>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5">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2nd or 3rd crediting period</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a:noFill/>
                    </a:lnB>
                    <a:solidFill>
                      <a:srgbClr val="4F6228"/>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529027">
                <a:tc vMerge="1">
                  <a:txBody>
                    <a:bodyPr/>
                    <a:lstStyle/>
                    <a:p>
                      <a:endParaRPr lang="fr-FR"/>
                    </a:p>
                  </a:txBody>
                  <a:tcPr/>
                </a:tc>
                <a:tc>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OM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w="12700" cap="flat" cmpd="sng" algn="ctr">
                      <a:solidFill>
                        <a:srgbClr val="000000"/>
                      </a:solidFill>
                      <a:prstDash val="solid"/>
                      <a:round/>
                      <a:headEnd type="none" w="med" len="med"/>
                      <a:tailEnd type="none" w="med" len="med"/>
                    </a:lnB>
                    <a:solidFill>
                      <a:srgbClr val="17375D"/>
                    </a:solidFill>
                  </a:tcPr>
                </a:tc>
                <a:tc>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BM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538ED5"/>
                    </a:solidFill>
                  </a:tcPr>
                </a:tc>
                <a:tc>
                  <a:txBody>
                    <a:bodyPr/>
                    <a:lstStyle/>
                    <a:p>
                      <a:pPr>
                        <a:lnSpc>
                          <a:spcPts val="1250"/>
                        </a:lnSpc>
                        <a:spcAft>
                          <a:spcPts val="0"/>
                        </a:spcAft>
                      </a:pPr>
                      <a:r>
                        <a:rPr lang="en-US" sz="1800" b="1">
                          <a:solidFill>
                            <a:srgbClr val="333333"/>
                          </a:solidFill>
                          <a:effectLst/>
                          <a:latin typeface="Arial" panose="020B0604020202020204" pitchFamily="34" charset="0"/>
                          <a:ea typeface="Times New Roman" panose="02020603050405020304" pitchFamily="18" charset="0"/>
                          <a:cs typeface="Arial" panose="020B0604020202020204" pitchFamily="34" charset="0"/>
                        </a:rPr>
                        <a:t>CM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nSpc>
                          <a:spcPts val="1250"/>
                        </a:lnSpc>
                        <a:spcAft>
                          <a:spcPts val="0"/>
                        </a:spcAft>
                      </a:pPr>
                      <a:r>
                        <a:rPr lang="en-US" sz="16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W</a:t>
                      </a:r>
                      <a:r>
                        <a:rPr lang="en-US" sz="1600" baseline="-250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om</a:t>
                      </a:r>
                      <a:endParaRPr lang="fr-FR" sz="1800" baseline="-25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5D9F1"/>
                    </a:solidFill>
                  </a:tcPr>
                </a:tc>
                <a:tc>
                  <a:txBody>
                    <a:bodyPr/>
                    <a:lstStyle/>
                    <a:p>
                      <a:pPr>
                        <a:lnSpc>
                          <a:spcPts val="1250"/>
                        </a:lnSpc>
                        <a:spcAft>
                          <a:spcPts val="0"/>
                        </a:spcAft>
                      </a:pPr>
                      <a:r>
                        <a:rPr lang="en-US" sz="16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W</a:t>
                      </a:r>
                      <a:r>
                        <a:rPr lang="en-US" sz="1600" baseline="-250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bm</a:t>
                      </a:r>
                      <a:endParaRPr lang="fr-FR" sz="1800" baseline="-25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w="12700" cap="flat" cmpd="sng" algn="ctr">
                      <a:solidFill>
                        <a:srgbClr val="000000"/>
                      </a:solidFill>
                      <a:prstDash val="solid"/>
                      <a:round/>
                      <a:headEnd type="none" w="med" len="med"/>
                      <a:tailEnd type="none" w="med" len="med"/>
                    </a:lnB>
                    <a:solidFill>
                      <a:srgbClr val="C5D9F1"/>
                    </a:solidFill>
                  </a:tcPr>
                </a:tc>
                <a:tc>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OM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w="12700" cap="flat" cmpd="sng" algn="ctr">
                      <a:solidFill>
                        <a:srgbClr val="000000"/>
                      </a:solidFill>
                      <a:prstDash val="solid"/>
                      <a:round/>
                      <a:headEnd type="none" w="med" len="med"/>
                      <a:tailEnd type="none" w="med" len="med"/>
                    </a:lnB>
                    <a:solidFill>
                      <a:srgbClr val="4F6228"/>
                    </a:solidFill>
                  </a:tcPr>
                </a:tc>
                <a:tc>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BM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75923C"/>
                    </a:solidFill>
                  </a:tcPr>
                </a:tc>
                <a:tc>
                  <a:txBody>
                    <a:bodyPr/>
                    <a:lstStyle/>
                    <a:p>
                      <a:pPr>
                        <a:lnSpc>
                          <a:spcPts val="1250"/>
                        </a:lnSpc>
                        <a:spcAft>
                          <a:spcPts val="0"/>
                        </a:spcAft>
                      </a:pPr>
                      <a:r>
                        <a:rPr lang="en-US" sz="1800" b="1">
                          <a:solidFill>
                            <a:srgbClr val="333333"/>
                          </a:solidFill>
                          <a:effectLst/>
                          <a:latin typeface="Arial" panose="020B0604020202020204" pitchFamily="34" charset="0"/>
                          <a:ea typeface="Times New Roman" panose="02020603050405020304" pitchFamily="18" charset="0"/>
                          <a:cs typeface="Arial" panose="020B0604020202020204" pitchFamily="34" charset="0"/>
                        </a:rPr>
                        <a:t>CM</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nSpc>
                          <a:spcPts val="1250"/>
                        </a:lnSpc>
                        <a:spcAft>
                          <a:spcPts val="0"/>
                        </a:spcAft>
                      </a:pPr>
                      <a:r>
                        <a:rPr lang="en-US" sz="16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W</a:t>
                      </a:r>
                      <a:r>
                        <a:rPr lang="en-US" sz="1600" baseline="-250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om</a:t>
                      </a:r>
                      <a:endParaRPr lang="fr-FR" sz="1800" baseline="-25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7E4BC"/>
                    </a:solidFill>
                  </a:tcPr>
                </a:tc>
                <a:tc>
                  <a:txBody>
                    <a:bodyPr/>
                    <a:lstStyle/>
                    <a:p>
                      <a:pPr>
                        <a:lnSpc>
                          <a:spcPts val="1250"/>
                        </a:lnSpc>
                        <a:spcAft>
                          <a:spcPts val="0"/>
                        </a:spcAft>
                      </a:pPr>
                      <a:r>
                        <a:rPr lang="en-US" sz="16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W</a:t>
                      </a:r>
                      <a:r>
                        <a:rPr lang="en-US" sz="1600" baseline="-25000"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bm</a:t>
                      </a:r>
                      <a:endParaRPr lang="fr-FR" sz="1800" baseline="-250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a:noFill/>
                    </a:lnT>
                    <a:lnB w="12700" cap="flat" cmpd="sng" algn="ctr">
                      <a:solidFill>
                        <a:srgbClr val="000000"/>
                      </a:solidFill>
                      <a:prstDash val="solid"/>
                      <a:round/>
                      <a:headEnd type="none" w="med" len="med"/>
                      <a:tailEnd type="none" w="med" len="med"/>
                    </a:lnB>
                    <a:solidFill>
                      <a:srgbClr val="D7E4BC"/>
                    </a:solidFill>
                  </a:tcPr>
                </a:tc>
              </a:tr>
              <a:tr h="789631">
                <a:tc>
                  <a:txBody>
                    <a:bodyPr/>
                    <a:lstStyle/>
                    <a:p>
                      <a:pPr>
                        <a:lnSpc>
                          <a:spcPts val="1250"/>
                        </a:lnSpc>
                        <a:spcAft>
                          <a:spcPts val="0"/>
                        </a:spcAft>
                      </a:pPr>
                      <a:r>
                        <a:rPr lang="en-US" sz="16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Solar and Wind power project</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dirty="0">
                          <a:solidFill>
                            <a:srgbClr val="333333"/>
                          </a:solidFill>
                          <a:effectLst/>
                          <a:latin typeface="Arial" panose="020B0604020202020204" pitchFamily="34" charset="0"/>
                          <a:ea typeface="Calibri" panose="020F0502020204030204" pitchFamily="34" charset="0"/>
                          <a:cs typeface="Arial" panose="020B0604020202020204" pitchFamily="34" charset="0"/>
                        </a:rPr>
                        <a:t>0.588</a:t>
                      </a:r>
                      <a:endParaRPr lang="fr-FR"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0.75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0.25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a:solidFill>
                            <a:srgbClr val="333333"/>
                          </a:solidFill>
                          <a:effectLst/>
                          <a:latin typeface="Arial" panose="020B0604020202020204" pitchFamily="34" charset="0"/>
                          <a:ea typeface="Calibri" panose="020F0502020204030204" pitchFamily="34" charset="0"/>
                          <a:cs typeface="Arial" panose="020B0604020202020204" pitchFamily="34" charset="0"/>
                        </a:rPr>
                        <a:t>0.588</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0.75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0.25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529027">
                <a:tc>
                  <a:txBody>
                    <a:bodyPr/>
                    <a:lstStyle/>
                    <a:p>
                      <a:pPr>
                        <a:lnSpc>
                          <a:spcPts val="1250"/>
                        </a:lnSpc>
                        <a:spcAft>
                          <a:spcPts val="0"/>
                        </a:spcAft>
                      </a:pPr>
                      <a:r>
                        <a:rPr lang="en-US" sz="1600" b="1">
                          <a:solidFill>
                            <a:srgbClr val="17375D"/>
                          </a:solidFill>
                          <a:effectLst/>
                          <a:latin typeface="Arial" panose="020B0604020202020204" pitchFamily="34" charset="0"/>
                          <a:ea typeface="Times New Roman" panose="02020603050405020304" pitchFamily="18" charset="0"/>
                          <a:cs typeface="Arial" panose="020B0604020202020204" pitchFamily="34" charset="0"/>
                        </a:rPr>
                        <a:t>Other renewables</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3CDDD"/>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a:solidFill>
                            <a:srgbClr val="333333"/>
                          </a:solidFill>
                          <a:effectLst/>
                          <a:latin typeface="Arial" panose="020B0604020202020204" pitchFamily="34" charset="0"/>
                          <a:ea typeface="Calibri" panose="020F0502020204030204" pitchFamily="34" charset="0"/>
                          <a:cs typeface="Arial" panose="020B0604020202020204" pitchFamily="34" charset="0"/>
                        </a:rPr>
                        <a:t>0.604</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a:solidFill>
                            <a:srgbClr val="333333"/>
                          </a:solidFill>
                          <a:effectLst/>
                          <a:latin typeface="Arial" panose="020B0604020202020204" pitchFamily="34" charset="0"/>
                          <a:ea typeface="Calibri" panose="020F0502020204030204" pitchFamily="34" charset="0"/>
                          <a:cs typeface="Arial" panose="020B0604020202020204" pitchFamily="34" charset="0"/>
                        </a:rPr>
                        <a:t>0.62</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0.25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0.75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529027">
                <a:tc>
                  <a:txBody>
                    <a:bodyPr/>
                    <a:lstStyle/>
                    <a:p>
                      <a:pPr>
                        <a:lnSpc>
                          <a:spcPts val="1250"/>
                        </a:lnSpc>
                        <a:spcAft>
                          <a:spcPts val="0"/>
                        </a:spcAft>
                      </a:pPr>
                      <a:r>
                        <a:rPr lang="en-US" sz="16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Other projects</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a:solidFill>
                            <a:srgbClr val="333333"/>
                          </a:solidFill>
                          <a:effectLst/>
                          <a:latin typeface="Arial" panose="020B0604020202020204" pitchFamily="34" charset="0"/>
                          <a:ea typeface="Calibri" panose="020F0502020204030204" pitchFamily="34" charset="0"/>
                          <a:cs typeface="Arial" panose="020B0604020202020204" pitchFamily="34" charset="0"/>
                        </a:rPr>
                        <a:t>0.604</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0.5715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nSpc>
                          <a:spcPts val="1250"/>
                        </a:lnSpc>
                        <a:spcAft>
                          <a:spcPts val="0"/>
                        </a:spcAft>
                      </a:pPr>
                      <a:r>
                        <a:rPr lang="en-GB" sz="1600">
                          <a:solidFill>
                            <a:srgbClr val="FFFFFF"/>
                          </a:solidFill>
                          <a:effectLst/>
                          <a:latin typeface="Arial" panose="020B0604020202020204" pitchFamily="34" charset="0"/>
                          <a:ea typeface="Calibri" panose="020F0502020204030204" pitchFamily="34" charset="0"/>
                          <a:cs typeface="Arial" panose="020B0604020202020204" pitchFamily="34" charset="0"/>
                        </a:rPr>
                        <a:t>0.6357</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nSpc>
                          <a:spcPts val="1250"/>
                        </a:lnSpc>
                        <a:spcAft>
                          <a:spcPts val="0"/>
                        </a:spcAft>
                      </a:pPr>
                      <a:r>
                        <a:rPr lang="en-GB" sz="1800" b="1">
                          <a:solidFill>
                            <a:srgbClr val="333333"/>
                          </a:solidFill>
                          <a:effectLst/>
                          <a:latin typeface="Arial" panose="020B0604020202020204" pitchFamily="34" charset="0"/>
                          <a:ea typeface="Calibri" panose="020F0502020204030204" pitchFamily="34" charset="0"/>
                          <a:cs typeface="Arial" panose="020B0604020202020204" pitchFamily="34" charset="0"/>
                        </a:rPr>
                        <a:t>0.62</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ts val="1250"/>
                        </a:lnSpc>
                        <a:spcAft>
                          <a:spcPts val="0"/>
                        </a:spcAft>
                      </a:pPr>
                      <a:r>
                        <a:rPr lang="en-US" sz="1600">
                          <a:solidFill>
                            <a:srgbClr val="333333"/>
                          </a:solidFill>
                          <a:effectLst/>
                          <a:latin typeface="Arial" panose="020B0604020202020204" pitchFamily="34" charset="0"/>
                          <a:ea typeface="Times New Roman" panose="02020603050405020304" pitchFamily="18" charset="0"/>
                          <a:cs typeface="Arial" panose="020B0604020202020204" pitchFamily="34" charset="0"/>
                        </a:rPr>
                        <a:t>0.25</a:t>
                      </a:r>
                      <a:endParaRPr lang="fr-FR" sz="180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w="12700" cap="flat" cmpd="sng" algn="ctr">
                      <a:solidFill>
                        <a:srgbClr val="FFFF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nSpc>
                          <a:spcPts val="1250"/>
                        </a:lnSpc>
                        <a:spcAft>
                          <a:spcPts val="0"/>
                        </a:spcAft>
                      </a:pP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0.75</a:t>
                      </a:r>
                      <a:endParaRPr lang="fr-FR"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txBody>
                  <a:tcPr marL="46653" marR="46653"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
        <p:nvSpPr>
          <p:cNvPr id="8"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
        <p:nvSpPr>
          <p:cNvPr id="9" name="Espace réservé du contenu 2"/>
          <p:cNvSpPr txBox="1">
            <a:spLocks/>
          </p:cNvSpPr>
          <p:nvPr/>
        </p:nvSpPr>
        <p:spPr>
          <a:xfrm>
            <a:off x="500034" y="1484784"/>
            <a:ext cx="8229600" cy="4730298"/>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ts val="600"/>
              </a:spcBef>
              <a:spcAft>
                <a:spcPts val="0"/>
              </a:spcAft>
              <a:buFont typeface="Lucida Sans Unicode" pitchFamily="34" charset="0"/>
              <a:buChar char="-"/>
              <a:defRPr sz="3200" kern="1200">
                <a:solidFill>
                  <a:schemeClr val="accent1"/>
                </a:solidFill>
                <a:latin typeface="+mn-lt"/>
                <a:ea typeface="+mn-ea"/>
                <a:cs typeface="+mn-cs"/>
              </a:defRPr>
            </a:lvl1pPr>
            <a:lvl2pPr marL="6286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2pPr>
            <a:lvl3pPr marL="895350" indent="-266700" algn="l" defTabSz="914400" rtl="0" eaLnBrk="1" latinLnBrk="0" hangingPunct="1">
              <a:lnSpc>
                <a:spcPct val="100000"/>
              </a:lnSpc>
              <a:spcBef>
                <a:spcPts val="600"/>
              </a:spcBef>
              <a:buFont typeface="Lucida Sans Unicode"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2"/>
                </a:solidFill>
                <a:latin typeface="FoundrySans-Normal"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Lucida Sans Unicode" pitchFamily="34" charset="0"/>
              <a:buNone/>
            </a:pPr>
            <a:endParaRPr lang="en-US" sz="2000" dirty="0" smtClean="0"/>
          </a:p>
          <a:p>
            <a:pPr marL="0" indent="0">
              <a:buFont typeface="Lucida Sans Unicode" pitchFamily="34" charset="0"/>
              <a:buNone/>
            </a:pPr>
            <a:endParaRPr lang="en-US" sz="2000" dirty="0"/>
          </a:p>
          <a:p>
            <a:pPr marL="0" indent="0">
              <a:buFont typeface="Lucida Sans Unicode" pitchFamily="34" charset="0"/>
              <a:buNone/>
            </a:pPr>
            <a:endParaRPr lang="en-US" sz="2000" dirty="0" smtClean="0"/>
          </a:p>
          <a:p>
            <a:pPr marL="0" indent="0">
              <a:buFont typeface="Lucida Sans Unicode" pitchFamily="34" charset="0"/>
              <a:buNone/>
            </a:pPr>
            <a:endParaRPr lang="en-US" sz="2000" dirty="0"/>
          </a:p>
          <a:p>
            <a:pPr marL="0" indent="0">
              <a:buFont typeface="Lucida Sans Unicode" pitchFamily="34" charset="0"/>
              <a:buNone/>
            </a:pPr>
            <a:endParaRPr lang="en-US" sz="2000" dirty="0" smtClean="0"/>
          </a:p>
          <a:p>
            <a:pPr marL="0" indent="0">
              <a:buFont typeface="Lucida Sans Unicode" pitchFamily="34" charset="0"/>
              <a:buNone/>
            </a:pPr>
            <a:endParaRPr lang="en-US" sz="2000" dirty="0"/>
          </a:p>
          <a:p>
            <a:pPr marL="0" indent="0">
              <a:buFont typeface="Lucida Sans Unicode" pitchFamily="34" charset="0"/>
              <a:buNone/>
            </a:pPr>
            <a:endParaRPr lang="en-US" sz="2000" dirty="0" smtClean="0"/>
          </a:p>
          <a:p>
            <a:pPr marL="0" indent="0">
              <a:buFont typeface="Lucida Sans Unicode" pitchFamily="34" charset="0"/>
              <a:buNone/>
            </a:pPr>
            <a:endParaRPr lang="en-US" sz="2000" dirty="0"/>
          </a:p>
          <a:p>
            <a:pPr marL="0" indent="0">
              <a:buFont typeface="Lucida Sans Unicode" pitchFamily="34" charset="0"/>
              <a:buNone/>
            </a:pPr>
            <a:endParaRPr lang="en-US" sz="2000" dirty="0" smtClean="0"/>
          </a:p>
          <a:p>
            <a:pPr marL="0" indent="0">
              <a:buNone/>
            </a:pPr>
            <a:r>
              <a:rPr lang="en-GB" sz="2800" b="1" dirty="0">
                <a:sym typeface="Wingdings" pitchFamily="2" charset="2"/>
              </a:rPr>
              <a:t> </a:t>
            </a:r>
            <a:r>
              <a:rPr lang="en-GB" sz="2800" b="1" dirty="0" smtClean="0">
                <a:sym typeface="Wingdings" pitchFamily="2" charset="2"/>
              </a:rPr>
              <a:t>Appli</a:t>
            </a:r>
            <a:r>
              <a:rPr lang="en-GB" sz="2800" b="1" dirty="0">
                <a:sym typeface="Wingdings" pitchFamily="2" charset="2"/>
              </a:rPr>
              <a:t>cable W</a:t>
            </a:r>
            <a:r>
              <a:rPr lang="en-US" sz="2800" b="1" dirty="0"/>
              <a:t>APP GEF values range between 0.59 to 0.62 t</a:t>
            </a:r>
            <a:r>
              <a:rPr lang="en-US" sz="2800" b="1" dirty="0" smtClean="0"/>
              <a:t>CO</a:t>
            </a:r>
            <a:r>
              <a:rPr lang="en-US" sz="2800" b="1" baseline="-25000" dirty="0" smtClean="0"/>
              <a:t>2</a:t>
            </a:r>
            <a:r>
              <a:rPr lang="en-US" sz="2800" b="1" dirty="0" smtClean="0"/>
              <a:t>/</a:t>
            </a:r>
            <a:r>
              <a:rPr lang="en-US" sz="2800" b="1" dirty="0" err="1" smtClean="0"/>
              <a:t>MWh</a:t>
            </a:r>
            <a:r>
              <a:rPr lang="en-US" sz="2800" b="1" dirty="0" smtClean="0"/>
              <a:t> </a:t>
            </a:r>
            <a:endParaRPr lang="en-US" sz="2800" dirty="0" smtClean="0"/>
          </a:p>
          <a:p>
            <a:endParaRPr lang="fr-FR" dirty="0"/>
          </a:p>
        </p:txBody>
      </p:sp>
    </p:spTree>
    <p:extLst>
      <p:ext uri="{BB962C8B-B14F-4D97-AF65-F5344CB8AC3E}">
        <p14:creationId xmlns:p14="http://schemas.microsoft.com/office/powerpoint/2010/main" val="574640572"/>
      </p:ext>
    </p:extLst>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6891366" cy="912164"/>
          </a:xfrm>
        </p:spPr>
        <p:txBody>
          <a:bodyPr/>
          <a:lstStyle/>
          <a:p>
            <a:r>
              <a:rPr lang="en-US" dirty="0" smtClean="0"/>
              <a:t>National and regional GEFs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1099445"/>
              </p:ext>
            </p:extLst>
          </p:nvPr>
        </p:nvGraphicFramePr>
        <p:xfrm>
          <a:off x="685800" y="1219200"/>
          <a:ext cx="7391400" cy="4849397"/>
        </p:xfrm>
        <a:graphic>
          <a:graphicData uri="http://schemas.openxmlformats.org/drawingml/2006/table">
            <a:tbl>
              <a:tblPr firstRow="1" firstCol="1" bandRow="1">
                <a:tableStyleId>{5C22544A-7EE6-4342-B048-85BDC9FD1C3A}</a:tableStyleId>
              </a:tblPr>
              <a:tblGrid>
                <a:gridCol w="2600678"/>
                <a:gridCol w="2395361"/>
                <a:gridCol w="2395361"/>
              </a:tblGrid>
              <a:tr h="609603">
                <a:tc>
                  <a:txBody>
                    <a:bodyPr/>
                    <a:lstStyle/>
                    <a:p>
                      <a:pPr marL="76200" marR="0" algn="l">
                        <a:lnSpc>
                          <a:spcPts val="1400"/>
                        </a:lnSpc>
                        <a:spcBef>
                          <a:spcPts val="0"/>
                        </a:spcBef>
                        <a:spcAft>
                          <a:spcPts val="0"/>
                        </a:spcAft>
                      </a:pPr>
                      <a:r>
                        <a:rPr lang="en-US" sz="1600" dirty="0">
                          <a:effectLst/>
                        </a:rPr>
                        <a:t>WAPP member</a:t>
                      </a:r>
                      <a:endParaRPr lang="en-US" sz="1600" dirty="0">
                        <a:effectLst/>
                        <a:latin typeface="FoundryFormSans-Book"/>
                        <a:ea typeface="FoundryFormSans-Book"/>
                        <a:cs typeface="Times New Roman"/>
                      </a:endParaRPr>
                    </a:p>
                  </a:txBody>
                  <a:tcPr marL="76200" marR="68580" marT="0" marB="38100" anchor="ctr"/>
                </a:tc>
                <a:tc>
                  <a:txBody>
                    <a:bodyPr/>
                    <a:lstStyle/>
                    <a:p>
                      <a:pPr marL="76200" marR="0" algn="ctr">
                        <a:lnSpc>
                          <a:spcPts val="1400"/>
                        </a:lnSpc>
                        <a:spcBef>
                          <a:spcPts val="0"/>
                        </a:spcBef>
                        <a:spcAft>
                          <a:spcPts val="0"/>
                        </a:spcAft>
                      </a:pPr>
                      <a:r>
                        <a:rPr lang="en-US" sz="1600" dirty="0">
                          <a:effectLst/>
                        </a:rPr>
                        <a:t>Latest GEF in tCO</a:t>
                      </a:r>
                      <a:r>
                        <a:rPr lang="en-US" sz="1600" baseline="-25000" dirty="0">
                          <a:effectLst/>
                        </a:rPr>
                        <a:t>2</a:t>
                      </a:r>
                      <a:r>
                        <a:rPr lang="en-US" sz="1600" dirty="0">
                          <a:effectLst/>
                        </a:rPr>
                        <a:t>/</a:t>
                      </a:r>
                      <a:r>
                        <a:rPr lang="en-US" sz="1600" dirty="0" err="1">
                          <a:effectLst/>
                        </a:rPr>
                        <a:t>MWh</a:t>
                      </a:r>
                      <a:r>
                        <a:rPr lang="en-US" sz="1600" dirty="0">
                          <a:effectLst/>
                        </a:rPr>
                        <a:t> (year)</a:t>
                      </a:r>
                      <a:endParaRPr lang="en-US" sz="1600" dirty="0">
                        <a:effectLst/>
                        <a:latin typeface="FoundryFormSans-Book"/>
                        <a:ea typeface="FoundryFormSans-Book"/>
                        <a:cs typeface="Times New Roman"/>
                      </a:endParaRPr>
                    </a:p>
                  </a:txBody>
                  <a:tcPr marL="76200" marR="68580" marT="0" marB="38100" anchor="ctr"/>
                </a:tc>
                <a:tc>
                  <a:txBody>
                    <a:bodyPr/>
                    <a:lstStyle/>
                    <a:p>
                      <a:pPr marL="76200" marR="0" algn="l">
                        <a:lnSpc>
                          <a:spcPts val="1400"/>
                        </a:lnSpc>
                        <a:spcBef>
                          <a:spcPts val="0"/>
                        </a:spcBef>
                        <a:spcAft>
                          <a:spcPts val="0"/>
                        </a:spcAft>
                      </a:pPr>
                      <a:r>
                        <a:rPr lang="en-US" sz="1600" dirty="0" smtClean="0">
                          <a:effectLst/>
                          <a:latin typeface="FoundryFormSans-Book"/>
                          <a:ea typeface="FoundryFormSans-Book"/>
                          <a:cs typeface="Times New Roman"/>
                        </a:rPr>
                        <a:t>Newly calculated GEF</a:t>
                      </a: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Senegal </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a:effectLst/>
                        </a:rPr>
                        <a:t>0.67 (2008)</a:t>
                      </a:r>
                      <a:endParaRPr lang="en-US" sz="1600" dirty="0">
                        <a:effectLst/>
                        <a:latin typeface="FoundryFormSans-Book"/>
                        <a:ea typeface="FoundryFormSans-Book"/>
                        <a:cs typeface="Times New Roman"/>
                      </a:endParaRPr>
                    </a:p>
                  </a:txBody>
                  <a:tcPr marL="76200" marR="68580" marT="0" marB="38100" anchor="ctr"/>
                </a:tc>
                <a:tc rowSpan="8">
                  <a:txBody>
                    <a:bodyPr/>
                    <a:lstStyle/>
                    <a:p>
                      <a:pPr marL="0" marR="0" algn="ctr">
                        <a:lnSpc>
                          <a:spcPts val="1400"/>
                        </a:lnSpc>
                        <a:spcBef>
                          <a:spcPts val="0"/>
                        </a:spcBef>
                        <a:spcAft>
                          <a:spcPts val="0"/>
                        </a:spcAft>
                      </a:pPr>
                      <a:r>
                        <a:rPr lang="en-US" sz="1600" b="1" dirty="0" smtClean="0">
                          <a:effectLst/>
                          <a:latin typeface="FoundryFormSans-Book"/>
                          <a:ea typeface="FoundryFormSans-Book"/>
                          <a:cs typeface="Times New Roman"/>
                        </a:rPr>
                        <a:t>0.59</a:t>
                      </a:r>
                      <a:r>
                        <a:rPr lang="en-US" sz="1600" b="1" baseline="0" dirty="0" smtClean="0">
                          <a:effectLst/>
                          <a:latin typeface="FoundryFormSans-Book"/>
                          <a:ea typeface="FoundryFormSans-Book"/>
                          <a:cs typeface="Times New Roman"/>
                        </a:rPr>
                        <a:t> </a:t>
                      </a:r>
                    </a:p>
                    <a:p>
                      <a:pPr marL="0" marR="0" algn="ctr">
                        <a:lnSpc>
                          <a:spcPts val="1400"/>
                        </a:lnSpc>
                        <a:spcBef>
                          <a:spcPts val="0"/>
                        </a:spcBef>
                        <a:spcAft>
                          <a:spcPts val="0"/>
                        </a:spcAft>
                      </a:pPr>
                      <a:endParaRPr lang="en-US" sz="1600" b="1" baseline="0" dirty="0" smtClean="0">
                        <a:effectLst/>
                        <a:latin typeface="FoundryFormSans-Book"/>
                        <a:ea typeface="FoundryFormSans-Book"/>
                        <a:cs typeface="Times New Roman"/>
                      </a:endParaRPr>
                    </a:p>
                    <a:p>
                      <a:pPr marL="0" marR="0" algn="ctr">
                        <a:lnSpc>
                          <a:spcPts val="1400"/>
                        </a:lnSpc>
                        <a:spcBef>
                          <a:spcPts val="0"/>
                        </a:spcBef>
                        <a:spcAft>
                          <a:spcPts val="0"/>
                        </a:spcAft>
                      </a:pPr>
                      <a:r>
                        <a:rPr lang="en-US" sz="1600" b="1" baseline="0" dirty="0" smtClean="0">
                          <a:effectLst/>
                          <a:latin typeface="FoundryFormSans-Book"/>
                          <a:ea typeface="FoundryFormSans-Book"/>
                          <a:cs typeface="Times New Roman"/>
                        </a:rPr>
                        <a:t>(WAPP 2012)</a:t>
                      </a:r>
                      <a:endParaRPr lang="en-US" sz="1600" b="1"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Cote d’Ivoire</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smtClean="0">
                          <a:effectLst/>
                        </a:rPr>
                        <a:t>0.65 </a:t>
                      </a:r>
                      <a:r>
                        <a:rPr lang="en-US" sz="1600" dirty="0">
                          <a:effectLst/>
                        </a:rPr>
                        <a:t>(</a:t>
                      </a:r>
                      <a:r>
                        <a:rPr lang="en-US" sz="1600" dirty="0" smtClean="0">
                          <a:effectLst/>
                        </a:rPr>
                        <a:t>2013)</a:t>
                      </a:r>
                      <a:endParaRPr lang="en-US" sz="1600" dirty="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Nigeria</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0.59 (2008)</a:t>
                      </a:r>
                      <a:endParaRPr lang="en-US" sz="160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err="1">
                          <a:effectLst/>
                        </a:rPr>
                        <a:t>Mali</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0.58 (2006)</a:t>
                      </a:r>
                      <a:endParaRPr lang="en-US" sz="160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Togo &amp; Benin</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a:effectLst/>
                        </a:rPr>
                        <a:t>0.41 (2011)</a:t>
                      </a:r>
                      <a:endParaRPr lang="en-US" sz="1600" dirty="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Ghana</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0.38 (2010)</a:t>
                      </a:r>
                      <a:endParaRPr lang="en-US" sz="160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Burkina Faso</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a:t>
                      </a:r>
                      <a:endParaRPr lang="en-US" sz="160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effectLst/>
                        </a:rPr>
                        <a:t>Niger</a:t>
                      </a:r>
                      <a:endParaRPr lang="en-US" sz="1600" dirty="0">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a:t>
                      </a:r>
                      <a:endParaRPr lang="en-US" sz="1600">
                        <a:effectLst/>
                        <a:latin typeface="FoundryFormSans-Book"/>
                        <a:ea typeface="FoundryFormSans-Book"/>
                        <a:cs typeface="Times New Roman"/>
                      </a:endParaRPr>
                    </a:p>
                  </a:txBody>
                  <a:tcPr marL="76200" marR="68580" marT="0" marB="38100" anchor="ctr"/>
                </a:tc>
                <a:tc vMerge="1">
                  <a:txBody>
                    <a:bodyPr/>
                    <a:lstStyle/>
                    <a:p>
                      <a:pPr marL="0" marR="0" algn="ctr">
                        <a:lnSpc>
                          <a:spcPts val="1400"/>
                        </a:lnSpc>
                        <a:spcBef>
                          <a:spcPts val="0"/>
                        </a:spcBef>
                        <a:spcAft>
                          <a:spcPts val="0"/>
                        </a:spcAft>
                      </a:pPr>
                      <a:endParaRPr lang="en-US" sz="1600" dirty="0">
                        <a:effectLst/>
                        <a:latin typeface="FoundryFormSans-Book"/>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solidFill>
                            <a:srgbClr val="FFFF00"/>
                          </a:solidFill>
                          <a:effectLst/>
                        </a:rPr>
                        <a:t>Gambia</a:t>
                      </a:r>
                      <a:endParaRPr lang="en-US" sz="1600" dirty="0">
                        <a:solidFill>
                          <a:srgbClr val="FFFF00"/>
                        </a:solidFill>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smtClean="0">
                          <a:effectLst/>
                        </a:rPr>
                        <a:t>0.72 </a:t>
                      </a:r>
                      <a:r>
                        <a:rPr lang="en-US" sz="1600" dirty="0">
                          <a:effectLst/>
                        </a:rPr>
                        <a:t>(2012)</a:t>
                      </a:r>
                      <a:endParaRPr lang="en-US" sz="1600" dirty="0">
                        <a:effectLst/>
                        <a:latin typeface="FoundryFormSans-Book"/>
                        <a:ea typeface="FoundryFormSans-Book"/>
                        <a:cs typeface="Times New Roman"/>
                      </a:endParaRPr>
                    </a:p>
                  </a:txBody>
                  <a:tcPr marL="76200" marR="68580" marT="0" marB="38100" anchor="ctr"/>
                </a:tc>
                <a:tc>
                  <a:txBody>
                    <a:bodyPr/>
                    <a:lstStyle/>
                    <a:p>
                      <a:pPr marL="0" marR="0" indent="0" algn="ctr" defTabSz="914400" rtl="0" eaLnBrk="1" fontAlgn="auto" latinLnBrk="0" hangingPunct="1">
                        <a:lnSpc>
                          <a:spcPts val="1400"/>
                        </a:lnSpc>
                        <a:spcBef>
                          <a:spcPts val="0"/>
                        </a:spcBef>
                        <a:spcAft>
                          <a:spcPts val="0"/>
                        </a:spcAft>
                        <a:buClrTx/>
                        <a:buSzTx/>
                        <a:buFontTx/>
                        <a:buNone/>
                        <a:tabLst/>
                        <a:defRPr/>
                      </a:pPr>
                      <a:r>
                        <a:rPr lang="en-US" sz="1600" b="1" dirty="0" smtClean="0">
                          <a:effectLst/>
                          <a:latin typeface="+mn-lt"/>
                          <a:ea typeface="FoundryFormSans-Book"/>
                          <a:cs typeface="Times New Roman"/>
                        </a:rPr>
                        <a:t>0.59</a:t>
                      </a:r>
                      <a:endParaRPr lang="en-US" sz="1600" b="1" baseline="0" dirty="0" smtClean="0">
                        <a:effectLst/>
                        <a:latin typeface="+mn-lt"/>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solidFill>
                            <a:srgbClr val="FFFF00"/>
                          </a:solidFill>
                          <a:effectLst/>
                        </a:rPr>
                        <a:t>Guinea</a:t>
                      </a:r>
                      <a:endParaRPr lang="en-US" sz="1600" dirty="0">
                        <a:solidFill>
                          <a:srgbClr val="FFFF00"/>
                        </a:solidFill>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a:effectLst/>
                        </a:rPr>
                        <a:t>0.49 (2008)</a:t>
                      </a:r>
                      <a:endParaRPr lang="en-US" sz="1600" dirty="0">
                        <a:effectLst/>
                        <a:latin typeface="FoundryFormSans-Book"/>
                        <a:ea typeface="FoundryFormSans-Book"/>
                        <a:cs typeface="Times New Roman"/>
                      </a:endParaRPr>
                    </a:p>
                  </a:txBody>
                  <a:tcPr marL="76200" marR="68580" marT="0" marB="38100" anchor="ctr"/>
                </a:tc>
                <a:tc>
                  <a:txBody>
                    <a:bodyPr/>
                    <a:lstStyle/>
                    <a:p>
                      <a:pPr marL="0" marR="0" indent="0" algn="ctr" defTabSz="914400" rtl="0" eaLnBrk="1" fontAlgn="auto" latinLnBrk="0" hangingPunct="1">
                        <a:lnSpc>
                          <a:spcPts val="1400"/>
                        </a:lnSpc>
                        <a:spcBef>
                          <a:spcPts val="0"/>
                        </a:spcBef>
                        <a:spcAft>
                          <a:spcPts val="0"/>
                        </a:spcAft>
                        <a:buClrTx/>
                        <a:buSzTx/>
                        <a:buFontTx/>
                        <a:buNone/>
                        <a:tabLst/>
                        <a:defRPr/>
                      </a:pPr>
                      <a:r>
                        <a:rPr lang="en-US" sz="1600" b="1" dirty="0" smtClean="0">
                          <a:effectLst/>
                          <a:latin typeface="+mn-lt"/>
                          <a:ea typeface="FoundryFormSans-Book"/>
                          <a:cs typeface="Times New Roman"/>
                        </a:rPr>
                        <a:t>0.32</a:t>
                      </a:r>
                      <a:endParaRPr lang="en-US" sz="1600" b="1" baseline="0" dirty="0" smtClean="0">
                        <a:effectLst/>
                        <a:latin typeface="+mn-lt"/>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solidFill>
                            <a:srgbClr val="FFFF00"/>
                          </a:solidFill>
                          <a:effectLst/>
                        </a:rPr>
                        <a:t>Sierra Leone</a:t>
                      </a:r>
                      <a:endParaRPr lang="en-US" sz="1600" dirty="0">
                        <a:solidFill>
                          <a:srgbClr val="FFFF00"/>
                        </a:solidFill>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a:effectLst/>
                        </a:rPr>
                        <a:t>0.40 (2010)</a:t>
                      </a:r>
                      <a:endParaRPr lang="en-US" sz="1600" dirty="0">
                        <a:effectLst/>
                        <a:latin typeface="FoundryFormSans-Book"/>
                        <a:ea typeface="FoundryFormSans-Book"/>
                        <a:cs typeface="Times New Roman"/>
                      </a:endParaRPr>
                    </a:p>
                  </a:txBody>
                  <a:tcPr marL="76200" marR="68580" marT="0" marB="38100" anchor="ctr"/>
                </a:tc>
                <a:tc>
                  <a:txBody>
                    <a:bodyPr/>
                    <a:lstStyle/>
                    <a:p>
                      <a:pPr marL="0" marR="0" indent="0" algn="ctr" defTabSz="914400" rtl="0" eaLnBrk="1" fontAlgn="auto" latinLnBrk="0" hangingPunct="1">
                        <a:lnSpc>
                          <a:spcPts val="1400"/>
                        </a:lnSpc>
                        <a:spcBef>
                          <a:spcPts val="0"/>
                        </a:spcBef>
                        <a:spcAft>
                          <a:spcPts val="0"/>
                        </a:spcAft>
                        <a:buClrTx/>
                        <a:buSzTx/>
                        <a:buFontTx/>
                        <a:buNone/>
                        <a:tabLst/>
                        <a:defRPr/>
                      </a:pPr>
                      <a:r>
                        <a:rPr lang="en-US" sz="1600" b="1" dirty="0" smtClean="0">
                          <a:effectLst/>
                          <a:latin typeface="+mn-lt"/>
                          <a:ea typeface="FoundryFormSans-Book"/>
                          <a:cs typeface="Times New Roman"/>
                        </a:rPr>
                        <a:t>0.23</a:t>
                      </a:r>
                      <a:endParaRPr lang="en-US" sz="1600" b="1" baseline="0" dirty="0" smtClean="0">
                        <a:effectLst/>
                        <a:latin typeface="+mn-lt"/>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solidFill>
                            <a:srgbClr val="FFFF00"/>
                          </a:solidFill>
                          <a:effectLst/>
                        </a:rPr>
                        <a:t>Guinea Bissau</a:t>
                      </a:r>
                      <a:endParaRPr lang="en-US" sz="1600" dirty="0">
                        <a:solidFill>
                          <a:srgbClr val="FFFF00"/>
                        </a:solidFill>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a:effectLst/>
                        </a:rPr>
                        <a:t>-</a:t>
                      </a:r>
                      <a:endParaRPr lang="en-US" sz="1600">
                        <a:effectLst/>
                        <a:latin typeface="FoundryFormSans-Book"/>
                        <a:ea typeface="FoundryFormSans-Book"/>
                        <a:cs typeface="Times New Roman"/>
                      </a:endParaRPr>
                    </a:p>
                  </a:txBody>
                  <a:tcPr marL="76200" marR="68580" marT="0" marB="38100" anchor="ctr"/>
                </a:tc>
                <a:tc>
                  <a:txBody>
                    <a:bodyPr/>
                    <a:lstStyle/>
                    <a:p>
                      <a:pPr marL="0" marR="0" indent="0" algn="ctr" defTabSz="914400" rtl="0" eaLnBrk="1" fontAlgn="auto" latinLnBrk="0" hangingPunct="1">
                        <a:lnSpc>
                          <a:spcPts val="1400"/>
                        </a:lnSpc>
                        <a:spcBef>
                          <a:spcPts val="0"/>
                        </a:spcBef>
                        <a:spcAft>
                          <a:spcPts val="0"/>
                        </a:spcAft>
                        <a:buClrTx/>
                        <a:buSzTx/>
                        <a:buFontTx/>
                        <a:buNone/>
                        <a:tabLst/>
                        <a:defRPr/>
                      </a:pPr>
                      <a:r>
                        <a:rPr lang="en-US" sz="1600" b="1" dirty="0" smtClean="0">
                          <a:effectLst/>
                          <a:latin typeface="+mn-lt"/>
                          <a:ea typeface="FoundryFormSans-Book"/>
                          <a:cs typeface="Times New Roman"/>
                        </a:rPr>
                        <a:t>0.67</a:t>
                      </a:r>
                      <a:endParaRPr lang="en-US" sz="1600" b="1" baseline="0" dirty="0" smtClean="0">
                        <a:effectLst/>
                        <a:latin typeface="+mn-lt"/>
                        <a:ea typeface="FoundryFormSans-Book"/>
                        <a:cs typeface="Times New Roman"/>
                      </a:endParaRPr>
                    </a:p>
                  </a:txBody>
                  <a:tcPr marL="76200" marR="68580" marT="0" marB="38100" anchor="ctr"/>
                </a:tc>
              </a:tr>
              <a:tr h="326138">
                <a:tc>
                  <a:txBody>
                    <a:bodyPr/>
                    <a:lstStyle/>
                    <a:p>
                      <a:pPr marL="0" marR="0" algn="l">
                        <a:lnSpc>
                          <a:spcPts val="1400"/>
                        </a:lnSpc>
                        <a:spcBef>
                          <a:spcPts val="0"/>
                        </a:spcBef>
                        <a:spcAft>
                          <a:spcPts val="0"/>
                        </a:spcAft>
                      </a:pPr>
                      <a:r>
                        <a:rPr lang="en-US" sz="1600" dirty="0">
                          <a:solidFill>
                            <a:srgbClr val="FFFF00"/>
                          </a:solidFill>
                          <a:effectLst/>
                        </a:rPr>
                        <a:t>Liberia</a:t>
                      </a:r>
                      <a:endParaRPr lang="en-US" sz="1600" dirty="0">
                        <a:solidFill>
                          <a:srgbClr val="FFFF00"/>
                        </a:solidFill>
                        <a:effectLst/>
                        <a:latin typeface="FoundryFormSans-Book"/>
                        <a:ea typeface="FoundryFormSans-Book"/>
                        <a:cs typeface="Times New Roman"/>
                      </a:endParaRPr>
                    </a:p>
                  </a:txBody>
                  <a:tcPr marL="76200" marR="68580" marT="0" marB="38100" anchor="ctr"/>
                </a:tc>
                <a:tc>
                  <a:txBody>
                    <a:bodyPr/>
                    <a:lstStyle/>
                    <a:p>
                      <a:pPr marL="0" marR="0" algn="ctr">
                        <a:lnSpc>
                          <a:spcPts val="1400"/>
                        </a:lnSpc>
                        <a:spcBef>
                          <a:spcPts val="0"/>
                        </a:spcBef>
                        <a:spcAft>
                          <a:spcPts val="0"/>
                        </a:spcAft>
                      </a:pPr>
                      <a:r>
                        <a:rPr lang="en-US" sz="1600" dirty="0">
                          <a:effectLst/>
                        </a:rPr>
                        <a:t>-</a:t>
                      </a:r>
                      <a:endParaRPr lang="en-US" sz="1600" dirty="0">
                        <a:effectLst/>
                        <a:latin typeface="FoundryFormSans-Book"/>
                        <a:ea typeface="FoundryFormSans-Book"/>
                        <a:cs typeface="Times New Roman"/>
                      </a:endParaRPr>
                    </a:p>
                  </a:txBody>
                  <a:tcPr marL="76200" marR="68580" marT="0" marB="38100" anchor="ctr"/>
                </a:tc>
                <a:tc>
                  <a:txBody>
                    <a:bodyPr/>
                    <a:lstStyle/>
                    <a:p>
                      <a:pPr marL="0" marR="0" indent="0" algn="ctr" defTabSz="914400" rtl="0" eaLnBrk="1" fontAlgn="auto" latinLnBrk="0" hangingPunct="1">
                        <a:lnSpc>
                          <a:spcPts val="1400"/>
                        </a:lnSpc>
                        <a:spcBef>
                          <a:spcPts val="0"/>
                        </a:spcBef>
                        <a:spcAft>
                          <a:spcPts val="0"/>
                        </a:spcAft>
                        <a:buClrTx/>
                        <a:buSzTx/>
                        <a:buFontTx/>
                        <a:buNone/>
                        <a:tabLst/>
                        <a:defRPr/>
                      </a:pPr>
                      <a:r>
                        <a:rPr lang="en-US" sz="1600" b="1" dirty="0" smtClean="0">
                          <a:effectLst/>
                          <a:latin typeface="+mn-lt"/>
                          <a:ea typeface="FoundryFormSans-Book"/>
                          <a:cs typeface="Times New Roman"/>
                        </a:rPr>
                        <a:t>0.59</a:t>
                      </a:r>
                      <a:endParaRPr lang="en-US" sz="1600" b="1" baseline="0" dirty="0" smtClean="0">
                        <a:effectLst/>
                        <a:latin typeface="+mn-lt"/>
                        <a:ea typeface="FoundryFormSans-Book"/>
                        <a:cs typeface="Times New Roman"/>
                      </a:endParaRPr>
                    </a:p>
                  </a:txBody>
                  <a:tcPr marL="76200" marR="68580" marT="0" marB="38100" anchor="ctr"/>
                </a:tc>
              </a:tr>
            </a:tbl>
          </a:graphicData>
        </a:graphic>
      </p:graphicFrame>
      <p:sp>
        <p:nvSpPr>
          <p:cNvPr id="11" name="Title 1"/>
          <p:cNvSpPr txBox="1">
            <a:spLocks/>
          </p:cNvSpPr>
          <p:nvPr/>
        </p:nvSpPr>
        <p:spPr>
          <a:xfrm>
            <a:off x="2057400" y="5945836"/>
            <a:ext cx="6891366" cy="912164"/>
          </a:xfrm>
          <a:prstGeom prst="rect">
            <a:avLst/>
          </a:prstGeom>
          <a:effectLst>
            <a:outerShdw blurRad="50800" dist="50800" dir="5400000" algn="ctr" rotWithShape="0">
              <a:schemeClr val="bg1"/>
            </a:outerShdw>
          </a:effectLst>
        </p:spPr>
        <p:txBody>
          <a:bodyPr vert="horz" lIns="91440" tIns="45720" rIns="91440" bIns="45720" rtlCol="0" anchor="ctr">
            <a:normAutofit/>
          </a:bodyPr>
          <a:lstStyle>
            <a:lvl1pPr algn="l" defTabSz="914400" rtl="0" eaLnBrk="1" latinLnBrk="0" hangingPunct="1">
              <a:lnSpc>
                <a:spcPts val="3600"/>
              </a:lnSpc>
              <a:spcBef>
                <a:spcPct val="0"/>
              </a:spcBef>
              <a:buNone/>
              <a:defRPr sz="3200" b="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solidFill>
                  <a:srgbClr val="FFC000"/>
                </a:solidFill>
              </a:rPr>
              <a:t>Yellow</a:t>
            </a:r>
            <a:r>
              <a:rPr lang="en-US" sz="2800" dirty="0" smtClean="0"/>
              <a:t> </a:t>
            </a:r>
            <a:r>
              <a:rPr lang="en-US" sz="1800" dirty="0" smtClean="0"/>
              <a:t>means WAPP-disconnected</a:t>
            </a:r>
            <a:endParaRPr lang="en-US" sz="1800" dirty="0"/>
          </a:p>
        </p:txBody>
      </p:sp>
      <p:sp>
        <p:nvSpPr>
          <p:cNvPr id="9" name="Up Arrow 8"/>
          <p:cNvSpPr/>
          <p:nvPr/>
        </p:nvSpPr>
        <p:spPr bwMode="auto">
          <a:xfrm rot="10800000">
            <a:off x="5486400" y="1905000"/>
            <a:ext cx="391749" cy="67360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8" name="Up Arrow 7"/>
          <p:cNvSpPr/>
          <p:nvPr/>
        </p:nvSpPr>
        <p:spPr bwMode="auto">
          <a:xfrm>
            <a:off x="5497149" y="2819400"/>
            <a:ext cx="381000" cy="1447800"/>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2164"/>
          </a:xfrm>
        </p:spPr>
        <p:txBody>
          <a:bodyPr/>
          <a:lstStyle/>
          <a:p>
            <a:pPr algn="ctr"/>
            <a:r>
              <a:rPr lang="en-US" dirty="0" smtClean="0"/>
              <a:t>Thank you for your attention</a:t>
            </a:r>
            <a:endParaRPr lang="en-US" dirty="0"/>
          </a:p>
        </p:txBody>
      </p:sp>
      <p:pic>
        <p:nvPicPr>
          <p:cNvPr id="7" name="Picture 6" descr="C:\Users\bhoushyani\Desktop\Africa for proposal with borders for propsoal.png"/>
          <p:cNvPicPr>
            <a:picLocks noChangeAspect="1"/>
          </p:cNvPicPr>
          <p:nvPr/>
        </p:nvPicPr>
        <p:blipFill>
          <a:blip r:embed="rId2" cstate="email">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a:fillRect/>
          </a:stretch>
        </p:blipFill>
        <p:spPr bwMode="auto">
          <a:xfrm>
            <a:off x="2362200" y="1316179"/>
            <a:ext cx="4419600" cy="4929985"/>
          </a:xfrm>
          <a:prstGeom prst="rect">
            <a:avLst/>
          </a:prstGeom>
          <a:noFill/>
          <a:ln>
            <a:noFill/>
          </a:ln>
        </p:spPr>
      </p:pic>
      <p:sp>
        <p:nvSpPr>
          <p:cNvPr id="8" name="Text Box 2"/>
          <p:cNvSpPr txBox="1">
            <a:spLocks noChangeArrowheads="1"/>
          </p:cNvSpPr>
          <p:nvPr/>
        </p:nvSpPr>
        <p:spPr bwMode="auto">
          <a:xfrm>
            <a:off x="76200" y="4722164"/>
            <a:ext cx="28956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05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05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05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05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05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laceholder" descr="climatefocus_1logoexport.tif"/>
          <p:cNvPicPr/>
          <p:nvPr/>
        </p:nvPicPr>
        <p:blipFill>
          <a:blip r:embed="rId4" cstate="email">
            <a:extLst>
              <a:ext uri="{28A0092B-C50C-407E-A947-70E740481C1C}">
                <a14:useLocalDpi xmlns:a14="http://schemas.microsoft.com/office/drawing/2010/main"/>
              </a:ext>
            </a:extLst>
          </a:blip>
          <a:stretch>
            <a:fillRect/>
          </a:stretch>
        </p:blipFill>
        <p:spPr>
          <a:xfrm>
            <a:off x="325490" y="3970298"/>
            <a:ext cx="2265309" cy="990600"/>
          </a:xfrm>
          <a:prstGeom prst="rect">
            <a:avLst/>
          </a:prstGeom>
        </p:spPr>
      </p:pic>
      <p:pic>
        <p:nvPicPr>
          <p:cNvPr id="10" name="Picture 9" descr="ecosur afrique"/>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73091" y="5555190"/>
            <a:ext cx="2570109" cy="428746"/>
          </a:xfrm>
          <a:prstGeom prst="rect">
            <a:avLst/>
          </a:prstGeom>
          <a:noFill/>
          <a:ln>
            <a:noFill/>
          </a:ln>
        </p:spPr>
      </p:pic>
      <p:sp>
        <p:nvSpPr>
          <p:cNvPr id="9" name="TextBox 5"/>
          <p:cNvSpPr txBox="1"/>
          <p:nvPr/>
        </p:nvSpPr>
        <p:spPr>
          <a:xfrm>
            <a:off x="6005859" y="5890029"/>
            <a:ext cx="3214341" cy="923330"/>
          </a:xfrm>
          <a:prstGeom prst="rect">
            <a:avLst/>
          </a:prstGeom>
          <a:noFill/>
        </p:spPr>
        <p:txBody>
          <a:bodyPr wrap="none" rtlCol="0">
            <a:spAutoFit/>
          </a:bodyPr>
          <a:lstStyle/>
          <a:p>
            <a:r>
              <a:rPr lang="fr-FR" dirty="0" smtClean="0"/>
              <a:t>Alexandre Dunod</a:t>
            </a:r>
            <a:endParaRPr lang="en-US" dirty="0" smtClean="0"/>
          </a:p>
          <a:p>
            <a:r>
              <a:rPr lang="en-GB" u="sng" dirty="0" smtClean="0">
                <a:hlinkClick r:id="rId6"/>
              </a:rPr>
              <a:t>a.dunod@ecosurafrique.com</a:t>
            </a:r>
            <a:r>
              <a:rPr lang="en-GB" dirty="0" smtClean="0"/>
              <a:t> </a:t>
            </a:r>
            <a:endParaRPr lang="en-US" dirty="0" smtClean="0"/>
          </a:p>
          <a:p>
            <a:r>
              <a:rPr lang="en-GB" dirty="0" smtClean="0"/>
              <a:t>Tel: +230 59 84 56 49</a:t>
            </a:r>
            <a:endParaRPr lang="en-U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Summary</a:t>
            </a:r>
            <a:r>
              <a:rPr lang="fr-FR" dirty="0" smtClean="0"/>
              <a:t> of </a:t>
            </a:r>
            <a:r>
              <a:rPr lang="fr-FR" dirty="0" err="1" smtClean="0"/>
              <a:t>June</a:t>
            </a:r>
            <a:r>
              <a:rPr lang="fr-FR" dirty="0" smtClean="0"/>
              <a:t> 2014 meeting</a:t>
            </a:r>
            <a:endParaRPr lang="fr-FR" dirty="0"/>
          </a:p>
        </p:txBody>
      </p:sp>
      <p:sp>
        <p:nvSpPr>
          <p:cNvPr id="3" name="Espace réservé du contenu 2"/>
          <p:cNvSpPr>
            <a:spLocks noGrp="1"/>
          </p:cNvSpPr>
          <p:nvPr>
            <p:ph idx="1"/>
          </p:nvPr>
        </p:nvSpPr>
        <p:spPr>
          <a:xfrm>
            <a:off x="500034" y="1484784"/>
            <a:ext cx="8491566" cy="4730298"/>
          </a:xfrm>
        </p:spPr>
        <p:txBody>
          <a:bodyPr>
            <a:normAutofit/>
          </a:bodyPr>
          <a:lstStyle/>
          <a:p>
            <a:pPr marL="0" indent="0">
              <a:buNone/>
            </a:pPr>
            <a:r>
              <a:rPr lang="fr-FR" sz="2400" b="1" dirty="0"/>
              <a:t>Main </a:t>
            </a:r>
            <a:r>
              <a:rPr lang="fr-FR" sz="2400" b="1" dirty="0" err="1"/>
              <a:t>presentation</a:t>
            </a:r>
            <a:r>
              <a:rPr lang="fr-FR" sz="2400" b="1" dirty="0"/>
              <a:t> </a:t>
            </a:r>
            <a:r>
              <a:rPr lang="fr-FR" sz="2400" b="1" dirty="0" smtClean="0"/>
              <a:t>topics:</a:t>
            </a:r>
          </a:p>
          <a:p>
            <a:pPr marL="0" indent="0">
              <a:buNone/>
            </a:pPr>
            <a:endParaRPr lang="fr-FR" sz="2000" b="1" dirty="0" smtClean="0"/>
          </a:p>
          <a:p>
            <a:pPr>
              <a:buFont typeface="Wingdings" panose="05000000000000000000" pitchFamily="2" charset="2"/>
              <a:buChar char="§"/>
            </a:pPr>
            <a:r>
              <a:rPr lang="fr-FR" sz="2200" dirty="0" smtClean="0"/>
              <a:t>WAPP background (states, network connections, imports and exports)</a:t>
            </a:r>
          </a:p>
          <a:p>
            <a:pPr>
              <a:buFont typeface="Wingdings" panose="05000000000000000000" pitchFamily="2" charset="2"/>
              <a:buChar char="§"/>
            </a:pPr>
            <a:r>
              <a:rPr lang="fr-FR" sz="2200" dirty="0" err="1" smtClean="0"/>
              <a:t>Grid</a:t>
            </a:r>
            <a:r>
              <a:rPr lang="fr-FR" sz="2200" dirty="0" smtClean="0"/>
              <a:t> Emission Factor introduction (</a:t>
            </a:r>
            <a:r>
              <a:rPr lang="fr-FR" sz="2200" dirty="0" err="1" smtClean="0"/>
              <a:t>rationale</a:t>
            </a:r>
            <a:r>
              <a:rPr lang="fr-FR" sz="2200" dirty="0"/>
              <a:t> </a:t>
            </a:r>
            <a:r>
              <a:rPr lang="fr-FR" sz="2200" dirty="0" smtClean="0"/>
              <a:t>and </a:t>
            </a:r>
            <a:r>
              <a:rPr lang="fr-FR" sz="2200" dirty="0" err="1" smtClean="0"/>
              <a:t>methodology</a:t>
            </a:r>
            <a:r>
              <a:rPr lang="fr-FR" sz="2200" dirty="0" smtClean="0"/>
              <a:t>)</a:t>
            </a:r>
          </a:p>
          <a:p>
            <a:pPr>
              <a:buFont typeface="Wingdings" panose="05000000000000000000" pitchFamily="2" charset="2"/>
              <a:buChar char="§"/>
            </a:pPr>
            <a:r>
              <a:rPr lang="fr-FR" sz="2200" dirty="0" smtClean="0"/>
              <a:t>WAPP </a:t>
            </a:r>
            <a:r>
              <a:rPr lang="fr-FR" sz="2200" dirty="0" err="1" smtClean="0"/>
              <a:t>grid</a:t>
            </a:r>
            <a:r>
              <a:rPr lang="fr-FR" sz="2200" dirty="0" smtClean="0"/>
              <a:t> </a:t>
            </a:r>
            <a:r>
              <a:rPr lang="fr-FR" sz="2200" dirty="0" err="1" smtClean="0"/>
              <a:t>features</a:t>
            </a:r>
            <a:r>
              <a:rPr lang="fr-FR" sz="2200" dirty="0" smtClean="0"/>
              <a:t> (transmission </a:t>
            </a:r>
            <a:r>
              <a:rPr lang="fr-FR" sz="2200" dirty="0" err="1" smtClean="0"/>
              <a:t>constraintes</a:t>
            </a:r>
            <a:r>
              <a:rPr lang="fr-FR" sz="2200" dirty="0" smtClean="0"/>
              <a:t>, off-</a:t>
            </a:r>
            <a:r>
              <a:rPr lang="fr-FR" sz="2200" dirty="0" err="1" smtClean="0"/>
              <a:t>grid</a:t>
            </a:r>
            <a:r>
              <a:rPr lang="fr-FR" sz="2200" dirty="0" smtClean="0"/>
              <a:t>)</a:t>
            </a:r>
          </a:p>
          <a:p>
            <a:pPr>
              <a:buFont typeface="Wingdings" panose="05000000000000000000" pitchFamily="2" charset="2"/>
              <a:buChar char="§"/>
            </a:pPr>
            <a:r>
              <a:rPr lang="fr-FR" sz="2200" dirty="0" smtClean="0"/>
              <a:t>WAPP GEF data (</a:t>
            </a:r>
            <a:r>
              <a:rPr lang="fr-FR" sz="2200" dirty="0" err="1" smtClean="0"/>
              <a:t>requirements</a:t>
            </a:r>
            <a:r>
              <a:rPr lang="fr-FR" sz="2200" dirty="0" smtClean="0"/>
              <a:t>, state of country </a:t>
            </a:r>
            <a:r>
              <a:rPr lang="fr-FR" sz="2200" dirty="0" err="1" smtClean="0"/>
              <a:t>availability</a:t>
            </a:r>
            <a:r>
              <a:rPr lang="fr-FR" sz="2200" dirty="0" smtClean="0"/>
              <a:t>)</a:t>
            </a:r>
          </a:p>
          <a:p>
            <a:pPr>
              <a:buFont typeface="Wingdings" panose="05000000000000000000" pitchFamily="2" charset="2"/>
              <a:buChar char="§"/>
            </a:pPr>
            <a:r>
              <a:rPr lang="fr-FR" sz="2200" dirty="0" err="1" smtClean="0"/>
              <a:t>Benefits</a:t>
            </a:r>
            <a:r>
              <a:rPr lang="fr-FR" sz="2200" dirty="0" smtClean="0"/>
              <a:t> </a:t>
            </a:r>
            <a:r>
              <a:rPr lang="fr-FR" sz="2200" dirty="0"/>
              <a:t>of GEF </a:t>
            </a:r>
            <a:r>
              <a:rPr lang="fr-FR" sz="2200" dirty="0" smtClean="0"/>
              <a:t>SBL, national </a:t>
            </a:r>
            <a:r>
              <a:rPr lang="fr-FR" sz="2200" dirty="0"/>
              <a:t>vs. </a:t>
            </a:r>
            <a:r>
              <a:rPr lang="fr-FR" sz="2200" dirty="0" err="1"/>
              <a:t>regional</a:t>
            </a:r>
            <a:r>
              <a:rPr lang="fr-FR" sz="2200" dirty="0"/>
              <a:t> </a:t>
            </a:r>
            <a:r>
              <a:rPr lang="fr-FR" sz="2200" dirty="0" err="1" smtClean="0"/>
              <a:t>trade-offs</a:t>
            </a:r>
            <a:endParaRPr lang="fr-FR" sz="2200" dirty="0"/>
          </a:p>
          <a:p>
            <a:pPr>
              <a:buFont typeface="Wingdings" panose="05000000000000000000" pitchFamily="2" charset="2"/>
              <a:buChar char="§"/>
            </a:pPr>
            <a:r>
              <a:rPr lang="fr-FR" sz="2200" dirty="0" err="1" smtClean="0"/>
              <a:t>Typical</a:t>
            </a:r>
            <a:r>
              <a:rPr lang="fr-FR" sz="2200" dirty="0" smtClean="0"/>
              <a:t> </a:t>
            </a:r>
            <a:r>
              <a:rPr lang="fr-FR" sz="2200" dirty="0" err="1"/>
              <a:t>regional</a:t>
            </a:r>
            <a:r>
              <a:rPr lang="fr-FR" sz="2200" dirty="0"/>
              <a:t> GEF (SAPP </a:t>
            </a:r>
            <a:r>
              <a:rPr lang="fr-FR" sz="2200" dirty="0" err="1"/>
              <a:t>example</a:t>
            </a:r>
            <a:r>
              <a:rPr lang="fr-FR" sz="2200" dirty="0" smtClean="0"/>
              <a:t>)</a:t>
            </a:r>
          </a:p>
          <a:p>
            <a:pPr lvl="0">
              <a:buFont typeface="Wingdings" panose="05000000000000000000" pitchFamily="2" charset="2"/>
              <a:buChar char="§"/>
            </a:pPr>
            <a:r>
              <a:rPr lang="en-GB" sz="2200" dirty="0"/>
              <a:t>CDM presentation by Kusum Lata (</a:t>
            </a:r>
            <a:r>
              <a:rPr lang="en-GB" sz="2200" dirty="0" smtClean="0"/>
              <a:t>UNFCCC)</a:t>
            </a:r>
            <a:r>
              <a:rPr lang="fr-FR" sz="2200" dirty="0" smtClean="0"/>
              <a:t>, </a:t>
            </a:r>
            <a:r>
              <a:rPr lang="fr-FR" sz="2200" dirty="0" err="1" smtClean="0"/>
              <a:t>outline</a:t>
            </a:r>
            <a:r>
              <a:rPr lang="fr-FR" sz="2200" dirty="0" smtClean="0"/>
              <a:t> for </a:t>
            </a:r>
            <a:r>
              <a:rPr lang="fr-FR" sz="2200" dirty="0" err="1" smtClean="0"/>
              <a:t>capacity</a:t>
            </a:r>
            <a:r>
              <a:rPr lang="fr-FR" sz="2200" dirty="0" smtClean="0"/>
              <a:t> building</a:t>
            </a:r>
            <a:endParaRPr lang="fr-FR" sz="2200" dirty="0"/>
          </a:p>
          <a:p>
            <a:pPr>
              <a:buFont typeface="Wingdings" panose="05000000000000000000" pitchFamily="2" charset="2"/>
              <a:buChar char="§"/>
            </a:pPr>
            <a:endParaRPr lang="fr-FR" sz="2200" dirty="0"/>
          </a:p>
          <a:p>
            <a:pPr marL="0" indent="0">
              <a:buNone/>
            </a:pPr>
            <a:endParaRPr lang="fr-FR" sz="2200" b="1" dirty="0"/>
          </a:p>
        </p:txBody>
      </p:sp>
      <p:sp>
        <p:nvSpPr>
          <p:cNvPr id="5"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pic>
        <p:nvPicPr>
          <p:cNvPr id="6" name="Picture 2" descr="C:\Users\bhoushyani\AppData\Local\Microsoft\Windows\Temporary Internet Files\Content.IE5\TQLF96IA\MC900030043[1].wm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61525" y="422853"/>
            <a:ext cx="1168109" cy="1304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413145"/>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Summary</a:t>
            </a:r>
            <a:r>
              <a:rPr lang="fr-FR" dirty="0" smtClean="0"/>
              <a:t> of </a:t>
            </a:r>
            <a:r>
              <a:rPr lang="fr-FR" dirty="0" err="1" smtClean="0"/>
              <a:t>June</a:t>
            </a:r>
            <a:r>
              <a:rPr lang="fr-FR" dirty="0" smtClean="0"/>
              <a:t> 2014 meeting (</a:t>
            </a:r>
            <a:r>
              <a:rPr lang="fr-FR" dirty="0" err="1" smtClean="0"/>
              <a:t>continued</a:t>
            </a:r>
            <a:r>
              <a:rPr lang="fr-FR" dirty="0" smtClean="0"/>
              <a:t>)</a:t>
            </a:r>
            <a:endParaRPr lang="fr-FR" dirty="0"/>
          </a:p>
        </p:txBody>
      </p:sp>
      <p:sp>
        <p:nvSpPr>
          <p:cNvPr id="3" name="Espace réservé du contenu 2"/>
          <p:cNvSpPr>
            <a:spLocks noGrp="1"/>
          </p:cNvSpPr>
          <p:nvPr>
            <p:ph idx="1"/>
          </p:nvPr>
        </p:nvSpPr>
        <p:spPr>
          <a:xfrm>
            <a:off x="500034" y="1371600"/>
            <a:ext cx="8491566" cy="5220816"/>
          </a:xfrm>
        </p:spPr>
        <p:txBody>
          <a:bodyPr>
            <a:normAutofit fontScale="92500" lnSpcReduction="10000"/>
          </a:bodyPr>
          <a:lstStyle/>
          <a:p>
            <a:pPr marL="0" indent="0">
              <a:buNone/>
            </a:pPr>
            <a:r>
              <a:rPr lang="fr-FR" sz="2400" b="1" dirty="0" smtClean="0"/>
              <a:t>Main discussion topics (Q&amp;A):</a:t>
            </a:r>
          </a:p>
          <a:p>
            <a:r>
              <a:rPr lang="fr-FR" sz="2000" dirty="0" err="1" smtClean="0"/>
              <a:t>Undistributed</a:t>
            </a:r>
            <a:r>
              <a:rPr lang="fr-FR" sz="2000" dirty="0" smtClean="0"/>
              <a:t> </a:t>
            </a:r>
            <a:r>
              <a:rPr lang="fr-FR" sz="2000" dirty="0" err="1" smtClean="0"/>
              <a:t>energy</a:t>
            </a:r>
            <a:r>
              <a:rPr lang="fr-FR" sz="2000" dirty="0" smtClean="0"/>
              <a:t> (off-</a:t>
            </a:r>
            <a:r>
              <a:rPr lang="fr-FR" sz="2000" dirty="0" err="1" smtClean="0"/>
              <a:t>grid</a:t>
            </a:r>
            <a:r>
              <a:rPr lang="fr-FR" sz="2000" dirty="0" smtClean="0"/>
              <a:t>, </a:t>
            </a:r>
            <a:r>
              <a:rPr lang="fr-FR" sz="2000" dirty="0" err="1" smtClean="0"/>
              <a:t>suppressed</a:t>
            </a:r>
            <a:r>
              <a:rPr lang="fr-FR" sz="2000" dirty="0" smtClean="0"/>
              <a:t> </a:t>
            </a:r>
            <a:r>
              <a:rPr lang="fr-FR" sz="2000" dirty="0" err="1" smtClean="0"/>
              <a:t>demand</a:t>
            </a:r>
            <a:r>
              <a:rPr lang="fr-FR" sz="2000" dirty="0" smtClean="0"/>
              <a:t>, transmission </a:t>
            </a:r>
            <a:r>
              <a:rPr lang="fr-FR" sz="2000" dirty="0" err="1" smtClean="0"/>
              <a:t>losses</a:t>
            </a:r>
            <a:r>
              <a:rPr lang="fr-FR" sz="2000" dirty="0" smtClean="0"/>
              <a:t>)</a:t>
            </a:r>
          </a:p>
          <a:p>
            <a:r>
              <a:rPr lang="fr-FR" sz="2000" dirty="0" smtClean="0"/>
              <a:t>Data </a:t>
            </a:r>
            <a:r>
              <a:rPr lang="fr-FR" sz="2000" dirty="0" err="1" smtClean="0"/>
              <a:t>availability</a:t>
            </a:r>
            <a:r>
              <a:rPr lang="fr-FR" sz="2000" dirty="0" smtClean="0"/>
              <a:t>, IPP inclusion, </a:t>
            </a:r>
            <a:r>
              <a:rPr lang="fr-FR" sz="2000" dirty="0" err="1" smtClean="0"/>
              <a:t>secondary</a:t>
            </a:r>
            <a:r>
              <a:rPr lang="fr-FR" sz="2000" dirty="0" smtClean="0"/>
              <a:t> networks</a:t>
            </a:r>
          </a:p>
          <a:p>
            <a:r>
              <a:rPr lang="fr-FR" sz="2000" dirty="0" err="1" smtClean="0"/>
              <a:t>Trans-border</a:t>
            </a:r>
            <a:r>
              <a:rPr lang="fr-FR" sz="2000" dirty="0" smtClean="0"/>
              <a:t> imports/exports, multi-country power production allocation</a:t>
            </a:r>
          </a:p>
          <a:p>
            <a:r>
              <a:rPr lang="fr-FR" sz="2000" dirty="0" smtClean="0"/>
              <a:t>Togo / Benin </a:t>
            </a:r>
            <a:r>
              <a:rPr lang="fr-FR" sz="2000" dirty="0" err="1" smtClean="0"/>
              <a:t>differentiation</a:t>
            </a:r>
            <a:endParaRPr lang="fr-FR" sz="2000" dirty="0" smtClean="0"/>
          </a:p>
          <a:p>
            <a:r>
              <a:rPr lang="en-GB" sz="2000" dirty="0"/>
              <a:t>DNA and other ongoing GEF </a:t>
            </a:r>
            <a:r>
              <a:rPr lang="en-GB" sz="2000" dirty="0" smtClean="0"/>
              <a:t>calculations</a:t>
            </a:r>
          </a:p>
          <a:p>
            <a:r>
              <a:rPr lang="en-GB" sz="2000" dirty="0"/>
              <a:t>Higher vs. lower GEF values preferences (Baseline or Project Emissions</a:t>
            </a:r>
            <a:r>
              <a:rPr lang="en-GB" sz="2000" dirty="0" smtClean="0"/>
              <a:t>), quantitative trade-offs</a:t>
            </a:r>
          </a:p>
          <a:p>
            <a:r>
              <a:rPr lang="fr-FR" sz="2000" dirty="0"/>
              <a:t>transmission </a:t>
            </a:r>
            <a:r>
              <a:rPr lang="fr-FR" sz="2000" dirty="0" err="1"/>
              <a:t>constraints</a:t>
            </a:r>
            <a:r>
              <a:rPr lang="fr-FR" sz="2000" dirty="0"/>
              <a:t> vs. synchronisation </a:t>
            </a:r>
            <a:r>
              <a:rPr lang="fr-FR" sz="2000" dirty="0" smtClean="0"/>
              <a:t>issues; </a:t>
            </a:r>
            <a:r>
              <a:rPr lang="en-GB" sz="2000" dirty="0"/>
              <a:t>methodological latitude/flexibility</a:t>
            </a:r>
            <a:endParaRPr lang="fr-FR" sz="2000" dirty="0" smtClean="0"/>
          </a:p>
          <a:p>
            <a:r>
              <a:rPr lang="fr-FR" sz="2000" dirty="0" err="1"/>
              <a:t>Operation</a:t>
            </a:r>
            <a:r>
              <a:rPr lang="fr-FR" sz="2000" dirty="0"/>
              <a:t> </a:t>
            </a:r>
            <a:r>
              <a:rPr lang="fr-FR" sz="2000" dirty="0" err="1"/>
              <a:t>Margin</a:t>
            </a:r>
            <a:r>
              <a:rPr lang="fr-FR" sz="2000" dirty="0"/>
              <a:t> </a:t>
            </a:r>
            <a:r>
              <a:rPr lang="fr-FR" sz="2000" dirty="0" err="1" smtClean="0"/>
              <a:t>calculation</a:t>
            </a:r>
            <a:r>
              <a:rPr lang="fr-FR" sz="2000" dirty="0" smtClean="0"/>
              <a:t>, </a:t>
            </a:r>
            <a:r>
              <a:rPr lang="en-US" sz="2000" dirty="0"/>
              <a:t>Build Margin most recent units selection and Combined </a:t>
            </a:r>
            <a:r>
              <a:rPr lang="en-US" sz="2000" dirty="0" smtClean="0"/>
              <a:t>Margin </a:t>
            </a:r>
            <a:r>
              <a:rPr lang="en-US" sz="2000" dirty="0"/>
              <a:t>standard weighting </a:t>
            </a:r>
            <a:endParaRPr lang="en-US" sz="2000" dirty="0" smtClean="0"/>
          </a:p>
          <a:p>
            <a:r>
              <a:rPr lang="en-US" sz="2000" dirty="0"/>
              <a:t>Validity duration of the </a:t>
            </a:r>
            <a:r>
              <a:rPr lang="en-US" sz="2000" dirty="0" smtClean="0"/>
              <a:t>GEF, </a:t>
            </a:r>
            <a:r>
              <a:rPr lang="en-US" sz="2000" dirty="0"/>
              <a:t>carbon market value and </a:t>
            </a:r>
            <a:r>
              <a:rPr lang="en-US" sz="2000" dirty="0" smtClean="0"/>
              <a:t>perspectives</a:t>
            </a:r>
          </a:p>
          <a:p>
            <a:r>
              <a:rPr lang="en-US" sz="2000" dirty="0"/>
              <a:t>ownership and distribution of future </a:t>
            </a:r>
            <a:r>
              <a:rPr lang="en-US" sz="2000" dirty="0" smtClean="0"/>
              <a:t>WAPP emission </a:t>
            </a:r>
            <a:r>
              <a:rPr lang="en-US" sz="2000" dirty="0"/>
              <a:t>reduction </a:t>
            </a:r>
            <a:r>
              <a:rPr lang="en-US" sz="2000" dirty="0" smtClean="0"/>
              <a:t>benefits</a:t>
            </a:r>
          </a:p>
          <a:p>
            <a:r>
              <a:rPr lang="en-GB" sz="2000" dirty="0"/>
              <a:t>outline on capacity </a:t>
            </a:r>
            <a:r>
              <a:rPr lang="en-GB" sz="2000" dirty="0" smtClean="0"/>
              <a:t>building and DNA awareness</a:t>
            </a:r>
            <a:endParaRPr lang="en-US" sz="2000" dirty="0" smtClean="0"/>
          </a:p>
        </p:txBody>
      </p:sp>
      <p:sp>
        <p:nvSpPr>
          <p:cNvPr id="5"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1846440448"/>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Summary</a:t>
            </a:r>
            <a:r>
              <a:rPr lang="fr-FR" dirty="0" smtClean="0"/>
              <a:t> of </a:t>
            </a:r>
            <a:r>
              <a:rPr lang="fr-FR" dirty="0" err="1" smtClean="0"/>
              <a:t>June</a:t>
            </a:r>
            <a:r>
              <a:rPr lang="fr-FR" dirty="0" smtClean="0"/>
              <a:t> 2014 meeting (</a:t>
            </a:r>
            <a:r>
              <a:rPr lang="fr-FR" dirty="0" err="1" smtClean="0"/>
              <a:t>continued</a:t>
            </a:r>
            <a:r>
              <a:rPr lang="fr-FR" dirty="0" smtClean="0"/>
              <a:t>)</a:t>
            </a:r>
            <a:endParaRPr lang="fr-FR" dirty="0"/>
          </a:p>
        </p:txBody>
      </p:sp>
      <p:sp>
        <p:nvSpPr>
          <p:cNvPr id="3" name="Espace réservé du contenu 2"/>
          <p:cNvSpPr>
            <a:spLocks noGrp="1"/>
          </p:cNvSpPr>
          <p:nvPr>
            <p:ph idx="1"/>
          </p:nvPr>
        </p:nvSpPr>
        <p:spPr>
          <a:xfrm>
            <a:off x="500034" y="1484784"/>
            <a:ext cx="8491566" cy="4730298"/>
          </a:xfrm>
        </p:spPr>
        <p:txBody>
          <a:bodyPr>
            <a:normAutofit fontScale="92500" lnSpcReduction="10000"/>
          </a:bodyPr>
          <a:lstStyle/>
          <a:p>
            <a:pPr marL="0" indent="0">
              <a:buNone/>
            </a:pPr>
            <a:r>
              <a:rPr lang="fr-FR" sz="2400" b="1" dirty="0" smtClean="0"/>
              <a:t>Main </a:t>
            </a:r>
            <a:r>
              <a:rPr lang="fr-FR" sz="2400" b="1" dirty="0"/>
              <a:t>clarifications made to final report:</a:t>
            </a:r>
          </a:p>
          <a:p>
            <a:r>
              <a:rPr lang="fr-FR" sz="2100" dirty="0" err="1" smtClean="0"/>
              <a:t>Comments</a:t>
            </a:r>
            <a:r>
              <a:rPr lang="fr-FR" sz="2100" dirty="0" smtClean="0"/>
              <a:t> on </a:t>
            </a:r>
            <a:r>
              <a:rPr lang="fr-FR" sz="2100" dirty="0" err="1" smtClean="0"/>
              <a:t>draft</a:t>
            </a:r>
            <a:r>
              <a:rPr lang="fr-FR" sz="2100" dirty="0" smtClean="0"/>
              <a:t> report </a:t>
            </a:r>
            <a:r>
              <a:rPr lang="fr-FR" sz="2100" dirty="0" err="1" smtClean="0"/>
              <a:t>received</a:t>
            </a:r>
            <a:r>
              <a:rPr lang="fr-FR" sz="2100" dirty="0" smtClean="0"/>
              <a:t> </a:t>
            </a:r>
            <a:r>
              <a:rPr lang="fr-FR" sz="2100" dirty="0" err="1" smtClean="0"/>
              <a:t>from</a:t>
            </a:r>
            <a:r>
              <a:rPr lang="fr-FR" sz="2100" dirty="0" smtClean="0"/>
              <a:t> TCN, VRA, </a:t>
            </a:r>
            <a:r>
              <a:rPr lang="fr-FR" sz="2100" dirty="0" err="1" smtClean="0"/>
              <a:t>GridCo</a:t>
            </a:r>
            <a:r>
              <a:rPr lang="fr-FR" sz="2100" dirty="0" smtClean="0"/>
              <a:t>, CIE &amp; </a:t>
            </a:r>
            <a:r>
              <a:rPr lang="fr-FR" sz="2100" dirty="0"/>
              <a:t>WAPP</a:t>
            </a:r>
          </a:p>
          <a:p>
            <a:r>
              <a:rPr lang="fr-FR" sz="2100" dirty="0" err="1" smtClean="0"/>
              <a:t>Explanations</a:t>
            </a:r>
            <a:r>
              <a:rPr lang="fr-FR" sz="2100" dirty="0" smtClean="0"/>
              <a:t> </a:t>
            </a:r>
            <a:r>
              <a:rPr lang="fr-FR" sz="2100" dirty="0"/>
              <a:t>on all </a:t>
            </a:r>
            <a:r>
              <a:rPr lang="fr-FR" sz="2100" dirty="0" err="1"/>
              <a:t>confusing</a:t>
            </a:r>
            <a:r>
              <a:rPr lang="fr-FR" sz="2100" dirty="0"/>
              <a:t> </a:t>
            </a:r>
            <a:r>
              <a:rPr lang="fr-FR" sz="2100" dirty="0" err="1"/>
              <a:t>matters</a:t>
            </a:r>
            <a:r>
              <a:rPr lang="fr-FR" sz="2100" dirty="0"/>
              <a:t> </a:t>
            </a:r>
            <a:r>
              <a:rPr lang="fr-FR" sz="2100" dirty="0" err="1"/>
              <a:t>from</a:t>
            </a:r>
            <a:r>
              <a:rPr lang="fr-FR" sz="2100" dirty="0"/>
              <a:t> Q&amp;A (minutes</a:t>
            </a:r>
            <a:r>
              <a:rPr lang="fr-FR" sz="2100" dirty="0" smtClean="0"/>
              <a:t>)</a:t>
            </a:r>
          </a:p>
          <a:p>
            <a:r>
              <a:rPr lang="fr-FR" sz="2100" dirty="0" smtClean="0"/>
              <a:t>Clarifications on SBL </a:t>
            </a:r>
            <a:r>
              <a:rPr lang="fr-FR" sz="2100" dirty="0" err="1" smtClean="0"/>
              <a:t>procedure</a:t>
            </a:r>
            <a:r>
              <a:rPr lang="fr-FR" sz="2100" dirty="0" smtClean="0"/>
              <a:t> and </a:t>
            </a:r>
            <a:r>
              <a:rPr lang="fr-FR" sz="2100" dirty="0" err="1" smtClean="0"/>
              <a:t>existing</a:t>
            </a:r>
            <a:r>
              <a:rPr lang="fr-FR" sz="2100" dirty="0" smtClean="0"/>
              <a:t> guidelines</a:t>
            </a:r>
            <a:endParaRPr lang="fr-FR" sz="2100" dirty="0"/>
          </a:p>
          <a:p>
            <a:r>
              <a:rPr lang="fr-FR" sz="2100" dirty="0"/>
              <a:t>p.8 </a:t>
            </a:r>
            <a:r>
              <a:rPr lang="fr-FR" sz="2100" dirty="0" err="1"/>
              <a:t>Fig</a:t>
            </a:r>
            <a:r>
              <a:rPr lang="fr-FR" sz="2100" dirty="0"/>
              <a:t> 4 (IRENA imports scenario) – prospective </a:t>
            </a:r>
            <a:r>
              <a:rPr lang="fr-FR" sz="2100" dirty="0" err="1" smtClean="0"/>
              <a:t>differentiated</a:t>
            </a:r>
            <a:r>
              <a:rPr lang="fr-FR" sz="2100" dirty="0" smtClean="0"/>
              <a:t> </a:t>
            </a:r>
            <a:r>
              <a:rPr lang="fr-FR" sz="2100" dirty="0" err="1"/>
              <a:t>from</a:t>
            </a:r>
            <a:r>
              <a:rPr lang="fr-FR" sz="2100" dirty="0"/>
              <a:t> WAPP master plan</a:t>
            </a:r>
          </a:p>
          <a:p>
            <a:r>
              <a:rPr lang="fr-FR" sz="2100" dirty="0"/>
              <a:t>p.9 Tab 2 (IRENA </a:t>
            </a:r>
            <a:r>
              <a:rPr lang="fr-FR" sz="2100" dirty="0" err="1"/>
              <a:t>capacity</a:t>
            </a:r>
            <a:r>
              <a:rPr lang="fr-FR" sz="2100" dirty="0"/>
              <a:t> additions scenario) – </a:t>
            </a:r>
            <a:r>
              <a:rPr lang="fr-FR" sz="2100" dirty="0" err="1"/>
              <a:t>meaning</a:t>
            </a:r>
            <a:r>
              <a:rPr lang="fr-FR" sz="2100" dirty="0"/>
              <a:t> of </a:t>
            </a:r>
            <a:r>
              <a:rPr lang="fr-FR" sz="2100" dirty="0" err="1"/>
              <a:t>decentralized</a:t>
            </a:r>
            <a:r>
              <a:rPr lang="fr-FR" sz="2100" dirty="0"/>
              <a:t>; IPP vs. off-</a:t>
            </a:r>
            <a:r>
              <a:rPr lang="fr-FR" sz="2100" dirty="0" err="1"/>
              <a:t>grid</a:t>
            </a:r>
            <a:endParaRPr lang="fr-FR" sz="2100" dirty="0"/>
          </a:p>
          <a:p>
            <a:r>
              <a:rPr lang="fr-FR" sz="2100" dirty="0"/>
              <a:t>Net vs. </a:t>
            </a:r>
            <a:r>
              <a:rPr lang="fr-FR" sz="2100" dirty="0" err="1"/>
              <a:t>growth</a:t>
            </a:r>
            <a:r>
              <a:rPr lang="fr-FR" sz="2100" dirty="0"/>
              <a:t> power </a:t>
            </a:r>
            <a:r>
              <a:rPr lang="fr-FR" sz="2100" dirty="0" err="1"/>
              <a:t>generation</a:t>
            </a:r>
            <a:r>
              <a:rPr lang="fr-FR" sz="2100" dirty="0"/>
              <a:t> </a:t>
            </a:r>
            <a:r>
              <a:rPr lang="fr-FR" sz="2100" dirty="0" err="1"/>
              <a:t>accounting</a:t>
            </a:r>
            <a:endParaRPr lang="fr-FR" sz="2100" dirty="0"/>
          </a:p>
          <a:p>
            <a:r>
              <a:rPr lang="fr-FR" sz="2100" dirty="0"/>
              <a:t>p</a:t>
            </a:r>
            <a:r>
              <a:rPr lang="en-GB" sz="2100" dirty="0"/>
              <a:t>.15 Fig 8: Burkina Faso – Niger connection (North corridor project</a:t>
            </a:r>
            <a:r>
              <a:rPr lang="en-GB" sz="2100" dirty="0" smtClean="0"/>
              <a:t>)</a:t>
            </a:r>
            <a:endParaRPr lang="en-GB" sz="2100" dirty="0"/>
          </a:p>
          <a:p>
            <a:r>
              <a:rPr lang="en-GB" sz="2100" dirty="0"/>
              <a:t>p.41 Benin &amp; Togo installed capacities differentiated</a:t>
            </a:r>
          </a:p>
          <a:p>
            <a:r>
              <a:rPr lang="en-GB" sz="2100" dirty="0"/>
              <a:t>References to respective data sources (WAPP members / WAPP reports / IRENA / GIZ economic outlooks etc.)</a:t>
            </a:r>
          </a:p>
          <a:p>
            <a:r>
              <a:rPr lang="en-GB" sz="2100" dirty="0"/>
              <a:t>Various editorial corrections and improvements</a:t>
            </a:r>
            <a:endParaRPr lang="fr-FR" sz="2100" dirty="0"/>
          </a:p>
        </p:txBody>
      </p:sp>
      <p:sp>
        <p:nvSpPr>
          <p:cNvPr id="5"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3542496539"/>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GEF Methodological tool (UNFCCC)</a:t>
            </a:r>
            <a:endParaRPr lang="en-US" dirty="0"/>
          </a:p>
        </p:txBody>
      </p:sp>
      <p:sp>
        <p:nvSpPr>
          <p:cNvPr id="3" name="Content Placeholder 2"/>
          <p:cNvSpPr>
            <a:spLocks noGrp="1"/>
          </p:cNvSpPr>
          <p:nvPr>
            <p:ph idx="1"/>
          </p:nvPr>
        </p:nvSpPr>
        <p:spPr>
          <a:xfrm>
            <a:off x="228600" y="1752600"/>
            <a:ext cx="8839200" cy="4572000"/>
          </a:xfrm>
        </p:spPr>
        <p:txBody>
          <a:bodyPr>
            <a:normAutofit fontScale="92500"/>
          </a:bodyPr>
          <a:lstStyle/>
          <a:p>
            <a:pPr>
              <a:lnSpc>
                <a:spcPct val="150000"/>
              </a:lnSpc>
            </a:pPr>
            <a:r>
              <a:rPr lang="en-GB" sz="2400" dirty="0" smtClean="0"/>
              <a:t>Step 1: Identifying the relevant electricity systems;</a:t>
            </a:r>
            <a:endParaRPr lang="en-US" sz="2400" dirty="0" smtClean="0"/>
          </a:p>
          <a:p>
            <a:pPr>
              <a:lnSpc>
                <a:spcPct val="150000"/>
              </a:lnSpc>
            </a:pPr>
            <a:r>
              <a:rPr lang="en-GB" sz="2400" dirty="0" smtClean="0"/>
              <a:t>Step 2: Choose whether to include off-grid power plants in the project electricity system; </a:t>
            </a:r>
            <a:endParaRPr lang="en-US" sz="2400" dirty="0" smtClean="0"/>
          </a:p>
          <a:p>
            <a:pPr>
              <a:lnSpc>
                <a:spcPct val="150000"/>
              </a:lnSpc>
            </a:pPr>
            <a:r>
              <a:rPr lang="en-GB" sz="2400" dirty="0" smtClean="0"/>
              <a:t>Step 3: Select a method to determine the operating margin (OM);</a:t>
            </a:r>
            <a:endParaRPr lang="en-US" sz="2400" dirty="0" smtClean="0"/>
          </a:p>
          <a:p>
            <a:pPr>
              <a:lnSpc>
                <a:spcPct val="150000"/>
              </a:lnSpc>
            </a:pPr>
            <a:r>
              <a:rPr lang="en-GB" sz="2400" dirty="0" smtClean="0"/>
              <a:t>Step 4: Calculate the operating margin emission factor according to the selected method;</a:t>
            </a:r>
            <a:endParaRPr lang="en-US" sz="2400" dirty="0" smtClean="0"/>
          </a:p>
          <a:p>
            <a:pPr>
              <a:lnSpc>
                <a:spcPct val="150000"/>
              </a:lnSpc>
            </a:pPr>
            <a:r>
              <a:rPr lang="en-GB" sz="2400" dirty="0" smtClean="0"/>
              <a:t>Step 5: Calculate the build margin (BM) emission factor;</a:t>
            </a:r>
            <a:endParaRPr lang="en-US" sz="2400" dirty="0" smtClean="0"/>
          </a:p>
          <a:p>
            <a:pPr>
              <a:lnSpc>
                <a:spcPct val="150000"/>
              </a:lnSpc>
            </a:pPr>
            <a:r>
              <a:rPr lang="en-GB" sz="2400" dirty="0" smtClean="0"/>
              <a:t>Step 6: Calculating the combined margin (CM) emission factor.</a:t>
            </a:r>
          </a:p>
        </p:txBody>
      </p:sp>
      <p:sp>
        <p:nvSpPr>
          <p:cNvPr id="5" name="Rectangle 4"/>
          <p:cNvSpPr/>
          <p:nvPr/>
        </p:nvSpPr>
        <p:spPr>
          <a:xfrm>
            <a:off x="533400" y="1143000"/>
            <a:ext cx="8229600" cy="369332"/>
          </a:xfrm>
          <a:prstGeom prst="rect">
            <a:avLst/>
          </a:prstGeom>
          <a:solidFill>
            <a:schemeClr val="accent1"/>
          </a:solidFill>
        </p:spPr>
        <p:txBody>
          <a:bodyPr wrap="square">
            <a:spAutoFit/>
          </a:bodyPr>
          <a:lstStyle/>
          <a:p>
            <a:r>
              <a:rPr lang="en-GB" b="1" dirty="0" smtClean="0">
                <a:solidFill>
                  <a:schemeClr val="bg1"/>
                </a:solidFill>
              </a:rPr>
              <a:t>“Tool to calculate the emission factor for an electricity system” (v 4.0.0)</a:t>
            </a:r>
            <a:endParaRPr lang="en-US" b="1" dirty="0">
              <a:solidFill>
                <a:schemeClr val="bg1"/>
              </a:solidFill>
            </a:endParaRPr>
          </a:p>
        </p:txBody>
      </p:sp>
      <p:sp>
        <p:nvSpPr>
          <p:cNvPr id="7"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28600"/>
            <a:ext cx="8153400" cy="912164"/>
          </a:xfrm>
          <a:noFill/>
        </p:spPr>
        <p:txBody>
          <a:bodyPr>
            <a:normAutofit fontScale="90000"/>
          </a:bodyPr>
          <a:lstStyle/>
          <a:p>
            <a:r>
              <a:rPr lang="en-US" b="1" dirty="0"/>
              <a:t>Step 1</a:t>
            </a:r>
            <a:r>
              <a:rPr lang="en-US" dirty="0"/>
              <a:t>: Identify the relevant electricity systems</a:t>
            </a:r>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2844" t="13146" r="13607"/>
          <a:stretch/>
        </p:blipFill>
        <p:spPr bwMode="auto">
          <a:xfrm>
            <a:off x="457200" y="961696"/>
            <a:ext cx="8192397" cy="5439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3"/>
          <p:cNvSpPr>
            <a:spLocks noGrp="1"/>
          </p:cNvSpPr>
          <p:nvPr>
            <p:ph type="sldNum" sz="quarter" idx="4"/>
          </p:nvPr>
        </p:nvSpPr>
        <p:spPr>
          <a:xfrm>
            <a:off x="823392" y="6324599"/>
            <a:ext cx="8168208" cy="381001"/>
          </a:xfrm>
        </p:spPr>
        <p:txBody>
          <a:bodyPr/>
          <a:lstStyle/>
          <a:p>
            <a:pPr algn="ctr"/>
            <a:r>
              <a:rPr lang="en-GB" b="1" dirty="0"/>
              <a:t>WAPP grid and </a:t>
            </a:r>
            <a:r>
              <a:rPr lang="en-GB" b="1" dirty="0" smtClean="0"/>
              <a:t>inter-connections</a:t>
            </a:r>
            <a:endParaRPr lang="fr-FR" b="1" dirty="0"/>
          </a:p>
        </p:txBody>
      </p:sp>
      <p:pic>
        <p:nvPicPr>
          <p:cNvPr id="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2844" t="13362" r="14092"/>
          <a:stretch/>
        </p:blipFill>
        <p:spPr bwMode="auto">
          <a:xfrm>
            <a:off x="457200" y="990600"/>
            <a:ext cx="8118655" cy="5412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279702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3"/>
          <p:cNvGraphicFramePr/>
          <p:nvPr>
            <p:extLst>
              <p:ext uri="{D42A27DB-BD31-4B8C-83A1-F6EECF244321}">
                <p14:modId xmlns:p14="http://schemas.microsoft.com/office/powerpoint/2010/main" val="4155252060"/>
              </p:ext>
            </p:extLst>
          </p:nvPr>
        </p:nvGraphicFramePr>
        <p:xfrm>
          <a:off x="370936" y="1066800"/>
          <a:ext cx="8458200" cy="5257799"/>
        </p:xfrm>
        <a:graphic>
          <a:graphicData uri="http://schemas.openxmlformats.org/drawingml/2006/chart">
            <c:chart xmlns:c="http://schemas.openxmlformats.org/drawingml/2006/chart" xmlns:r="http://schemas.openxmlformats.org/officeDocument/2006/relationships" r:id="rId3"/>
          </a:graphicData>
        </a:graphic>
      </p:graphicFrame>
      <p:sp>
        <p:nvSpPr>
          <p:cNvPr id="11" name="Title 1"/>
          <p:cNvSpPr>
            <a:spLocks noGrp="1"/>
          </p:cNvSpPr>
          <p:nvPr>
            <p:ph type="title"/>
          </p:nvPr>
        </p:nvSpPr>
        <p:spPr>
          <a:xfrm>
            <a:off x="457200" y="228600"/>
            <a:ext cx="8153400" cy="912164"/>
          </a:xfrm>
          <a:noFill/>
        </p:spPr>
        <p:txBody>
          <a:bodyPr>
            <a:noAutofit/>
          </a:bodyPr>
          <a:lstStyle/>
          <a:p>
            <a:r>
              <a:rPr lang="en-US" sz="2700" b="1" dirty="0"/>
              <a:t>Step </a:t>
            </a:r>
            <a:r>
              <a:rPr lang="en-US" sz="2700" b="1" dirty="0" smtClean="0"/>
              <a:t>1</a:t>
            </a:r>
            <a:r>
              <a:rPr lang="en-US" sz="2700" dirty="0" smtClean="0"/>
              <a:t> (continued) </a:t>
            </a:r>
            <a:r>
              <a:rPr lang="en-US" sz="2700" dirty="0"/>
              <a:t>- WAPP electricity market (</a:t>
            </a:r>
            <a:r>
              <a:rPr lang="en-US" sz="2700" dirty="0" err="1"/>
              <a:t>GWh</a:t>
            </a:r>
            <a:r>
              <a:rPr lang="en-US" sz="2700" dirty="0" smtClean="0"/>
              <a:t>)</a:t>
            </a:r>
            <a:endParaRPr lang="en-US" sz="2700" dirty="0"/>
          </a:p>
        </p:txBody>
      </p:sp>
      <p:sp>
        <p:nvSpPr>
          <p:cNvPr id="12"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1802701424"/>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28600"/>
            <a:ext cx="8153400" cy="912164"/>
          </a:xfrm>
          <a:noFill/>
        </p:spPr>
        <p:txBody>
          <a:bodyPr>
            <a:normAutofit fontScale="90000"/>
          </a:bodyPr>
          <a:lstStyle/>
          <a:p>
            <a:r>
              <a:rPr lang="en-US" sz="2900" b="1" dirty="0"/>
              <a:t>Step </a:t>
            </a:r>
            <a:r>
              <a:rPr lang="en-US" sz="2900" b="1" dirty="0" smtClean="0"/>
              <a:t>1 </a:t>
            </a:r>
            <a:r>
              <a:rPr lang="en-US" sz="2900" dirty="0" smtClean="0"/>
              <a:t>(continued) - </a:t>
            </a:r>
            <a:r>
              <a:rPr lang="en-GB" sz="2800" dirty="0"/>
              <a:t>Transmission constraints </a:t>
            </a:r>
            <a:r>
              <a:rPr lang="en-GB" sz="2800" dirty="0" smtClean="0"/>
              <a:t>check</a:t>
            </a:r>
            <a:endParaRPr lang="en-US" sz="2900" dirty="0"/>
          </a:p>
        </p:txBody>
      </p:sp>
      <p:pic>
        <p:nvPicPr>
          <p:cNvPr id="4" name="Imag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62989" y="1140764"/>
            <a:ext cx="8321040" cy="5183836"/>
          </a:xfrm>
          <a:prstGeom prst="rect">
            <a:avLst/>
          </a:prstGeom>
        </p:spPr>
      </p:pic>
      <p:sp>
        <p:nvSpPr>
          <p:cNvPr id="10" name="Slide Number Placeholder 3"/>
          <p:cNvSpPr>
            <a:spLocks noGrp="1"/>
          </p:cNvSpPr>
          <p:nvPr>
            <p:ph type="sldNum" sz="quarter" idx="4"/>
          </p:nvPr>
        </p:nvSpPr>
        <p:spPr>
          <a:xfrm>
            <a:off x="823392" y="6324599"/>
            <a:ext cx="8168208" cy="381001"/>
          </a:xfrm>
        </p:spPr>
        <p:txBody>
          <a:bodyPr/>
          <a:lstStyle/>
          <a:p>
            <a:r>
              <a:rPr lang="en-GB" dirty="0"/>
              <a:t>e</a:t>
            </a:r>
            <a:r>
              <a:rPr lang="en-GB" dirty="0" smtClean="0"/>
              <a:t>cosur afrique| WAPP GEF, </a:t>
            </a:r>
            <a:r>
              <a:rPr lang="en-GB" dirty="0" err="1" smtClean="0"/>
              <a:t>Cotonou</a:t>
            </a:r>
            <a:r>
              <a:rPr lang="en-GB" dirty="0" smtClean="0"/>
              <a:t>, 2-3 December 2014			Alexandre Dunod</a:t>
            </a:r>
            <a:endParaRPr lang="en-US" dirty="0"/>
          </a:p>
        </p:txBody>
      </p:sp>
    </p:spTree>
    <p:extLst>
      <p:ext uri="{BB962C8B-B14F-4D97-AF65-F5344CB8AC3E}">
        <p14:creationId xmlns:p14="http://schemas.microsoft.com/office/powerpoint/2010/main" val="1813537279"/>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CF PowerPoint 2010">
  <a:themeElements>
    <a:clrScheme name="Climate Focus 2010">
      <a:dk1>
        <a:srgbClr val="3F3F3F"/>
      </a:dk1>
      <a:lt1>
        <a:srgbClr val="FFFFFF"/>
      </a:lt1>
      <a:dk2>
        <a:srgbClr val="000000"/>
      </a:dk2>
      <a:lt2>
        <a:srgbClr val="808080"/>
      </a:lt2>
      <a:accent1>
        <a:srgbClr val="034EA1"/>
      </a:accent1>
      <a:accent2>
        <a:srgbClr val="009DDA"/>
      </a:accent2>
      <a:accent3>
        <a:srgbClr val="B8292F"/>
      </a:accent3>
      <a:accent4>
        <a:srgbClr val="72BE3C"/>
      </a:accent4>
      <a:accent5>
        <a:srgbClr val="F48120"/>
      </a:accent5>
      <a:accent6>
        <a:srgbClr val="6F2C90"/>
      </a:accent6>
      <a:hlink>
        <a:srgbClr val="72BE3C"/>
      </a:hlink>
      <a:folHlink>
        <a:srgbClr val="FFCA05"/>
      </a:folHlink>
    </a:clrScheme>
    <a:fontScheme name="Climate Focus">
      <a:majorFont>
        <a:latin typeface="FoundryFormSans-Bold"/>
        <a:ea typeface=""/>
        <a:cs typeface=""/>
      </a:majorFont>
      <a:minorFont>
        <a:latin typeface="FoundryFormSans-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limate Focus presentation 2.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imate Focus presentation 2.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imate Focus presentation 2.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imate Focus presentation 2.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imate Focus presentation 2.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imate Focus presentation 2.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imate Focus presentation 2.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CF PowerPoint 2010</Template>
  <TotalTime>9276</TotalTime>
  <Words>2155</Words>
  <Application>Microsoft Office PowerPoint</Application>
  <PresentationFormat>Affichage à l'écran (4:3)</PresentationFormat>
  <Paragraphs>381</Paragraphs>
  <Slides>23</Slides>
  <Notes>16</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1</vt:i4>
      </vt:variant>
      <vt:variant>
        <vt:lpstr>Titres des diapositives</vt:lpstr>
      </vt:variant>
      <vt:variant>
        <vt:i4>23</vt:i4>
      </vt:variant>
    </vt:vector>
  </HeadingPairs>
  <TitlesOfParts>
    <vt:vector size="33" baseType="lpstr">
      <vt:lpstr>Arial</vt:lpstr>
      <vt:lpstr>Calibri</vt:lpstr>
      <vt:lpstr>FoundryFormSans-Bold</vt:lpstr>
      <vt:lpstr>FoundryFormSans-Book</vt:lpstr>
      <vt:lpstr>FoundrySans-Normal</vt:lpstr>
      <vt:lpstr>Lucida Sans Unicode</vt:lpstr>
      <vt:lpstr>Times New Roman</vt:lpstr>
      <vt:lpstr>Wingdings</vt:lpstr>
      <vt:lpstr>CF PowerPoint 2010</vt:lpstr>
      <vt:lpstr>Équation</vt:lpstr>
      <vt:lpstr>WAPP GEF Final results presentation</vt:lpstr>
      <vt:lpstr>Content</vt:lpstr>
      <vt:lpstr>Summary of June 2014 meeting</vt:lpstr>
      <vt:lpstr>Summary of June 2014 meeting (continued)</vt:lpstr>
      <vt:lpstr>Summary of June 2014 meeting (continued)</vt:lpstr>
      <vt:lpstr>GEF Methodological tool (UNFCCC)</vt:lpstr>
      <vt:lpstr>Step 1: Identify the relevant electricity systems</vt:lpstr>
      <vt:lpstr>Step 1 (continued) - WAPP electricity market (GWh)</vt:lpstr>
      <vt:lpstr>Step 1 (continued) - Transmission constraints check</vt:lpstr>
      <vt:lpstr>Step 2: Choose whether to include off-grid power plants in the project electricity system</vt:lpstr>
      <vt:lpstr>Step 3: Select a method to determine the operating margin (OM)</vt:lpstr>
      <vt:lpstr>Step 3 (continued) – data collection requirements</vt:lpstr>
      <vt:lpstr>Step 3 (continued) - Possible data vintages:</vt:lpstr>
      <vt:lpstr>Step 4: Calculate the operating margin emission factor according to the selected method</vt:lpstr>
      <vt:lpstr>Step 4 (continued) – Determination of FEEL,m,y</vt:lpstr>
      <vt:lpstr>Step 4 (continued) – Determination of FEEL,m,y</vt:lpstr>
      <vt:lpstr>Step 4 (continued) – WAPP OM calculation results</vt:lpstr>
      <vt:lpstr>Step 5: Calculate the build margin (BM) emission factor</vt:lpstr>
      <vt:lpstr>Step 5 (continued) - WAPP BM calculation results</vt:lpstr>
      <vt:lpstr>Step 6: Calculate the combined margin (CM) emission factor</vt:lpstr>
      <vt:lpstr>Step 6 (continued) – WAPP GEF results</vt:lpstr>
      <vt:lpstr>National and regional GEFs</vt:lpstr>
      <vt:lpstr>Thank you for your attention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Title</dc:title>
  <dc:creator>Bamshad Houshyani</dc:creator>
  <cp:lastModifiedBy>Alexandre DUNOD</cp:lastModifiedBy>
  <cp:revision>136</cp:revision>
  <dcterms:created xsi:type="dcterms:W3CDTF">2014-04-01T11:52:32Z</dcterms:created>
  <dcterms:modified xsi:type="dcterms:W3CDTF">2014-12-03T10:18:58Z</dcterms:modified>
</cp:coreProperties>
</file>