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3" r:id="rId4"/>
    <p:sldId id="262" r:id="rId5"/>
    <p:sldId id="261" r:id="rId6"/>
    <p:sldId id="264" r:id="rId7"/>
  </p:sldIdLst>
  <p:sldSz cx="9906000" cy="7239000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86501" autoAdjust="0"/>
  </p:normalViewPr>
  <p:slideViewPr>
    <p:cSldViewPr>
      <p:cViewPr varScale="1">
        <p:scale>
          <a:sx n="88" d="100"/>
          <a:sy n="88" d="100"/>
        </p:scale>
        <p:origin x="-330" y="-120"/>
      </p:cViewPr>
      <p:guideLst>
        <p:guide orient="horz" pos="2280"/>
        <p:guide orient="horz" pos="991"/>
        <p:guide orient="horz" pos="4094"/>
        <p:guide pos="3120"/>
        <p:guide pos="239"/>
        <p:guide pos="389"/>
        <p:guide pos="6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338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165EC9F-06F0-4738-93B7-56013F70F6F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41363"/>
            <a:ext cx="50657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2A4D136-17B3-4772-8CAF-058E10A80B8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2895600"/>
            <a:ext cx="9144000" cy="609600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33800"/>
            <a:ext cx="8686800" cy="1219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74107E-5A06-4EA6-824E-06C4A9AAA32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90513" y="6818313"/>
            <a:ext cx="1930400" cy="260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4" tIns="45717" rIns="91434" bIns="45717">
            <a:spAutoFit/>
          </a:bodyPr>
          <a:lstStyle/>
          <a:p>
            <a:pPr defTabSz="762000" eaLnBrk="0" hangingPunct="0"/>
            <a:r>
              <a:rPr lang="de-DE" sz="1100">
                <a:latin typeface="Arial Narrow" pitchFamily="34" charset="0"/>
              </a:rPr>
              <a:t>TÜV SÜD Industrie Service GmbH</a:t>
            </a:r>
            <a:endParaRPr lang="en-US" sz="1100">
              <a:latin typeface="Arial Narrow" pitchFamily="34" charset="0"/>
            </a:endParaRPr>
          </a:p>
        </p:txBody>
      </p:sp>
      <p:graphicFrame>
        <p:nvGraphicFramePr>
          <p:cNvPr id="187392" name="Object 0"/>
          <p:cNvGraphicFramePr>
            <a:graphicFrameLocks/>
          </p:cNvGraphicFramePr>
          <p:nvPr/>
        </p:nvGraphicFramePr>
        <p:xfrm>
          <a:off x="377825" y="379413"/>
          <a:ext cx="8035925" cy="433387"/>
        </p:xfrm>
        <a:graphic>
          <a:graphicData uri="http://schemas.openxmlformats.org/presentationml/2006/ole">
            <p:oleObj spid="_x0000_s187392" name="Image" r:id="rId3" imgW="9143475" imgH="583626" progId="">
              <p:embed/>
            </p:oleObj>
          </a:graphicData>
        </a:graphic>
      </p:graphicFrame>
      <p:grpSp>
        <p:nvGrpSpPr>
          <p:cNvPr id="4160" name="Group 64"/>
          <p:cNvGrpSpPr>
            <a:grpSpLocks/>
          </p:cNvGrpSpPr>
          <p:nvPr userDrawn="1"/>
        </p:nvGrpSpPr>
        <p:grpSpPr bwMode="auto">
          <a:xfrm>
            <a:off x="379413" y="384175"/>
            <a:ext cx="7923212" cy="431800"/>
            <a:chOff x="239" y="692"/>
            <a:chExt cx="4991" cy="299"/>
          </a:xfrm>
        </p:grpSpPr>
        <p:sp>
          <p:nvSpPr>
            <p:cNvPr id="4161" name="Rectangle 65"/>
            <p:cNvSpPr>
              <a:spLocks noChangeArrowheads="1"/>
            </p:cNvSpPr>
            <p:nvPr userDrawn="1"/>
          </p:nvSpPr>
          <p:spPr bwMode="auto">
            <a:xfrm>
              <a:off x="239" y="692"/>
              <a:ext cx="3788" cy="299"/>
            </a:xfrm>
            <a:prstGeom prst="rect">
              <a:avLst/>
            </a:prstGeom>
            <a:solidFill>
              <a:srgbClr val="0060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4162" name="Rectangle 66"/>
            <p:cNvSpPr>
              <a:spLocks noChangeArrowheads="1"/>
            </p:cNvSpPr>
            <p:nvPr userDrawn="1"/>
          </p:nvSpPr>
          <p:spPr bwMode="auto">
            <a:xfrm>
              <a:off x="3982" y="692"/>
              <a:ext cx="1248" cy="299"/>
            </a:xfrm>
            <a:prstGeom prst="rect">
              <a:avLst/>
            </a:prstGeom>
            <a:gradFill rotWithShape="1">
              <a:gsLst>
                <a:gs pos="0">
                  <a:srgbClr val="0060A9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pic>
        <p:nvPicPr>
          <p:cNvPr id="4166" name="Picture 7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7250" y="80963"/>
            <a:ext cx="11303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67" name="Picture 7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5575" y="6846888"/>
            <a:ext cx="355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0BCF5-E861-4DDF-AF46-D139D87FFAD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42175" y="381000"/>
            <a:ext cx="2282825" cy="61087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81000"/>
            <a:ext cx="6699250" cy="61087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6C4D7-D75C-4B03-B778-2BBD62CE9A9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DDA6A-418C-47C9-860D-E9F904C35A1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651375"/>
            <a:ext cx="8420100" cy="143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3068638"/>
            <a:ext cx="8420100" cy="1582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13A3-EEE0-4E79-A966-F3CAC573492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563688"/>
            <a:ext cx="4381500" cy="4926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0" y="1563688"/>
            <a:ext cx="4381500" cy="4926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AEEB6-A0CC-4BF4-AD26-A1F0883EF05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90513"/>
            <a:ext cx="891540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20838"/>
            <a:ext cx="4376738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295525"/>
            <a:ext cx="4376738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620838"/>
            <a:ext cx="4378325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295525"/>
            <a:ext cx="4378325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B4D40-FB19-4D7A-AA98-5A6DAE960E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31893-588F-4F05-A8D2-B7F4912367B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2CAD-B39C-417E-8241-609347E9729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88925"/>
            <a:ext cx="3259138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88925"/>
            <a:ext cx="5537200" cy="617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514475"/>
            <a:ext cx="3259138" cy="4951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7B13A-D003-4B1B-8E76-70F99346DD0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67300"/>
            <a:ext cx="5943600" cy="598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46113"/>
            <a:ext cx="59436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665788"/>
            <a:ext cx="5943600" cy="849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A311F-BAFD-44F4-949E-060F8685B6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81000"/>
            <a:ext cx="6794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63688"/>
            <a:ext cx="8915400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74100" y="68580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ctr" defTabSz="979488">
              <a:defRPr sz="700">
                <a:latin typeface="Arial Narrow" pitchFamily="34" charset="0"/>
              </a:defRPr>
            </a:lvl1pPr>
          </a:lstStyle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8700" y="6858000"/>
            <a:ext cx="5257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>
              <a:defRPr sz="700">
                <a:latin typeface="Arial Narrow" pitchFamily="34" charset="0"/>
              </a:defRPr>
            </a:lvl1pPr>
          </a:lstStyle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858000"/>
            <a:ext cx="368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>
              <a:defRPr sz="700">
                <a:latin typeface="Arial Narrow" pitchFamily="34" charset="0"/>
              </a:defRPr>
            </a:lvl1pPr>
          </a:lstStyle>
          <a:p>
            <a:fld id="{16045F37-3AFA-4F08-9546-90F17EDD2FBE}" type="slidenum">
              <a:rPr lang="de-DE"/>
              <a:pPr/>
              <a:t>‹Nr.›</a:t>
            </a:fld>
            <a:endParaRPr lang="de-DE"/>
          </a:p>
        </p:txBody>
      </p:sp>
      <p:graphicFrame>
        <p:nvGraphicFramePr>
          <p:cNvPr id="1073" name="Object 49"/>
          <p:cNvGraphicFramePr>
            <a:graphicFrameLocks/>
          </p:cNvGraphicFramePr>
          <p:nvPr/>
        </p:nvGraphicFramePr>
        <p:xfrm>
          <a:off x="377825" y="379413"/>
          <a:ext cx="8035925" cy="433387"/>
        </p:xfrm>
        <a:graphic>
          <a:graphicData uri="http://schemas.openxmlformats.org/presentationml/2006/ole">
            <p:oleObj spid="_x0000_s1073" name="Image" r:id="rId14" imgW="9143475" imgH="583626" progId="">
              <p:embed/>
            </p:oleObj>
          </a:graphicData>
        </a:graphic>
      </p:graphicFrame>
      <p:grpSp>
        <p:nvGrpSpPr>
          <p:cNvPr id="1076" name="Group 52"/>
          <p:cNvGrpSpPr>
            <a:grpSpLocks/>
          </p:cNvGrpSpPr>
          <p:nvPr/>
        </p:nvGrpSpPr>
        <p:grpSpPr bwMode="auto">
          <a:xfrm>
            <a:off x="379413" y="384175"/>
            <a:ext cx="7923212" cy="431800"/>
            <a:chOff x="239" y="692"/>
            <a:chExt cx="4991" cy="299"/>
          </a:xfrm>
        </p:grpSpPr>
        <p:sp>
          <p:nvSpPr>
            <p:cNvPr id="1077" name="Rectangle 53"/>
            <p:cNvSpPr>
              <a:spLocks noChangeArrowheads="1"/>
            </p:cNvSpPr>
            <p:nvPr userDrawn="1"/>
          </p:nvSpPr>
          <p:spPr bwMode="auto">
            <a:xfrm>
              <a:off x="239" y="692"/>
              <a:ext cx="3788" cy="299"/>
            </a:xfrm>
            <a:prstGeom prst="rect">
              <a:avLst/>
            </a:prstGeom>
            <a:solidFill>
              <a:srgbClr val="0060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078" name="Rectangle 54"/>
            <p:cNvSpPr>
              <a:spLocks noChangeArrowheads="1"/>
            </p:cNvSpPr>
            <p:nvPr userDrawn="1"/>
          </p:nvSpPr>
          <p:spPr bwMode="auto">
            <a:xfrm>
              <a:off x="3982" y="692"/>
              <a:ext cx="1248" cy="299"/>
            </a:xfrm>
            <a:prstGeom prst="rect">
              <a:avLst/>
            </a:prstGeom>
            <a:gradFill rotWithShape="1">
              <a:gsLst>
                <a:gs pos="0">
                  <a:srgbClr val="0060A9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290513" y="6818313"/>
            <a:ext cx="1930400" cy="260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4" tIns="45717" rIns="91434" bIns="45717">
            <a:spAutoFit/>
          </a:bodyPr>
          <a:lstStyle/>
          <a:p>
            <a:pPr defTabSz="762000" eaLnBrk="0" hangingPunct="0"/>
            <a:r>
              <a:rPr lang="de-DE" sz="1100">
                <a:latin typeface="Arial Narrow" pitchFamily="34" charset="0"/>
              </a:rPr>
              <a:t>TÜV SÜD Industrie Service GmbH</a:t>
            </a:r>
            <a:endParaRPr lang="en-US" sz="1100">
              <a:latin typeface="Arial Narrow" pitchFamily="34" charset="0"/>
            </a:endParaRPr>
          </a:p>
        </p:txBody>
      </p:sp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77250" y="80963"/>
            <a:ext cx="11303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95575" y="6846888"/>
            <a:ext cx="355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66713" indent="-366713" algn="l" defTabSz="979488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04800" algn="l" defTabSz="9794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23963" indent="-244475" algn="l" defTabSz="979488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714500" indent="-244475" algn="l" defTabSz="9794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2050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6622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1194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5766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0338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ev-sued.de/climatechange" TargetMode="External"/><Relationship Id="rId2" Type="http://schemas.openxmlformats.org/officeDocument/2006/relationships/hyperlink" Target="mailto:stephan.hild@tuev-sued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4488" y="2251348"/>
            <a:ext cx="9144000" cy="609600"/>
          </a:xfrm>
        </p:spPr>
        <p:txBody>
          <a:bodyPr/>
          <a:lstStyle/>
          <a:p>
            <a:r>
              <a:rPr lang="de-DE" dirty="0" smtClean="0"/>
              <a:t>Enhanced Interaction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Communication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2520" y="3259460"/>
            <a:ext cx="8686800" cy="1219200"/>
          </a:xfrm>
        </p:spPr>
        <p:txBody>
          <a:bodyPr/>
          <a:lstStyle/>
          <a:p>
            <a:r>
              <a:rPr lang="de-DE" dirty="0" err="1" smtClean="0"/>
              <a:t>Observations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DOE‘s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endParaRPr lang="de-DE" dirty="0" smtClean="0"/>
          </a:p>
          <a:p>
            <a:r>
              <a:rPr lang="de-DE" dirty="0" smtClean="0"/>
              <a:t>Stephan Hild TÜV SÜD Industrie Service GmbH</a:t>
            </a:r>
          </a:p>
          <a:p>
            <a:endParaRPr lang="de-DE" dirty="0" smtClean="0"/>
          </a:p>
          <a:p>
            <a:r>
              <a:rPr lang="de-DE" dirty="0" smtClean="0"/>
              <a:t>SDM Joint </a:t>
            </a:r>
            <a:r>
              <a:rPr lang="de-DE" dirty="0" err="1" smtClean="0"/>
              <a:t>Coordination</a:t>
            </a:r>
            <a:r>
              <a:rPr lang="de-DE" dirty="0" smtClean="0"/>
              <a:t> Workshop</a:t>
            </a:r>
          </a:p>
          <a:p>
            <a:r>
              <a:rPr lang="de-DE" dirty="0" smtClean="0"/>
              <a:t>Module 3.1</a:t>
            </a:r>
          </a:p>
          <a:p>
            <a:r>
              <a:rPr lang="de-DE" dirty="0" smtClean="0"/>
              <a:t>Bonn, 25 March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UNFCCC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Modalities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(EB62 – Annex15)</a:t>
            </a:r>
          </a:p>
          <a:p>
            <a:pPr lvl="1"/>
            <a:r>
              <a:rPr lang="de-DE" dirty="0" err="1" smtClean="0"/>
              <a:t>Communcation</a:t>
            </a:r>
            <a:r>
              <a:rPr lang="de-DE" dirty="0" smtClean="0"/>
              <a:t> </a:t>
            </a:r>
            <a:r>
              <a:rPr lang="de-DE" dirty="0" err="1" smtClean="0"/>
              <a:t>initiated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Secretariat</a:t>
            </a:r>
            <a:endParaRPr lang="de-DE" dirty="0" smtClean="0"/>
          </a:p>
          <a:p>
            <a:pPr lvl="2"/>
            <a:r>
              <a:rPr lang="de-DE" dirty="0" smtClean="0"/>
              <a:t>Interaction </a:t>
            </a:r>
            <a:r>
              <a:rPr lang="de-DE" dirty="0" err="1" smtClean="0"/>
              <a:t>with</a:t>
            </a:r>
            <a:r>
              <a:rPr lang="de-DE" dirty="0" smtClean="0"/>
              <a:t> DOE Forum </a:t>
            </a:r>
            <a:r>
              <a:rPr lang="de-DE" dirty="0" err="1" smtClean="0"/>
              <a:t>during</a:t>
            </a:r>
            <a:r>
              <a:rPr lang="de-DE" dirty="0" smtClean="0"/>
              <a:t> EB </a:t>
            </a:r>
            <a:r>
              <a:rPr lang="de-DE" dirty="0" smtClean="0"/>
              <a:t>Meeting</a:t>
            </a:r>
            <a:endParaRPr lang="de-DE" i="1" dirty="0" smtClean="0">
              <a:solidFill>
                <a:srgbClr val="FF0000"/>
              </a:solidFill>
            </a:endParaRPr>
          </a:p>
          <a:p>
            <a:pPr lvl="2"/>
            <a:r>
              <a:rPr lang="de-DE" dirty="0" smtClean="0"/>
              <a:t>post-EB-</a:t>
            </a:r>
            <a:r>
              <a:rPr lang="de-DE" dirty="0" err="1" smtClean="0"/>
              <a:t>meeting</a:t>
            </a:r>
            <a:r>
              <a:rPr lang="de-DE" dirty="0" smtClean="0"/>
              <a:t> Conference </a:t>
            </a:r>
            <a:r>
              <a:rPr lang="de-DE" dirty="0" err="1" smtClean="0"/>
              <a:t>Calls</a:t>
            </a:r>
            <a:r>
              <a:rPr lang="de-DE" dirty="0" smtClean="0"/>
              <a:t> </a:t>
            </a:r>
          </a:p>
          <a:p>
            <a:pPr lvl="3"/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welcome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endParaRPr lang="de-DE" dirty="0" smtClean="0"/>
          </a:p>
          <a:p>
            <a:pPr lvl="2"/>
            <a:r>
              <a:rPr lang="de-DE" dirty="0" err="1" smtClean="0"/>
              <a:t>Calls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endParaRPr lang="de-DE" dirty="0" smtClean="0"/>
          </a:p>
          <a:p>
            <a:pPr lvl="3"/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welcome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endParaRPr lang="de-DE" dirty="0" smtClean="0"/>
          </a:p>
          <a:p>
            <a:pPr lvl="3"/>
            <a:r>
              <a:rPr lang="de-DE" dirty="0" err="1" smtClean="0"/>
              <a:t>Timeline</a:t>
            </a:r>
            <a:endParaRPr lang="de-DE" dirty="0" smtClean="0"/>
          </a:p>
          <a:p>
            <a:pPr lvl="3"/>
            <a:r>
              <a:rPr lang="de-DE" dirty="0" smtClean="0"/>
              <a:t>Temporal </a:t>
            </a:r>
            <a:r>
              <a:rPr lang="de-DE" dirty="0" err="1" smtClean="0"/>
              <a:t>distribution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DA6A-418C-47C9-860D-E9F904C35A1A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UNFCCC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Modalities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(EB62 – Annex15)</a:t>
            </a:r>
          </a:p>
          <a:p>
            <a:pPr lvl="1"/>
            <a:r>
              <a:rPr lang="de-DE" dirty="0" err="1" smtClean="0"/>
              <a:t>Communcation</a:t>
            </a:r>
            <a:r>
              <a:rPr lang="de-DE" dirty="0" smtClean="0"/>
              <a:t> </a:t>
            </a:r>
            <a:r>
              <a:rPr lang="de-DE" dirty="0" err="1" smtClean="0"/>
              <a:t>initiated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Secretariat</a:t>
            </a:r>
            <a:endParaRPr lang="de-DE" dirty="0" smtClean="0"/>
          </a:p>
          <a:p>
            <a:pPr lvl="2"/>
            <a:r>
              <a:rPr lang="de-DE" dirty="0" smtClean="0"/>
              <a:t>Workshops</a:t>
            </a:r>
          </a:p>
          <a:p>
            <a:pPr lvl="2"/>
            <a:r>
              <a:rPr lang="de-DE" dirty="0" smtClean="0"/>
              <a:t>Joint </a:t>
            </a:r>
            <a:r>
              <a:rPr lang="de-DE" dirty="0" err="1" smtClean="0"/>
              <a:t>Coordination</a:t>
            </a:r>
            <a:r>
              <a:rPr lang="de-DE" dirty="0" smtClean="0"/>
              <a:t> Workshops</a:t>
            </a:r>
          </a:p>
          <a:p>
            <a:pPr lvl="2"/>
            <a:r>
              <a:rPr lang="de-DE" dirty="0" err="1" smtClean="0"/>
              <a:t>Calibration</a:t>
            </a:r>
            <a:r>
              <a:rPr lang="de-DE" dirty="0" smtClean="0"/>
              <a:t> </a:t>
            </a:r>
            <a:r>
              <a:rPr lang="de-DE" dirty="0" smtClean="0"/>
              <a:t>Workshops (VVM Training)</a:t>
            </a:r>
            <a:endParaRPr lang="de-DE" i="1" dirty="0" smtClean="0">
              <a:solidFill>
                <a:srgbClr val="FF0000"/>
              </a:solidFill>
            </a:endParaRPr>
          </a:p>
          <a:p>
            <a:pPr lvl="2"/>
            <a:r>
              <a:rPr lang="de-DE" dirty="0" smtClean="0"/>
              <a:t>CDM Roundtables</a:t>
            </a:r>
          </a:p>
          <a:p>
            <a:pPr lvl="3"/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instruments</a:t>
            </a:r>
            <a:endParaRPr lang="de-DE" dirty="0" smtClean="0"/>
          </a:p>
          <a:p>
            <a:pPr lvl="3"/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timeline</a:t>
            </a:r>
            <a:endParaRPr lang="de-DE" dirty="0" smtClean="0"/>
          </a:p>
          <a:p>
            <a:pPr lvl="3"/>
            <a:r>
              <a:rPr lang="de-DE" dirty="0" smtClean="0"/>
              <a:t>Level of </a:t>
            </a:r>
            <a:r>
              <a:rPr lang="de-DE" dirty="0" err="1" smtClean="0"/>
              <a:t>committment</a:t>
            </a:r>
            <a:endParaRPr lang="de-DE" dirty="0" smtClean="0"/>
          </a:p>
          <a:p>
            <a:pPr lvl="4"/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=&gt;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stakeholder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comment</a:t>
            </a:r>
            <a:r>
              <a:rPr lang="de-DE" dirty="0" smtClean="0"/>
              <a:t> (</a:t>
            </a:r>
            <a:r>
              <a:rPr lang="de-DE" dirty="0" err="1" smtClean="0"/>
              <a:t>public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DA6A-418C-47C9-860D-E9F904C35A1A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UNFCCC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Communication </a:t>
            </a:r>
            <a:r>
              <a:rPr lang="de-DE" dirty="0" err="1" smtClean="0"/>
              <a:t>initiated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DOEs </a:t>
            </a:r>
          </a:p>
          <a:p>
            <a:pPr lvl="1"/>
            <a:r>
              <a:rPr lang="de-DE" dirty="0" smtClean="0"/>
              <a:t>Non </a:t>
            </a:r>
            <a:r>
              <a:rPr lang="de-DE" dirty="0" err="1" smtClean="0"/>
              <a:t>case-specific</a:t>
            </a:r>
            <a:endParaRPr lang="de-DE" dirty="0" smtClean="0"/>
          </a:p>
          <a:p>
            <a:pPr lvl="2"/>
            <a:r>
              <a:rPr lang="de-DE" dirty="0" smtClean="0"/>
              <a:t>Request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clarification</a:t>
            </a:r>
            <a:r>
              <a:rPr lang="de-DE" dirty="0" smtClean="0"/>
              <a:t> via DOE </a:t>
            </a:r>
            <a:r>
              <a:rPr lang="de-DE" dirty="0" err="1" smtClean="0"/>
              <a:t>extranet</a:t>
            </a:r>
            <a:endParaRPr lang="de-DE" i="1" dirty="0" smtClean="0">
              <a:solidFill>
                <a:srgbClr val="FF0000"/>
              </a:solidFill>
            </a:endParaRPr>
          </a:p>
          <a:p>
            <a:pPr lvl="1"/>
            <a:r>
              <a:rPr lang="de-DE" dirty="0" smtClean="0"/>
              <a:t>Case </a:t>
            </a:r>
            <a:r>
              <a:rPr lang="de-DE" dirty="0" err="1" smtClean="0"/>
              <a:t>specific</a:t>
            </a:r>
            <a:endParaRPr lang="de-DE" dirty="0" smtClean="0"/>
          </a:p>
          <a:p>
            <a:pPr lvl="2"/>
            <a:r>
              <a:rPr lang="de-DE" dirty="0" smtClean="0"/>
              <a:t>Communication </a:t>
            </a:r>
            <a:r>
              <a:rPr lang="de-DE" dirty="0" err="1" smtClean="0"/>
              <a:t>means</a:t>
            </a:r>
            <a:endParaRPr lang="de-DE" dirty="0" smtClean="0"/>
          </a:p>
          <a:p>
            <a:pPr lvl="2"/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urgent </a:t>
            </a:r>
            <a:r>
              <a:rPr lang="de-DE" dirty="0" err="1" smtClean="0"/>
              <a:t>cases</a:t>
            </a:r>
            <a:r>
              <a:rPr lang="de-DE" dirty="0" smtClean="0"/>
              <a:t>?</a:t>
            </a:r>
          </a:p>
          <a:p>
            <a:pPr lvl="3"/>
            <a:r>
              <a:rPr lang="de-DE" dirty="0" err="1" smtClean="0"/>
              <a:t>Responsibilities</a:t>
            </a:r>
            <a:endParaRPr lang="de-DE" dirty="0" smtClean="0"/>
          </a:p>
          <a:p>
            <a:pPr lvl="3"/>
            <a:r>
              <a:rPr lang="de-DE" dirty="0" err="1" smtClean="0"/>
              <a:t>Timeline</a:t>
            </a:r>
            <a:endParaRPr lang="de-DE" dirty="0" smtClean="0"/>
          </a:p>
          <a:p>
            <a:pPr lvl="3"/>
            <a:r>
              <a:rPr lang="de-DE" dirty="0" err="1" smtClean="0"/>
              <a:t>Committment</a:t>
            </a:r>
            <a:r>
              <a:rPr lang="de-DE" dirty="0" smtClean="0"/>
              <a:t> of </a:t>
            </a:r>
            <a:r>
              <a:rPr lang="de-DE" dirty="0" err="1" smtClean="0"/>
              <a:t>reply</a:t>
            </a:r>
            <a:endParaRPr lang="de-DE" dirty="0" smtClean="0"/>
          </a:p>
          <a:p>
            <a:pPr lvl="3"/>
            <a:r>
              <a:rPr lang="de-DE" dirty="0" err="1" smtClean="0"/>
              <a:t>Reservations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DA6A-418C-47C9-860D-E9F904C35A1A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UNFCCC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Clarifications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r>
              <a:rPr lang="de-DE" dirty="0" smtClean="0"/>
              <a:t> (VVS)</a:t>
            </a:r>
          </a:p>
          <a:p>
            <a:pPr lvl="1"/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 smtClean="0"/>
          </a:p>
          <a:p>
            <a:pPr lvl="1"/>
            <a:r>
              <a:rPr lang="de-DE" dirty="0" err="1" smtClean="0"/>
              <a:t>Procedure</a:t>
            </a:r>
            <a:r>
              <a:rPr lang="de-DE" dirty="0" smtClean="0"/>
              <a:t>,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endParaRPr lang="de-DE" dirty="0" smtClean="0"/>
          </a:p>
          <a:p>
            <a:pPr lvl="1"/>
            <a:r>
              <a:rPr lang="de-DE" dirty="0" smtClean="0"/>
              <a:t>Level of </a:t>
            </a:r>
            <a:r>
              <a:rPr lang="de-DE" dirty="0" err="1" smtClean="0"/>
              <a:t>committment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events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PD-DOE Meeting</a:t>
            </a:r>
          </a:p>
          <a:p>
            <a:pPr lvl="1"/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valuable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DA6A-418C-47C9-860D-E9F904C35A1A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52600" y="2539380"/>
            <a:ext cx="6840760" cy="1983804"/>
          </a:xfrm>
        </p:spPr>
        <p:txBody>
          <a:bodyPr/>
          <a:lstStyle/>
          <a:p>
            <a:pPr algn="ctr">
              <a:buNone/>
            </a:pPr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smtClean="0">
                <a:hlinkClick r:id="rId2"/>
              </a:rPr>
              <a:t>stephan.hild@tuev-sued.de</a:t>
            </a:r>
            <a:endParaRPr lang="de-DE" dirty="0" smtClean="0"/>
          </a:p>
          <a:p>
            <a:pPr algn="ctr">
              <a:buNone/>
            </a:pPr>
            <a:r>
              <a:rPr lang="de-DE" dirty="0" smtClean="0">
                <a:hlinkClick r:id="rId3"/>
              </a:rPr>
              <a:t>www.tuev-sued.de/climatechange</a:t>
            </a:r>
            <a:endParaRPr lang="de-DE" dirty="0" smtClean="0"/>
          </a:p>
          <a:p>
            <a:pPr algn="ctr">
              <a:buNone/>
            </a:pPr>
            <a:endParaRPr lang="de-DE" dirty="0" smtClean="0"/>
          </a:p>
          <a:p>
            <a:pPr algn="ctr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25.03.2012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 Coordination Workshop Session 3.1 Stephan Hild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DA6A-418C-47C9-860D-E9F904C35A1A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Hold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l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old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242</Words>
  <Application>Microsoft Office PowerPoint</Application>
  <PresentationFormat>Benutzerdefiniert</PresentationFormat>
  <Paragraphs>67</Paragraphs>
  <Slides>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Blank</vt:lpstr>
      <vt:lpstr>Image</vt:lpstr>
      <vt:lpstr>Enhanced Interaction and Direct Communication</vt:lpstr>
      <vt:lpstr>UNFCCC to stakeholders</vt:lpstr>
      <vt:lpstr>UNFCCC to stakeholders</vt:lpstr>
      <vt:lpstr>Stakeholders to UNFCCC</vt:lpstr>
      <vt:lpstr>Stakeholders to UNFCCC</vt:lpstr>
      <vt:lpstr>Direct communication</vt:lpstr>
    </vt:vector>
  </TitlesOfParts>
  <Company>TÜV SÜD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hild-st</dc:creator>
  <cp:lastModifiedBy>hild-st</cp:lastModifiedBy>
  <cp:revision>15</cp:revision>
  <dcterms:created xsi:type="dcterms:W3CDTF">2012-03-15T09:15:32Z</dcterms:created>
  <dcterms:modified xsi:type="dcterms:W3CDTF">2012-03-19T14:17:42Z</dcterms:modified>
</cp:coreProperties>
</file>