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7" r:id="rId2"/>
  </p:sldMasterIdLst>
  <p:notesMasterIdLst>
    <p:notesMasterId r:id="rId9"/>
  </p:notesMasterIdLst>
  <p:handoutMasterIdLst>
    <p:handoutMasterId r:id="rId10"/>
  </p:handoutMasterIdLst>
  <p:sldIdLst>
    <p:sldId id="256" r:id="rId3"/>
    <p:sldId id="261" r:id="rId4"/>
    <p:sldId id="262" r:id="rId5"/>
    <p:sldId id="263" r:id="rId6"/>
    <p:sldId id="264" r:id="rId7"/>
    <p:sldId id="266" r:id="rId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6EC0"/>
    <a:srgbClr val="424A5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96" autoAdjust="0"/>
  </p:normalViewPr>
  <p:slideViewPr>
    <p:cSldViewPr snapToObjects="1">
      <p:cViewPr>
        <p:scale>
          <a:sx n="100" d="100"/>
          <a:sy n="100" d="100"/>
        </p:scale>
        <p:origin x="-516" y="1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78" d="100"/>
          <a:sy n="78" d="100"/>
        </p:scale>
        <p:origin x="-307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8E28F-458A-4B91-A0A2-283E385CCC69}" type="datetimeFigureOut">
              <a:rPr lang="de-DE" smtClean="0"/>
              <a:pPr/>
              <a:t>22.03.2012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4E521-A858-4700-A477-6D6899CCE93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FC93F-0A83-4C96-B62B-12C5191A23D2}" type="datetimeFigureOut">
              <a:rPr lang="de-DE" smtClean="0"/>
              <a:pPr/>
              <a:t>22.03.2012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B51AB-E7F9-49A8-A423-9800DA10F18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DE/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55984" y="1988840"/>
            <a:ext cx="8636496" cy="545516"/>
          </a:xfrm>
        </p:spPr>
        <p:txBody>
          <a:bodyPr wrap="square" lIns="72000" tIns="72000" rIns="72000" bIns="72000" anchor="t" anchorCtr="1">
            <a:spAutoFit/>
          </a:bodyPr>
          <a:lstStyle>
            <a:lvl1pPr algn="ctr">
              <a:defRPr sz="26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51520" y="3735294"/>
            <a:ext cx="8636496" cy="380480"/>
          </a:xfrm>
        </p:spPr>
        <p:txBody>
          <a:bodyPr lIns="36000" tIns="36000" rIns="36000" bIns="36000" anchor="t" anchorCtr="0">
            <a:spAutoFit/>
          </a:bodyPr>
          <a:lstStyle>
            <a:lvl1pPr marL="0" indent="0" algn="ctr">
              <a:buNone/>
              <a:defRPr sz="20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Name des Redners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5581287"/>
            <a:ext cx="8636496" cy="380480"/>
          </a:xfrm>
        </p:spPr>
        <p:txBody>
          <a:bodyPr wrap="square" lIns="36000" tIns="36000" rIns="36000" bIns="36000" anchor="b" anchorCtr="1">
            <a:spAutoFit/>
          </a:bodyPr>
          <a:lstStyle>
            <a:lvl1pPr algn="ctr">
              <a:buNone/>
              <a:defRPr sz="20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z. B. Abteilung, Veranstaltungstitel, Datum (</a:t>
            </a:r>
            <a:r>
              <a:rPr lang="de-DE" dirty="0" err="1" smtClean="0"/>
              <a:t>tt.mm.jjjj</a:t>
            </a:r>
            <a:r>
              <a:rPr lang="de-DE" dirty="0" smtClean="0"/>
              <a:t>), Ort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051720" y="3680508"/>
            <a:ext cx="5040312" cy="468572"/>
          </a:xfrm>
        </p:spPr>
        <p:txBody>
          <a:bodyPr lIns="72000" tIns="72000" rIns="72000" bIns="72000" anchor="b" anchorCtr="0">
            <a:spAutoFit/>
          </a:bodyPr>
          <a:lstStyle>
            <a:lvl1pPr algn="ctr">
              <a:buNone/>
              <a:defRPr sz="2000" b="1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Name des Vortragenden</a:t>
            </a:r>
            <a:endParaRPr lang="de-DE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2051720" y="4149080"/>
            <a:ext cx="5040312" cy="864096"/>
          </a:xfrm>
          <a:prstGeom prst="rect">
            <a:avLst/>
          </a:prstGeom>
          <a:ln>
            <a:noFill/>
          </a:ln>
        </p:spPr>
        <p:txBody>
          <a:bodyPr vert="horz" wrap="square" lIns="72000" tIns="72000" rIns="72000" bIns="72000" rtlCol="0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E-Mail: emissionshandel@dehst.de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Internet: www.dehst.de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755576" y="2528380"/>
            <a:ext cx="7632848" cy="576064"/>
          </a:xfrm>
          <a:prstGeom prst="rect">
            <a:avLst/>
          </a:prstGeom>
        </p:spPr>
        <p:txBody>
          <a:bodyPr vert="horz" wrap="square" lIns="72000" tIns="72000" rIns="72000" bIns="72000" rtlCol="0">
            <a:normAutofit/>
          </a:bodyPr>
          <a:lstStyle/>
          <a:p>
            <a:pPr lvl="0" algn="ctr"/>
            <a:r>
              <a:rPr lang="de-DE" sz="26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Thank</a:t>
            </a:r>
            <a:r>
              <a:rPr lang="de-DE" sz="2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6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de-DE" sz="2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6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sz="2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6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your</a:t>
            </a:r>
            <a:r>
              <a:rPr lang="de-DE" sz="2600" b="1" baseline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600" b="1" baseline="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attention</a:t>
            </a:r>
            <a:r>
              <a:rPr lang="de-DE" sz="2600" b="1" baseline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  <a:endParaRPr lang="de-DE" sz="2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! JI/CD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051720" y="3680508"/>
            <a:ext cx="5040312" cy="468572"/>
          </a:xfrm>
        </p:spPr>
        <p:txBody>
          <a:bodyPr lIns="72000" tIns="72000" rIns="72000" bIns="72000" anchor="b" anchorCtr="0">
            <a:spAutoFit/>
          </a:bodyPr>
          <a:lstStyle>
            <a:lvl1pPr algn="ctr">
              <a:buNone/>
              <a:defRPr sz="20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Name des Vortragenden</a:t>
            </a:r>
            <a:endParaRPr lang="de-DE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2051720" y="4149080"/>
            <a:ext cx="5040312" cy="864096"/>
          </a:xfrm>
          <a:prstGeom prst="rect">
            <a:avLst/>
          </a:prstGeom>
          <a:ln>
            <a:noFill/>
          </a:ln>
        </p:spPr>
        <p:txBody>
          <a:bodyPr vert="horz" wrap="square" lIns="72000" tIns="72000" rIns="72000" bIns="72000" rtlCol="0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E-Mail: German-DNA-DFP@uba.de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Internet: www.dehst.de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755576" y="2528380"/>
            <a:ext cx="7632848" cy="576064"/>
          </a:xfrm>
          <a:prstGeom prst="rect">
            <a:avLst/>
          </a:prstGeom>
        </p:spPr>
        <p:txBody>
          <a:bodyPr vert="horz" wrap="square" lIns="72000" tIns="72000" rIns="72000" bIns="72000" rtlCol="0">
            <a:normAutofit/>
          </a:bodyPr>
          <a:lstStyle/>
          <a:p>
            <a:pPr lvl="0" algn="ctr"/>
            <a:r>
              <a:rPr lang="de-DE" sz="26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Thank</a:t>
            </a:r>
            <a:r>
              <a:rPr lang="de-DE" sz="2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6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de-DE" sz="2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6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sz="2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6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your</a:t>
            </a:r>
            <a:r>
              <a:rPr lang="de-DE" sz="2600" b="1" baseline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600" b="1" baseline="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attention</a:t>
            </a:r>
            <a:r>
              <a:rPr lang="de-DE" sz="2600" b="1" baseline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  <a:endParaRPr lang="de-DE" sz="2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Startfolie_P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708921"/>
            <a:ext cx="9144000" cy="2880320"/>
          </a:xfrm>
          <a:prstGeom prst="rect">
            <a:avLst/>
          </a:prstGeom>
        </p:spPr>
      </p:pic>
      <p:pic>
        <p:nvPicPr>
          <p:cNvPr id="13" name="Grafik 12" descr="DEHSt_M_CMYK_400dpi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1853" y="873272"/>
            <a:ext cx="2969514" cy="11155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" y="476443"/>
            <a:ext cx="2312153" cy="576293"/>
          </a:xfrm>
          <a:solidFill>
            <a:schemeClr val="bg1"/>
          </a:solidFill>
        </p:spPr>
        <p:txBody>
          <a:bodyPr wrap="none">
            <a:spAutoFit/>
          </a:bodyPr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dirty="0" smtClean="0"/>
              <a:t>Titel der Folie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l"/>
            <a:fld id="{93320ED0-9B74-634C-BD10-48D7751A4983}" type="slidenum">
              <a:rPr lang="de-DE" smtClean="0"/>
              <a:pPr algn="l"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2112760"/>
            <a:ext cx="8642350" cy="3836520"/>
          </a:xfrm>
        </p:spPr>
        <p:txBody>
          <a:bodyPr wrap="square" lIns="36000" tIns="72000" rIns="36000" bIns="72000">
            <a:noAutofit/>
          </a:bodyPr>
          <a:lstStyle>
            <a:lvl1pPr>
              <a:defRPr/>
            </a:lvl1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1628800"/>
            <a:ext cx="8642350" cy="483960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 smtClean="0"/>
              <a:t>Zwischenüberschrift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3068960"/>
            <a:ext cx="8642350" cy="72008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4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 smtClean="0"/>
              <a:t>Zwischenüberschrift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mit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" y="476672"/>
            <a:ext cx="2312153" cy="576293"/>
          </a:xfrm>
          <a:solidFill>
            <a:schemeClr val="bg1"/>
          </a:solidFill>
        </p:spPr>
        <p:txBody>
          <a:bodyPr wrap="none">
            <a:spAutoFit/>
          </a:bodyPr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dirty="0" smtClean="0"/>
              <a:t>Titel der Folie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3320ED0-9B74-634C-BD10-48D7751A498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3255331"/>
            <a:ext cx="8642350" cy="1109773"/>
          </a:xfrm>
        </p:spPr>
        <p:txBody>
          <a:bodyPr lIns="36000" tIns="72000" rIns="36000" bIns="72000">
            <a:sp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2000"/>
            </a:lvl1pPr>
            <a:lvl2pPr>
              <a:spcBef>
                <a:spcPts val="200"/>
              </a:spcBef>
              <a:spcAft>
                <a:spcPts val="200"/>
              </a:spcAft>
              <a:defRPr sz="1800"/>
            </a:lvl2pPr>
            <a:lvl3pPr>
              <a:spcBef>
                <a:spcPts val="200"/>
              </a:spcBef>
              <a:spcAft>
                <a:spcPts val="200"/>
              </a:spcAft>
              <a:defRPr sz="1600"/>
            </a:lvl3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51520" y="2144240"/>
            <a:ext cx="8642350" cy="1068736"/>
          </a:xfrm>
        </p:spPr>
        <p:txBody>
          <a:bodyPr wrap="square" lIns="36000" tIns="72000" rIns="36000" bIns="72000" anchor="t" anchorCtr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None/>
              <a:tabLst/>
              <a:defRPr sz="2000" b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FließtextFließtextFließtextFließtextFließtextFließtextFließtextFließtextFließtextFließtextFließtextFließtextFließtextFließtextFließtextFließtextFließtextFließtextFließtextFließtextFließtextFließtext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1628800"/>
            <a:ext cx="8642350" cy="483960"/>
          </a:xfrm>
        </p:spPr>
        <p:txBody>
          <a:bodyPr lIns="36000" tIns="72000" rIns="36000" bIns="72000">
            <a:sp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 smtClean="0"/>
              <a:t>Zwischenüberschrift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419872" y="1628800"/>
            <a:ext cx="5472608" cy="4032448"/>
          </a:xfrm>
        </p:spPr>
        <p:txBody>
          <a:bodyPr/>
          <a:lstStyle>
            <a:lvl1pPr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Bild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251520" y="1628800"/>
            <a:ext cx="3008313" cy="1117980"/>
          </a:xfrm>
        </p:spPr>
        <p:txBody>
          <a:bodyPr>
            <a:spAutoFit/>
          </a:bodyPr>
          <a:lstStyle>
            <a:lvl1pPr marL="358775" indent="-358775">
              <a:spcBef>
                <a:spcPts val="200"/>
              </a:spcBef>
              <a:buFont typeface="Wingdings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714375" indent="-257175">
              <a:spcBef>
                <a:spcPts val="200"/>
              </a:spcBef>
              <a:buFont typeface="Wingdings" pitchFamily="2" charset="2"/>
              <a:buChar char="§"/>
              <a:defRPr sz="1800" baseline="0"/>
            </a:lvl2pPr>
            <a:lvl3pPr marL="1257300" indent="-342900">
              <a:spcBef>
                <a:spcPts val="200"/>
              </a:spcBef>
              <a:buFont typeface="Arial" pitchFamily="34" charset="0"/>
              <a:buChar char="•"/>
              <a:defRPr sz="1600" baseline="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251520" y="6356351"/>
            <a:ext cx="648072" cy="365125"/>
          </a:xfrm>
        </p:spPr>
        <p:txBody>
          <a:bodyPr/>
          <a:lstStyle/>
          <a:p>
            <a:fld id="{93320ED0-9B74-634C-BD10-48D7751A498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2" y="476443"/>
            <a:ext cx="2312153" cy="57629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dirty="0" smtClean="0"/>
              <a:t>Titel der Folie</a:t>
            </a:r>
            <a:endParaRPr lang="de-DE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half" idx="13" hasCustomPrompt="1"/>
          </p:nvPr>
        </p:nvSpPr>
        <p:spPr>
          <a:xfrm>
            <a:off x="3419872" y="5661248"/>
            <a:ext cx="5472608" cy="288033"/>
          </a:xfrm>
          <a:solidFill>
            <a:schemeClr val="bg2"/>
          </a:solidFill>
        </p:spPr>
        <p:txBody>
          <a:bodyPr tIns="36000" bIns="3600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2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Bildunterschrift: Quelle und  Datum (DE: </a:t>
            </a:r>
            <a:r>
              <a:rPr lang="de-DE" dirty="0" err="1" smtClean="0"/>
              <a:t>tt.mm.jjjj</a:t>
            </a:r>
            <a:r>
              <a:rPr lang="de-DE" dirty="0" smtClean="0"/>
              <a:t>, EN: </a:t>
            </a:r>
            <a:r>
              <a:rPr lang="de-DE" dirty="0" err="1" smtClean="0"/>
              <a:t>dd</a:t>
            </a:r>
            <a:r>
              <a:rPr lang="de-DE" dirty="0" smtClean="0"/>
              <a:t>/mm/</a:t>
            </a:r>
            <a:r>
              <a:rPr lang="de-DE" dirty="0" err="1" smtClean="0"/>
              <a:t>yyyy</a:t>
            </a:r>
            <a:r>
              <a:rPr lang="de-DE" dirty="0" smtClean="0"/>
              <a:t>)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4" hasCustomPrompt="1"/>
          </p:nvPr>
        </p:nvSpPr>
        <p:spPr>
          <a:xfrm>
            <a:off x="251520" y="2950035"/>
            <a:ext cx="3008313" cy="1376513"/>
          </a:xfrm>
        </p:spPr>
        <p:txBody>
          <a:bodyPr wrap="square" lIns="36000" tIns="72000" rIns="36000" bIns="72000" anchor="t" anchorCtr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None/>
              <a:tabLst/>
              <a:defRPr sz="2000" b="0" baseline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oder FließtextFließtextFließtextFließtextFließtextFließtextFließtextFließtext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" y="476672"/>
            <a:ext cx="2312153" cy="57629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dirty="0" smtClean="0"/>
              <a:t>Titel der Folie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20ED0-9B74-634C-BD10-48D7751A498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13" hasCustomPrompt="1"/>
          </p:nvPr>
        </p:nvSpPr>
        <p:spPr>
          <a:xfrm>
            <a:off x="250826" y="5733257"/>
            <a:ext cx="8642350" cy="216023"/>
          </a:xfrm>
          <a:solidFill>
            <a:schemeClr val="bg2"/>
          </a:solidFill>
        </p:spPr>
        <p:txBody>
          <a:bodyPr tIns="36000" bIns="3600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2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Bildunterschrift: Quelle und  Datum (DE: </a:t>
            </a:r>
            <a:r>
              <a:rPr lang="de-DE" dirty="0" err="1" smtClean="0"/>
              <a:t>tt.mm.jjjj</a:t>
            </a:r>
            <a:r>
              <a:rPr lang="de-DE" dirty="0" smtClean="0"/>
              <a:t>, EN: </a:t>
            </a:r>
            <a:r>
              <a:rPr lang="de-DE" dirty="0" err="1" smtClean="0"/>
              <a:t>dd</a:t>
            </a:r>
            <a:r>
              <a:rPr lang="de-DE" dirty="0" smtClean="0"/>
              <a:t>/mm/</a:t>
            </a:r>
            <a:r>
              <a:rPr lang="de-DE" dirty="0" err="1" smtClean="0"/>
              <a:t>yyyy</a:t>
            </a:r>
            <a:r>
              <a:rPr lang="de-DE" dirty="0" smtClean="0"/>
              <a:t>)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4" hasCustomPrompt="1"/>
          </p:nvPr>
        </p:nvSpPr>
        <p:spPr>
          <a:xfrm>
            <a:off x="251520" y="1628775"/>
            <a:ext cx="8642350" cy="4105275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de-DE" dirty="0" smtClean="0"/>
              <a:t>Bild einfügen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" y="476443"/>
            <a:ext cx="2312153" cy="57629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dirty="0" smtClean="0"/>
              <a:t>Titel der Folie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51520" y="1628800"/>
            <a:ext cx="4248472" cy="453728"/>
          </a:xfrm>
        </p:spPr>
        <p:txBody>
          <a:bodyPr lIns="72000" tIns="72000" rIns="72000" bIns="72000"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Überschrift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51520" y="2082528"/>
            <a:ext cx="4248472" cy="3866752"/>
          </a:xfrm>
        </p:spPr>
        <p:txBody>
          <a:bodyPr/>
          <a:lstStyle>
            <a:lvl1pPr>
              <a:defRPr sz="2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7" y="1628800"/>
            <a:ext cx="4247453" cy="453728"/>
          </a:xfrm>
        </p:spPr>
        <p:txBody>
          <a:bodyPr lIns="72000" tIns="72000" rIns="72000" bIns="72000"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Überschrift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7" y="2082527"/>
            <a:ext cx="4247453" cy="386675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0ED0-9B74-634C-BD10-48D7751A498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eschön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051720" y="3680508"/>
            <a:ext cx="5040312" cy="468572"/>
          </a:xfrm>
        </p:spPr>
        <p:txBody>
          <a:bodyPr lIns="72000" tIns="72000" rIns="72000" bIns="72000" anchor="b" anchorCtr="0">
            <a:spAutoFit/>
          </a:bodyPr>
          <a:lstStyle>
            <a:lvl1pPr algn="ctr">
              <a:buNone/>
              <a:defRPr sz="2000" b="1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Name des Vortragenden</a:t>
            </a:r>
            <a:endParaRPr lang="de-DE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2051720" y="4149080"/>
            <a:ext cx="5040312" cy="864096"/>
          </a:xfrm>
          <a:prstGeom prst="rect">
            <a:avLst/>
          </a:prstGeom>
          <a:ln>
            <a:noFill/>
          </a:ln>
        </p:spPr>
        <p:txBody>
          <a:bodyPr vert="horz" wrap="square" lIns="72000" tIns="72000" rIns="72000" bIns="72000" rtlCol="0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E-Mail: </a:t>
            </a:r>
            <a:r>
              <a:rPr kumimoji="0" lang="de-DE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emissionshandel@dehst.de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Internet: </a:t>
            </a:r>
            <a:r>
              <a:rPr kumimoji="0" lang="de-DE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www.dehst.de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755576" y="2528380"/>
            <a:ext cx="7632848" cy="576064"/>
          </a:xfrm>
          <a:prstGeom prst="rect">
            <a:avLst/>
          </a:prstGeom>
        </p:spPr>
        <p:txBody>
          <a:bodyPr vert="horz" wrap="square" lIns="72000" tIns="72000" rIns="72000" bIns="72000" rtlCol="0">
            <a:normAutofit/>
          </a:bodyPr>
          <a:lstStyle/>
          <a:p>
            <a:pPr lvl="0" algn="ctr"/>
            <a:r>
              <a:rPr lang="de-DE" sz="2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Vielen Dank für Ihre Aufmerksamkeit!</a:t>
            </a:r>
            <a:endParaRPr lang="de-DE" sz="2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eschön! JICD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051720" y="3680508"/>
            <a:ext cx="5040312" cy="468572"/>
          </a:xfrm>
        </p:spPr>
        <p:txBody>
          <a:bodyPr lIns="72000" tIns="72000" rIns="72000" bIns="72000" anchor="b" anchorCtr="0">
            <a:spAutoFit/>
          </a:bodyPr>
          <a:lstStyle>
            <a:lvl1pPr algn="ctr">
              <a:buNone/>
              <a:defRPr sz="2000" b="1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Name des Vortragenden</a:t>
            </a:r>
            <a:endParaRPr lang="de-DE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2051720" y="4149080"/>
            <a:ext cx="5040312" cy="864096"/>
          </a:xfrm>
          <a:prstGeom prst="rect">
            <a:avLst/>
          </a:prstGeom>
          <a:ln>
            <a:noFill/>
          </a:ln>
        </p:spPr>
        <p:txBody>
          <a:bodyPr vert="horz" wrap="square" lIns="72000" tIns="72000" rIns="72000" bIns="72000" rtlCol="0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E-Mail: German-DNA-DFP@uba.de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Internet: www.dehst.de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755576" y="2528380"/>
            <a:ext cx="7632848" cy="576064"/>
          </a:xfrm>
          <a:prstGeom prst="rect">
            <a:avLst/>
          </a:prstGeom>
        </p:spPr>
        <p:txBody>
          <a:bodyPr vert="horz" wrap="square" lIns="72000" tIns="72000" rIns="72000" bIns="72000" rtlCol="0">
            <a:normAutofit/>
          </a:bodyPr>
          <a:lstStyle/>
          <a:p>
            <a:pPr lvl="0" algn="ctr"/>
            <a:r>
              <a:rPr lang="de-DE" sz="2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Vielen Dank für Ihre Aufmerksamkeit!</a:t>
            </a:r>
            <a:endParaRPr lang="de-DE" sz="2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header_folien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" y="0"/>
            <a:ext cx="9144000" cy="1266825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0000" y="1628800"/>
            <a:ext cx="8748000" cy="4248000"/>
          </a:xfrm>
          <a:prstGeom prst="rect">
            <a:avLst/>
          </a:prstGeom>
        </p:spPr>
        <p:txBody>
          <a:bodyPr vert="horz" lIns="36000" tIns="72000" rIns="36000" bIns="72000" rtlCol="0">
            <a:noAutofit/>
          </a:bodyPr>
          <a:lstStyle/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79512" y="6448251"/>
            <a:ext cx="504056" cy="221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3320ED0-9B74-634C-BD10-48D7751A498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" y="507220"/>
            <a:ext cx="4285963" cy="514738"/>
          </a:xfrm>
          <a:prstGeom prst="rect">
            <a:avLst/>
          </a:prstGeom>
          <a:solidFill>
            <a:schemeClr val="bg1"/>
          </a:solidFill>
        </p:spPr>
        <p:txBody>
          <a:bodyPr vert="horz" wrap="none" lIns="72000" tIns="72000" rIns="72000" bIns="72000" rtlCol="0" anchor="ctr" anchorCtr="0">
            <a:sp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pic>
        <p:nvPicPr>
          <p:cNvPr id="7" name="Grafik 6" descr="DEHSt_S_CMYK_400dpi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06007" y="6088144"/>
            <a:ext cx="1558481" cy="5812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6" r:id="rId3"/>
    <p:sldLayoutId id="2147483650" r:id="rId4"/>
    <p:sldLayoutId id="2147483656" r:id="rId5"/>
    <p:sldLayoutId id="2147483660" r:id="rId6"/>
    <p:sldLayoutId id="2147483653" r:id="rId7"/>
    <p:sldLayoutId id="2147483659" r:id="rId8"/>
    <p:sldLayoutId id="2147483663" r:id="rId9"/>
    <p:sldLayoutId id="2147483667" r:id="rId10"/>
    <p:sldLayoutId id="2147483668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424A5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4572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accent4"/>
        </a:buClr>
        <a:buFont typeface="Wingdings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900000" indent="-360000" algn="l" defTabSz="4572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accent4"/>
        </a:buClr>
        <a:buSzPct val="75000"/>
        <a:buFont typeface="Wingdings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440000" indent="-360000" algn="l" defTabSz="4572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accent4"/>
        </a:buClr>
        <a:buSzPct val="50000"/>
        <a:buFont typeface="Wingdings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None/>
        <a:defRPr sz="20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5984" y="1988840"/>
            <a:ext cx="8636496" cy="545516"/>
          </a:xfrm>
        </p:spPr>
        <p:txBody>
          <a:bodyPr/>
          <a:lstStyle/>
          <a:p>
            <a:r>
              <a:rPr lang="en-GB" dirty="0" smtClean="0"/>
              <a:t> How to boost a host country’s attractiveness?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Malin Ahlberg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255984" y="4863142"/>
            <a:ext cx="8636496" cy="1098625"/>
          </a:xfrm>
        </p:spPr>
        <p:txBody>
          <a:bodyPr/>
          <a:lstStyle/>
          <a:p>
            <a:pPr lvl="0"/>
            <a:r>
              <a:rPr lang="de-DE" dirty="0" smtClean="0"/>
              <a:t>German DNA, Co-</a:t>
            </a:r>
            <a:r>
              <a:rPr lang="de-DE" dirty="0" err="1" smtClean="0"/>
              <a:t>Chair</a:t>
            </a:r>
            <a:r>
              <a:rPr lang="de-DE" dirty="0" smtClean="0"/>
              <a:t> global DNA Forum</a:t>
            </a:r>
          </a:p>
          <a:p>
            <a:pPr lvl="0"/>
            <a:r>
              <a:rPr lang="de-DE" dirty="0" smtClean="0"/>
              <a:t>1</a:t>
            </a:r>
            <a:r>
              <a:rPr lang="de-DE" baseline="30000" dirty="0" smtClean="0"/>
              <a:t>st</a:t>
            </a:r>
            <a:r>
              <a:rPr lang="de-DE" dirty="0" smtClean="0"/>
              <a:t> SDM Joint </a:t>
            </a:r>
            <a:r>
              <a:rPr lang="de-DE" dirty="0" err="1" smtClean="0"/>
              <a:t>Coordination</a:t>
            </a:r>
            <a:r>
              <a:rPr lang="de-DE" dirty="0" smtClean="0"/>
              <a:t> Workshop</a:t>
            </a:r>
          </a:p>
          <a:p>
            <a:pPr lvl="0"/>
            <a:r>
              <a:rPr lang="de-DE" smtClean="0"/>
              <a:t>Bonn</a:t>
            </a:r>
            <a:endParaRPr lang="de-DE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" y="507220"/>
            <a:ext cx="3580642" cy="514738"/>
          </a:xfrm>
        </p:spPr>
        <p:txBody>
          <a:bodyPr/>
          <a:lstStyle/>
          <a:p>
            <a:r>
              <a:rPr lang="en-GB" dirty="0" smtClean="0"/>
              <a:t>Opportunities for DNAs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3320ED0-9B74-634C-BD10-48D7751A4983}" type="slidenum">
              <a:rPr lang="de-DE" smtClean="0"/>
              <a:pPr algn="l"/>
              <a:t>3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 smtClean="0"/>
              <a:t> DNAs should take the opportunities to propose technologies which could be seen as automatically defined as additional (</a:t>
            </a:r>
            <a:r>
              <a:rPr lang="en-US" sz="2000" dirty="0" err="1" smtClean="0"/>
              <a:t>microscale</a:t>
            </a:r>
            <a:r>
              <a:rPr lang="en-US" sz="2000" dirty="0" smtClean="0"/>
              <a:t> </a:t>
            </a:r>
            <a:r>
              <a:rPr lang="en-US" sz="2000" dirty="0" err="1" smtClean="0"/>
              <a:t>additionality</a:t>
            </a:r>
            <a:r>
              <a:rPr lang="en-US" sz="2000" dirty="0" smtClean="0"/>
              <a:t>).</a:t>
            </a:r>
          </a:p>
          <a:p>
            <a:r>
              <a:rPr lang="en-US" dirty="0" smtClean="0"/>
              <a:t>DNAs should promote the implementation of </a:t>
            </a:r>
            <a:r>
              <a:rPr lang="en-US" dirty="0" err="1" smtClean="0"/>
              <a:t>PoA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Establishing contact with potential, trustworthy </a:t>
            </a:r>
            <a:r>
              <a:rPr lang="en-US" dirty="0" smtClean="0"/>
              <a:t>CME</a:t>
            </a:r>
            <a:endParaRPr lang="en-US" dirty="0" smtClean="0"/>
          </a:p>
          <a:p>
            <a:pPr lvl="1"/>
            <a:r>
              <a:rPr lang="en-US" sz="1800" dirty="0" smtClean="0"/>
              <a:t>Providing information on </a:t>
            </a:r>
            <a:r>
              <a:rPr lang="en-US" sz="1800" dirty="0" err="1" smtClean="0"/>
              <a:t>PoA</a:t>
            </a:r>
            <a:r>
              <a:rPr lang="en-US" sz="1800" dirty="0" smtClean="0"/>
              <a:t> to regional project developers</a:t>
            </a:r>
          </a:p>
          <a:p>
            <a:pPr lvl="1"/>
            <a:r>
              <a:rPr lang="en-US" dirty="0" smtClean="0"/>
              <a:t>Openness to experiences for multi-country </a:t>
            </a:r>
            <a:r>
              <a:rPr lang="en-US" dirty="0" err="1" smtClean="0"/>
              <a:t>PoA</a:t>
            </a:r>
            <a:r>
              <a:rPr lang="en-US" sz="1800" dirty="0" smtClean="0"/>
              <a:t> </a:t>
            </a:r>
            <a:endParaRPr lang="en-US" dirty="0" smtClean="0"/>
          </a:p>
          <a:p>
            <a:pPr marL="360000" lvl="1"/>
            <a:r>
              <a:rPr lang="en-US" sz="2000" dirty="0" smtClean="0"/>
              <a:t>DNA should support project developers in collecting data for SBL.</a:t>
            </a:r>
          </a:p>
          <a:p>
            <a:pPr marL="360000" lvl="1"/>
            <a:r>
              <a:rPr lang="en-US" sz="2000" dirty="0" smtClean="0"/>
              <a:t>Use the opportunity </a:t>
            </a:r>
            <a:r>
              <a:rPr lang="en-US" sz="2000" dirty="0" smtClean="0"/>
              <a:t>of assistance </a:t>
            </a:r>
            <a:r>
              <a:rPr lang="en-US" sz="2000" dirty="0" smtClean="0"/>
              <a:t>offered by secretariat and other stakeholders for building capacities on CDM.</a:t>
            </a:r>
          </a:p>
          <a:p>
            <a:pPr lvl="1"/>
            <a:endParaRPr lang="en-US" dirty="0" smtClean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250825" y="1628800"/>
            <a:ext cx="8642350" cy="453183"/>
          </a:xfrm>
        </p:spPr>
        <p:txBody>
          <a:bodyPr/>
          <a:lstStyle/>
          <a:p>
            <a:r>
              <a:rPr lang="en-US" dirty="0" smtClean="0"/>
              <a:t>Support project development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" y="507220"/>
            <a:ext cx="3580642" cy="514738"/>
          </a:xfrm>
        </p:spPr>
        <p:txBody>
          <a:bodyPr/>
          <a:lstStyle/>
          <a:p>
            <a:r>
              <a:rPr lang="en-GB" dirty="0" smtClean="0"/>
              <a:t>Opportunities for DNAs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3320ED0-9B74-634C-BD10-48D7751A4983}" type="slidenum">
              <a:rPr lang="de-DE" smtClean="0"/>
              <a:pPr algn="l"/>
              <a:t>4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Establishment of efficient and transparent approval procedure is a very crucial issue for investors (</a:t>
            </a:r>
            <a:r>
              <a:rPr lang="en-US" dirty="0" smtClean="0"/>
              <a:t>responsibility, timelines, fees).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In regard to </a:t>
            </a:r>
            <a:r>
              <a:rPr lang="en-US" dirty="0" err="1" smtClean="0"/>
              <a:t>PoA</a:t>
            </a:r>
            <a:r>
              <a:rPr lang="en-US" dirty="0" smtClean="0"/>
              <a:t> host countries may have additional requirements:</a:t>
            </a:r>
          </a:p>
          <a:p>
            <a:pPr lvl="1"/>
            <a:r>
              <a:rPr lang="en-US" dirty="0" smtClean="0"/>
              <a:t>For issuing a </a:t>
            </a:r>
            <a:r>
              <a:rPr lang="en-US" dirty="0" err="1" smtClean="0"/>
              <a:t>LoA</a:t>
            </a:r>
            <a:r>
              <a:rPr lang="en-US" dirty="0" smtClean="0"/>
              <a:t> is a real case in your country needed?</a:t>
            </a:r>
          </a:p>
          <a:p>
            <a:pPr lvl="1"/>
            <a:r>
              <a:rPr lang="en-US" dirty="0" smtClean="0"/>
              <a:t>Under which circumstances may your country accept an foreign CME?</a:t>
            </a:r>
          </a:p>
          <a:p>
            <a:pPr lvl="1"/>
            <a:r>
              <a:rPr lang="en-US" dirty="0" smtClean="0"/>
              <a:t>Are there any additional requirements?</a:t>
            </a:r>
          </a:p>
          <a:p>
            <a:pPr lvl="1">
              <a:buNone/>
            </a:pPr>
            <a:endParaRPr lang="en-US" dirty="0" smtClean="0"/>
          </a:p>
          <a:p>
            <a:pPr marL="360000" lvl="1"/>
            <a:r>
              <a:rPr lang="en-US" sz="2000" dirty="0" smtClean="0"/>
              <a:t>In regard to project which are designed with an approved SBL simplified procedure could be offered in order to accelerate project development.   </a:t>
            </a:r>
          </a:p>
          <a:p>
            <a:pPr lvl="1"/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250825" y="1628800"/>
            <a:ext cx="8642350" cy="453183"/>
          </a:xfrm>
        </p:spPr>
        <p:txBody>
          <a:bodyPr/>
          <a:lstStyle/>
          <a:p>
            <a:r>
              <a:rPr lang="en-GB" dirty="0" smtClean="0"/>
              <a:t>Transparent approval </a:t>
            </a:r>
            <a:r>
              <a:rPr lang="en-GB" dirty="0" smtClean="0"/>
              <a:t>procedure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" y="507220"/>
            <a:ext cx="3580642" cy="514738"/>
          </a:xfrm>
        </p:spPr>
        <p:txBody>
          <a:bodyPr/>
          <a:lstStyle/>
          <a:p>
            <a:r>
              <a:rPr lang="en-GB" dirty="0" smtClean="0"/>
              <a:t>Opportunities for DNAs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3320ED0-9B74-634C-BD10-48D7751A4983}" type="slidenum">
              <a:rPr lang="de-DE" smtClean="0"/>
              <a:pPr algn="l"/>
              <a:t>5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60000" lvl="1"/>
            <a:r>
              <a:rPr lang="en-US" sz="2000" dirty="0" smtClean="0"/>
              <a:t>DNAs have the opportunity to submit their views on CDM standards and guidelines and thus to ensure that the country specific conditions are take into account.</a:t>
            </a:r>
          </a:p>
          <a:p>
            <a:pPr marL="360000" lvl="1"/>
            <a:r>
              <a:rPr lang="en-US" sz="2000" dirty="0" smtClean="0"/>
              <a:t>Host country input is especially very valuable regarding suppressed demand and SBLs.</a:t>
            </a:r>
          </a:p>
          <a:p>
            <a:pPr marL="360000" lvl="1"/>
            <a:r>
              <a:rPr lang="en-US" sz="2000" dirty="0" smtClean="0"/>
              <a:t>Without assistance of the host country DNAs the skewed regional distribution won’t be solved. </a:t>
            </a:r>
            <a:endParaRPr lang="en-US" sz="2000" dirty="0" smtClean="0"/>
          </a:p>
          <a:p>
            <a:pPr marL="360000" lvl="1"/>
            <a:r>
              <a:rPr lang="en-US" sz="2000" dirty="0" smtClean="0"/>
              <a:t>Good opportunity: The “2012 DNA Communicator of the Year Showcase” competition – “How to promote </a:t>
            </a:r>
            <a:r>
              <a:rPr lang="en-US" sz="2000" dirty="0" err="1" smtClean="0"/>
              <a:t>PoA</a:t>
            </a:r>
            <a:r>
              <a:rPr lang="en-US" sz="2000" dirty="0" smtClean="0"/>
              <a:t>”</a:t>
            </a:r>
            <a:endParaRPr lang="en-US" sz="2000" dirty="0" smtClean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250825" y="1628800"/>
            <a:ext cx="8642350" cy="453183"/>
          </a:xfrm>
        </p:spPr>
        <p:txBody>
          <a:bodyPr/>
          <a:lstStyle/>
          <a:p>
            <a:r>
              <a:rPr lang="en-US" dirty="0" smtClean="0"/>
              <a:t>Participation in call for public inputs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2051720" y="3695897"/>
            <a:ext cx="5040312" cy="453183"/>
          </a:xfrm>
        </p:spPr>
        <p:txBody>
          <a:bodyPr/>
          <a:lstStyle/>
          <a:p>
            <a:r>
              <a:rPr lang="de-DE" dirty="0" err="1" smtClean="0"/>
              <a:t>Malin</a:t>
            </a:r>
            <a:r>
              <a:rPr lang="de-DE" dirty="0" smtClean="0"/>
              <a:t> </a:t>
            </a:r>
            <a:r>
              <a:rPr lang="de-DE" dirty="0" err="1" smtClean="0"/>
              <a:t>Ahlberg</a:t>
            </a:r>
            <a:endParaRPr lang="de-DE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aesentation_DEHSt_Master">
  <a:themeElements>
    <a:clrScheme name="DEHSt-Layout">
      <a:dk1>
        <a:srgbClr val="006600"/>
      </a:dk1>
      <a:lt1>
        <a:srgbClr val="FFFFFF"/>
      </a:lt1>
      <a:dk2>
        <a:srgbClr val="003399"/>
      </a:dk2>
      <a:lt2>
        <a:srgbClr val="FFFFFF"/>
      </a:lt2>
      <a:accent1>
        <a:srgbClr val="8995A3"/>
      </a:accent1>
      <a:accent2>
        <a:srgbClr val="1C93E5"/>
      </a:accent2>
      <a:accent3>
        <a:srgbClr val="529126"/>
      </a:accent3>
      <a:accent4>
        <a:srgbClr val="167EC4"/>
      </a:accent4>
      <a:accent5>
        <a:srgbClr val="88BAEC"/>
      </a:accent5>
      <a:accent6>
        <a:srgbClr val="000000"/>
      </a:accent6>
      <a:hlink>
        <a:srgbClr val="1E6EC0"/>
      </a:hlink>
      <a:folHlink>
        <a:srgbClr val="800080"/>
      </a:folHlink>
    </a:clrScheme>
    <a:fontScheme name="DEHSt-Lay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square" lIns="72000" tIns="72000" rIns="72000" bIns="72000" rtlCol="0">
        <a:normAutofit/>
      </a:bodyPr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100" b="0" i="0" u="none" strike="noStrike" kern="1200" cap="none" spc="0" normalizeH="0" baseline="0" noProof="0" dirty="0" smtClean="0">
            <a:ln>
              <a:noFill/>
            </a:ln>
            <a:solidFill>
              <a:schemeClr val="accent1">
                <a:lumMod val="50000"/>
              </a:schemeClr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EHSt_Layout-Standbild">
  <a:themeElements>
    <a:clrScheme name="DEHSt-Layout">
      <a:dk1>
        <a:srgbClr val="006600"/>
      </a:dk1>
      <a:lt1>
        <a:srgbClr val="FFFFFF"/>
      </a:lt1>
      <a:dk2>
        <a:srgbClr val="003399"/>
      </a:dk2>
      <a:lt2>
        <a:srgbClr val="FFFFFF"/>
      </a:lt2>
      <a:accent1>
        <a:srgbClr val="8995A3"/>
      </a:accent1>
      <a:accent2>
        <a:srgbClr val="1C93E5"/>
      </a:accent2>
      <a:accent3>
        <a:srgbClr val="86D252"/>
      </a:accent3>
      <a:accent4>
        <a:srgbClr val="529126"/>
      </a:accent4>
      <a:accent5>
        <a:srgbClr val="88BAEC"/>
      </a:accent5>
      <a:accent6>
        <a:srgbClr val="4694E2"/>
      </a:accent6>
      <a:hlink>
        <a:srgbClr val="1E6EC0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Praesentation_DEHSt_Master</Template>
  <TotalTime>0</TotalTime>
  <Words>291</Words>
  <Application>Microsoft Office PowerPoint</Application>
  <PresentationFormat>Bildschirmpräsentation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8" baseType="lpstr">
      <vt:lpstr>Praesentation_DEHSt_Master</vt:lpstr>
      <vt:lpstr>DEHSt_Layout-Standbild</vt:lpstr>
      <vt:lpstr>Folie 1</vt:lpstr>
      <vt:lpstr> How to boost a host country’s attractiveness?</vt:lpstr>
      <vt:lpstr>Opportunities for DNAs</vt:lpstr>
      <vt:lpstr>Opportunities for DNAs</vt:lpstr>
      <vt:lpstr>Opportunities for DNAs</vt:lpstr>
      <vt:lpstr>Folie 6</vt:lpstr>
    </vt:vector>
  </TitlesOfParts>
  <Company>Umweltbundesamt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ahlberg</dc:creator>
  <cp:lastModifiedBy>Ahlberg</cp:lastModifiedBy>
  <cp:revision>124</cp:revision>
  <dcterms:created xsi:type="dcterms:W3CDTF">2012-03-20T10:03:07Z</dcterms:created>
  <dcterms:modified xsi:type="dcterms:W3CDTF">2012-03-22T21:55:31Z</dcterms:modified>
</cp:coreProperties>
</file>