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76" r:id="rId2"/>
    <p:sldId id="260" r:id="rId3"/>
    <p:sldId id="261" r:id="rId4"/>
    <p:sldId id="262" r:id="rId5"/>
    <p:sldId id="263" r:id="rId6"/>
    <p:sldId id="270" r:id="rId7"/>
    <p:sldId id="269" r:id="rId8"/>
    <p:sldId id="264" r:id="rId9"/>
    <p:sldId id="271" r:id="rId10"/>
    <p:sldId id="272" r:id="rId11"/>
    <p:sldId id="265" r:id="rId12"/>
    <p:sldId id="273" r:id="rId13"/>
    <p:sldId id="266" r:id="rId14"/>
    <p:sldId id="274" r:id="rId15"/>
    <p:sldId id="267" r:id="rId16"/>
    <p:sldId id="268" r:id="rId17"/>
    <p:sldId id="275"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75021"/>
    <a:srgbClr val="8CC63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varScale="1">
        <p:scale>
          <a:sx n="73" d="100"/>
          <a:sy n="73" d="100"/>
        </p:scale>
        <p:origin x="-43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0" d="100"/>
          <a:sy n="60" d="100"/>
        </p:scale>
        <p:origin x="-2538"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357E982-135D-49B2-A054-264814B8F83D}" type="datetimeFigureOut">
              <a:rPr lang="en-US"/>
              <a:pPr>
                <a:defRPr/>
              </a:pPr>
              <a:t>3/13/2011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67C28E4-171C-4B23-B302-4681A39680E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7F971F7B-C26B-4559-94D0-846525748A80}" type="datetimeFigureOut">
              <a:rPr lang="en-US"/>
              <a:pPr>
                <a:defRPr/>
              </a:pPr>
              <a:t>3/13/2011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B1CC6AF-1B38-4B3C-8897-72EB45EDFB0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MIA Master Template">
    <p:spTree>
      <p:nvGrpSpPr>
        <p:cNvPr id="1" name=""/>
        <p:cNvGrpSpPr/>
        <p:nvPr/>
      </p:nvGrpSpPr>
      <p:grpSpPr>
        <a:xfrm>
          <a:off x="0" y="0"/>
          <a:ext cx="0" cy="0"/>
          <a:chOff x="0" y="0"/>
          <a:chExt cx="0" cy="0"/>
        </a:xfrm>
      </p:grpSpPr>
      <p:sp>
        <p:nvSpPr>
          <p:cNvPr id="2" name="Title 1"/>
          <p:cNvSpPr txBox="1">
            <a:spLocks/>
          </p:cNvSpPr>
          <p:nvPr userDrawn="1"/>
        </p:nvSpPr>
        <p:spPr>
          <a:xfrm>
            <a:off x="457200" y="274638"/>
            <a:ext cx="8229600" cy="1143000"/>
          </a:xfrm>
          <a:prstGeom prst="rect">
            <a:avLst/>
          </a:prstGeom>
          <a:ln>
            <a:solidFill>
              <a:schemeClr val="bg1">
                <a:lumMod val="65000"/>
              </a:schemeClr>
            </a:solidFill>
          </a:ln>
        </p:spPr>
        <p:txBody>
          <a:bodyPr anchor="ctr">
            <a:normAutofit/>
          </a:bodyPr>
          <a:lstStyle>
            <a:lvl1pPr>
              <a:defRPr/>
            </a:lvl1pPr>
          </a:lstStyle>
          <a:p>
            <a:pPr algn="r" fontAlgn="auto">
              <a:spcAft>
                <a:spcPts val="0"/>
              </a:spcAft>
              <a:defRPr/>
            </a:pPr>
            <a:r>
              <a:rPr lang="en-US" sz="2400" dirty="0" smtClean="0">
                <a:solidFill>
                  <a:srgbClr val="8CC63F"/>
                </a:solidFill>
                <a:latin typeface="Arial" pitchFamily="34" charset="0"/>
                <a:cs typeface="Arial" pitchFamily="34" charset="0"/>
              </a:rPr>
              <a:t>Promoting </a:t>
            </a:r>
            <a:r>
              <a:rPr lang="en-US" sz="2400" dirty="0" smtClean="0">
                <a:solidFill>
                  <a:srgbClr val="675021"/>
                </a:solidFill>
                <a:latin typeface="Arial" pitchFamily="34" charset="0"/>
                <a:cs typeface="Arial" pitchFamily="34" charset="0"/>
              </a:rPr>
              <a:t>efficient solutions </a:t>
            </a:r>
          </a:p>
          <a:p>
            <a:pPr algn="r" fontAlgn="auto">
              <a:spcAft>
                <a:spcPts val="0"/>
              </a:spcAft>
              <a:defRPr/>
            </a:pPr>
            <a:r>
              <a:rPr lang="en-US" sz="2400" dirty="0" smtClean="0">
                <a:solidFill>
                  <a:srgbClr val="8CC63F"/>
                </a:solidFill>
                <a:latin typeface="Arial" pitchFamily="34" charset="0"/>
                <a:cs typeface="Arial" pitchFamily="34" charset="0"/>
              </a:rPr>
              <a:t>to climate change</a:t>
            </a:r>
          </a:p>
        </p:txBody>
      </p:sp>
      <p:sp>
        <p:nvSpPr>
          <p:cNvPr id="3" name="Rectangle 10"/>
          <p:cNvSpPr/>
          <p:nvPr userDrawn="1"/>
        </p:nvSpPr>
        <p:spPr>
          <a:xfrm>
            <a:off x="457200" y="1600200"/>
            <a:ext cx="8229600" cy="44958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4" name="Group 14"/>
          <p:cNvGrpSpPr>
            <a:grpSpLocks/>
          </p:cNvGrpSpPr>
          <p:nvPr userDrawn="1"/>
        </p:nvGrpSpPr>
        <p:grpSpPr bwMode="auto">
          <a:xfrm>
            <a:off x="457200" y="3657600"/>
            <a:ext cx="8229600" cy="1371600"/>
            <a:chOff x="406400" y="3832225"/>
            <a:chExt cx="9093200" cy="1581150"/>
          </a:xfrm>
        </p:grpSpPr>
        <p:pic>
          <p:nvPicPr>
            <p:cNvPr id="5" name="Picture 22" descr="world_in_hands"/>
            <p:cNvPicPr>
              <a:picLocks noChangeAspect="1" noChangeArrowheads="1"/>
            </p:cNvPicPr>
            <p:nvPr/>
          </p:nvPicPr>
          <p:blipFill>
            <a:blip r:embed="rId2"/>
            <a:srcRect/>
            <a:stretch>
              <a:fillRect/>
            </a:stretch>
          </p:blipFill>
          <p:spPr bwMode="auto">
            <a:xfrm>
              <a:off x="4137025" y="3832225"/>
              <a:ext cx="1657350" cy="1581150"/>
            </a:xfrm>
            <a:prstGeom prst="rect">
              <a:avLst/>
            </a:prstGeom>
            <a:noFill/>
            <a:ln w="9525">
              <a:noFill/>
              <a:miter lim="800000"/>
              <a:headEnd/>
              <a:tailEnd/>
            </a:ln>
          </p:spPr>
        </p:pic>
        <p:pic>
          <p:nvPicPr>
            <p:cNvPr id="6" name="Picture 24" descr="carbon-bubble-excerpt"/>
            <p:cNvPicPr>
              <a:picLocks noChangeAspect="1" noChangeArrowheads="1"/>
            </p:cNvPicPr>
            <p:nvPr/>
          </p:nvPicPr>
          <p:blipFill>
            <a:blip r:embed="rId3"/>
            <a:srcRect/>
            <a:stretch>
              <a:fillRect/>
            </a:stretch>
          </p:blipFill>
          <p:spPr bwMode="auto">
            <a:xfrm>
              <a:off x="2274888" y="3832225"/>
              <a:ext cx="1641475" cy="1563688"/>
            </a:xfrm>
            <a:prstGeom prst="rect">
              <a:avLst/>
            </a:prstGeom>
            <a:noFill/>
            <a:ln w="9525">
              <a:noFill/>
              <a:miter lim="800000"/>
              <a:headEnd/>
              <a:tailEnd/>
            </a:ln>
          </p:spPr>
        </p:pic>
        <p:pic>
          <p:nvPicPr>
            <p:cNvPr id="7" name="Picture 30" descr="Sunset_01_30041b"/>
            <p:cNvPicPr>
              <a:picLocks noChangeAspect="1" noChangeArrowheads="1"/>
            </p:cNvPicPr>
            <p:nvPr/>
          </p:nvPicPr>
          <p:blipFill>
            <a:blip r:embed="rId4"/>
            <a:srcRect/>
            <a:stretch>
              <a:fillRect/>
            </a:stretch>
          </p:blipFill>
          <p:spPr bwMode="auto">
            <a:xfrm>
              <a:off x="406400" y="3832225"/>
              <a:ext cx="1647825" cy="1568450"/>
            </a:xfrm>
            <a:prstGeom prst="rect">
              <a:avLst/>
            </a:prstGeom>
            <a:noFill/>
            <a:ln w="9525">
              <a:noFill/>
              <a:miter lim="800000"/>
              <a:headEnd/>
              <a:tailEnd/>
            </a:ln>
          </p:spPr>
        </p:pic>
        <p:pic>
          <p:nvPicPr>
            <p:cNvPr id="8" name="Picture 32" descr="renewable-energy-in-tourism"/>
            <p:cNvPicPr>
              <a:picLocks noChangeAspect="1" noChangeArrowheads="1"/>
            </p:cNvPicPr>
            <p:nvPr/>
          </p:nvPicPr>
          <p:blipFill>
            <a:blip r:embed="rId5"/>
            <a:srcRect/>
            <a:stretch>
              <a:fillRect/>
            </a:stretch>
          </p:blipFill>
          <p:spPr bwMode="auto">
            <a:xfrm>
              <a:off x="7874000" y="3832225"/>
              <a:ext cx="1625600" cy="1549400"/>
            </a:xfrm>
            <a:prstGeom prst="rect">
              <a:avLst/>
            </a:prstGeom>
            <a:noFill/>
            <a:ln w="9525">
              <a:noFill/>
              <a:miter lim="800000"/>
              <a:headEnd/>
              <a:tailEnd/>
            </a:ln>
          </p:spPr>
        </p:pic>
        <p:pic>
          <p:nvPicPr>
            <p:cNvPr id="9" name="Picture 34" descr="trading_250x251"/>
            <p:cNvPicPr>
              <a:picLocks noChangeAspect="1" noChangeArrowheads="1"/>
            </p:cNvPicPr>
            <p:nvPr/>
          </p:nvPicPr>
          <p:blipFill>
            <a:blip r:embed="rId6"/>
            <a:srcRect/>
            <a:stretch>
              <a:fillRect/>
            </a:stretch>
          </p:blipFill>
          <p:spPr bwMode="auto">
            <a:xfrm>
              <a:off x="6015038" y="3832225"/>
              <a:ext cx="1638300" cy="1554163"/>
            </a:xfrm>
            <a:prstGeom prst="rect">
              <a:avLst/>
            </a:prstGeom>
            <a:noFill/>
            <a:ln w="9525">
              <a:noFill/>
              <a:miter lim="800000"/>
              <a:headEnd/>
              <a:tailEnd/>
            </a:ln>
          </p:spPr>
        </p:pic>
      </p:grpSp>
      <p:sp>
        <p:nvSpPr>
          <p:cNvPr id="10" name="Round Diagonal Corner Rectangle 19"/>
          <p:cNvSpPr/>
          <p:nvPr userDrawn="1"/>
        </p:nvSpPr>
        <p:spPr>
          <a:xfrm>
            <a:off x="457200" y="1676400"/>
            <a:ext cx="8229600" cy="1676400"/>
          </a:xfrm>
          <a:prstGeom prst="round2DiagRect">
            <a:avLst/>
          </a:prstGeom>
          <a:solidFill>
            <a:srgbClr val="8CC63F"/>
          </a:solidFill>
          <a:ln>
            <a:solidFill>
              <a:srgbClr val="8CC6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3600" dirty="0">
                <a:latin typeface="Arial" pitchFamily="34" charset="0"/>
                <a:cs typeface="Arial" pitchFamily="34" charset="0"/>
              </a:rPr>
              <a:t>Click to insert presentation title</a:t>
            </a:r>
            <a:endParaRPr lang="en-US" sz="3600" dirty="0">
              <a:latin typeface="Arial" pitchFamily="34" charset="0"/>
              <a:cs typeface="Arial" pitchFamily="34" charset="0"/>
            </a:endParaRPr>
          </a:p>
        </p:txBody>
      </p:sp>
      <p:sp>
        <p:nvSpPr>
          <p:cNvPr id="11" name="Round Diagonal Corner Rectangle 20"/>
          <p:cNvSpPr/>
          <p:nvPr userDrawn="1"/>
        </p:nvSpPr>
        <p:spPr>
          <a:xfrm>
            <a:off x="457200" y="5334000"/>
            <a:ext cx="8229600" cy="457200"/>
          </a:xfrm>
          <a:prstGeom prst="round2DiagRect">
            <a:avLst/>
          </a:prstGeom>
          <a:solidFill>
            <a:srgbClr val="675021"/>
          </a:solidFill>
          <a:ln>
            <a:solidFill>
              <a:srgbClr val="67502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b="1" dirty="0">
                <a:latin typeface="Arial" pitchFamily="34" charset="0"/>
                <a:cs typeface="Arial" pitchFamily="34" charset="0"/>
              </a:rPr>
              <a:t>Insert presentation date</a:t>
            </a:r>
            <a:endParaRPr lang="en-US" b="1" dirty="0">
              <a:latin typeface="Arial" pitchFamily="34" charset="0"/>
              <a:cs typeface="Arial" pitchFamily="34" charset="0"/>
            </a:endParaRPr>
          </a:p>
        </p:txBody>
      </p:sp>
      <p:sp>
        <p:nvSpPr>
          <p:cNvPr id="12" name="Date Placeholder 3"/>
          <p:cNvSpPr>
            <a:spLocks noGrp="1"/>
          </p:cNvSpPr>
          <p:nvPr>
            <p:ph type="dt" sz="half" idx="10"/>
          </p:nvPr>
        </p:nvSpPr>
        <p:spPr/>
        <p:txBody>
          <a:bodyPr/>
          <a:lstStyle>
            <a:lvl1pPr>
              <a:defRPr/>
            </a:lvl1pPr>
          </a:lstStyle>
          <a:p>
            <a:pPr>
              <a:defRPr/>
            </a:pPr>
            <a:fld id="{041AAB0E-2CB4-44FC-85AC-91E8CBF95F25}" type="datetime1">
              <a:rPr lang="en-GB"/>
              <a:pPr>
                <a:defRPr/>
              </a:pPr>
              <a:t>13/03/2011</a:t>
            </a:fld>
            <a:endParaRPr lang="en-US" dirty="0"/>
          </a:p>
        </p:txBody>
      </p:sp>
      <p:sp>
        <p:nvSpPr>
          <p:cNvPr id="13" name="Footer Placeholder 4"/>
          <p:cNvSpPr>
            <a:spLocks noGrp="1"/>
          </p:cNvSpPr>
          <p:nvPr>
            <p:ph type="ftr" sz="quarter" idx="11"/>
          </p:nvPr>
        </p:nvSpPr>
        <p:spPr/>
        <p:txBody>
          <a:bodyPr/>
          <a:lstStyle>
            <a:lvl1pPr>
              <a:defRPr dirty="0" smtClean="0">
                <a:latin typeface="Arial" pitchFamily="34" charset="0"/>
                <a:cs typeface="Arial" pitchFamily="34" charset="0"/>
              </a:defRPr>
            </a:lvl1pPr>
          </a:lstStyle>
          <a:p>
            <a:pPr>
              <a:defRPr/>
            </a:pPr>
            <a:r>
              <a:rPr lang="en-US"/>
              <a:t>www.cmia.net</a:t>
            </a:r>
            <a:endParaRPr lang="en-US"/>
          </a:p>
        </p:txBody>
      </p:sp>
      <p:sp>
        <p:nvSpPr>
          <p:cNvPr id="14" name="Slide Number Placeholder 5"/>
          <p:cNvSpPr>
            <a:spLocks noGrp="1"/>
          </p:cNvSpPr>
          <p:nvPr>
            <p:ph type="sldNum" sz="quarter" idx="12"/>
          </p:nvPr>
        </p:nvSpPr>
        <p:spPr/>
        <p:txBody>
          <a:bodyPr/>
          <a:lstStyle>
            <a:lvl1pPr>
              <a:defRPr dirty="0" smtClean="0"/>
            </a:lvl1pPr>
          </a:lstStyle>
          <a:p>
            <a:pPr>
              <a:defRPr/>
            </a:pPr>
            <a:r>
              <a:rPr lang="en-US"/>
              <a:t>1</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4" name="Round Diagonal Corner Rectangle 6"/>
          <p:cNvSpPr/>
          <p:nvPr userDrawn="1"/>
        </p:nvSpPr>
        <p:spPr>
          <a:xfrm>
            <a:off x="457200" y="1600200"/>
            <a:ext cx="8229600" cy="1676400"/>
          </a:xfrm>
          <a:prstGeom prst="round2DiagRect">
            <a:avLst/>
          </a:prstGeom>
          <a:solidFill>
            <a:srgbClr val="8CC63F"/>
          </a:solidFill>
          <a:ln>
            <a:solidFill>
              <a:srgbClr val="8CC63F"/>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r" fontAlgn="auto">
              <a:spcBef>
                <a:spcPts val="0"/>
              </a:spcBef>
              <a:spcAft>
                <a:spcPts val="0"/>
              </a:spcAft>
              <a:defRPr/>
            </a:pPr>
            <a:endParaRPr lang="en-US" sz="3600" dirty="0">
              <a:latin typeface="Arial" pitchFamily="34" charset="0"/>
              <a:cs typeface="Arial" pitchFamily="34" charset="0"/>
            </a:endParaRPr>
          </a:p>
        </p:txBody>
      </p:sp>
      <p:sp>
        <p:nvSpPr>
          <p:cNvPr id="5" name="Round Diagonal Corner Rectangle 7"/>
          <p:cNvSpPr/>
          <p:nvPr userDrawn="1"/>
        </p:nvSpPr>
        <p:spPr>
          <a:xfrm>
            <a:off x="457200" y="5410200"/>
            <a:ext cx="8229600" cy="609600"/>
          </a:xfrm>
          <a:prstGeom prst="round2DiagRect">
            <a:avLst/>
          </a:prstGeom>
          <a:solidFill>
            <a:srgbClr val="675021"/>
          </a:solidFill>
          <a:ln>
            <a:solidFill>
              <a:srgbClr val="67502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endParaRPr lang="en-US" b="1" dirty="0">
              <a:latin typeface="Arial" pitchFamily="34" charset="0"/>
              <a:cs typeface="Arial" pitchFamily="34" charset="0"/>
            </a:endParaRPr>
          </a:p>
        </p:txBody>
      </p:sp>
      <p:sp>
        <p:nvSpPr>
          <p:cNvPr id="6" name="Title 1"/>
          <p:cNvSpPr txBox="1">
            <a:spLocks/>
          </p:cNvSpPr>
          <p:nvPr userDrawn="1"/>
        </p:nvSpPr>
        <p:spPr>
          <a:xfrm>
            <a:off x="457200" y="274638"/>
            <a:ext cx="8229600" cy="1143000"/>
          </a:xfrm>
          <a:prstGeom prst="rect">
            <a:avLst/>
          </a:prstGeom>
        </p:spPr>
        <p:txBody>
          <a:bodyPr anchor="ctr">
            <a:normAutofit/>
          </a:bodyPr>
          <a:lstStyle>
            <a:lvl1pPr marL="0" marR="0" indent="0" defTabSz="914400" rtl="0" eaLnBrk="1" fontAlgn="auto" latinLnBrk="0" hangingPunct="1">
              <a:lnSpc>
                <a:spcPct val="100000"/>
              </a:lnSpc>
              <a:spcBef>
                <a:spcPct val="0"/>
              </a:spcBef>
              <a:spcAft>
                <a:spcPts val="0"/>
              </a:spcAft>
              <a:tabLst/>
              <a:defRPr sz="3600"/>
            </a:lvl1pPr>
          </a:lstStyle>
          <a:p>
            <a:pPr algn="r">
              <a:defRPr/>
            </a:pPr>
            <a:r>
              <a:rPr lang="en-US" sz="2400" dirty="0" smtClean="0">
                <a:solidFill>
                  <a:srgbClr val="8CC63F"/>
                </a:solidFill>
                <a:latin typeface="Arial" pitchFamily="34" charset="0"/>
                <a:ea typeface="+mj-ea"/>
                <a:cs typeface="Arial" pitchFamily="34" charset="0"/>
              </a:rPr>
              <a:t>Promoting </a:t>
            </a:r>
            <a:r>
              <a:rPr lang="en-US" sz="2400" dirty="0" smtClean="0">
                <a:solidFill>
                  <a:srgbClr val="675021"/>
                </a:solidFill>
                <a:latin typeface="Arial" pitchFamily="34" charset="0"/>
                <a:ea typeface="+mj-ea"/>
                <a:cs typeface="Arial" pitchFamily="34" charset="0"/>
              </a:rPr>
              <a:t>efficient solutions </a:t>
            </a:r>
            <a:br>
              <a:rPr lang="en-US" sz="2400" dirty="0" smtClean="0">
                <a:solidFill>
                  <a:srgbClr val="675021"/>
                </a:solidFill>
                <a:latin typeface="Arial" pitchFamily="34" charset="0"/>
                <a:ea typeface="+mj-ea"/>
                <a:cs typeface="Arial" pitchFamily="34" charset="0"/>
              </a:rPr>
            </a:br>
            <a:r>
              <a:rPr lang="en-US" sz="2400" dirty="0" smtClean="0">
                <a:solidFill>
                  <a:srgbClr val="8CC63F"/>
                </a:solidFill>
                <a:latin typeface="Arial" pitchFamily="34" charset="0"/>
                <a:ea typeface="+mj-ea"/>
                <a:cs typeface="Arial" pitchFamily="34" charset="0"/>
              </a:rPr>
              <a:t>to climate change</a:t>
            </a:r>
          </a:p>
        </p:txBody>
      </p:sp>
      <p:grpSp>
        <p:nvGrpSpPr>
          <p:cNvPr id="7" name="Group 14"/>
          <p:cNvGrpSpPr>
            <a:grpSpLocks/>
          </p:cNvGrpSpPr>
          <p:nvPr userDrawn="1"/>
        </p:nvGrpSpPr>
        <p:grpSpPr bwMode="auto">
          <a:xfrm>
            <a:off x="457200" y="3657600"/>
            <a:ext cx="8229600" cy="1371600"/>
            <a:chOff x="406400" y="3832225"/>
            <a:chExt cx="9093200" cy="1581150"/>
          </a:xfrm>
        </p:grpSpPr>
        <p:pic>
          <p:nvPicPr>
            <p:cNvPr id="8" name="Picture 22" descr="world_in_hands"/>
            <p:cNvPicPr>
              <a:picLocks noChangeAspect="1" noChangeArrowheads="1"/>
            </p:cNvPicPr>
            <p:nvPr/>
          </p:nvPicPr>
          <p:blipFill>
            <a:blip r:embed="rId2"/>
            <a:srcRect/>
            <a:stretch>
              <a:fillRect/>
            </a:stretch>
          </p:blipFill>
          <p:spPr bwMode="auto">
            <a:xfrm>
              <a:off x="4137025" y="3832225"/>
              <a:ext cx="1657350" cy="1581150"/>
            </a:xfrm>
            <a:prstGeom prst="rect">
              <a:avLst/>
            </a:prstGeom>
            <a:noFill/>
            <a:ln w="9525">
              <a:noFill/>
              <a:miter lim="800000"/>
              <a:headEnd/>
              <a:tailEnd/>
            </a:ln>
          </p:spPr>
        </p:pic>
        <p:pic>
          <p:nvPicPr>
            <p:cNvPr id="9" name="Picture 24" descr="carbon-bubble-excerpt"/>
            <p:cNvPicPr>
              <a:picLocks noChangeAspect="1" noChangeArrowheads="1"/>
            </p:cNvPicPr>
            <p:nvPr/>
          </p:nvPicPr>
          <p:blipFill>
            <a:blip r:embed="rId3"/>
            <a:srcRect/>
            <a:stretch>
              <a:fillRect/>
            </a:stretch>
          </p:blipFill>
          <p:spPr bwMode="auto">
            <a:xfrm>
              <a:off x="2274888" y="3832225"/>
              <a:ext cx="1641475" cy="1563688"/>
            </a:xfrm>
            <a:prstGeom prst="rect">
              <a:avLst/>
            </a:prstGeom>
            <a:noFill/>
            <a:ln w="9525">
              <a:noFill/>
              <a:miter lim="800000"/>
              <a:headEnd/>
              <a:tailEnd/>
            </a:ln>
          </p:spPr>
        </p:pic>
        <p:pic>
          <p:nvPicPr>
            <p:cNvPr id="10" name="Picture 30" descr="Sunset_01_30041b"/>
            <p:cNvPicPr>
              <a:picLocks noChangeAspect="1" noChangeArrowheads="1"/>
            </p:cNvPicPr>
            <p:nvPr/>
          </p:nvPicPr>
          <p:blipFill>
            <a:blip r:embed="rId4"/>
            <a:srcRect/>
            <a:stretch>
              <a:fillRect/>
            </a:stretch>
          </p:blipFill>
          <p:spPr bwMode="auto">
            <a:xfrm>
              <a:off x="406400" y="3832225"/>
              <a:ext cx="1647825" cy="1568450"/>
            </a:xfrm>
            <a:prstGeom prst="rect">
              <a:avLst/>
            </a:prstGeom>
            <a:noFill/>
            <a:ln w="9525">
              <a:noFill/>
              <a:miter lim="800000"/>
              <a:headEnd/>
              <a:tailEnd/>
            </a:ln>
          </p:spPr>
        </p:pic>
        <p:pic>
          <p:nvPicPr>
            <p:cNvPr id="11" name="Picture 32" descr="renewable-energy-in-tourism"/>
            <p:cNvPicPr>
              <a:picLocks noChangeAspect="1" noChangeArrowheads="1"/>
            </p:cNvPicPr>
            <p:nvPr/>
          </p:nvPicPr>
          <p:blipFill>
            <a:blip r:embed="rId5"/>
            <a:srcRect/>
            <a:stretch>
              <a:fillRect/>
            </a:stretch>
          </p:blipFill>
          <p:spPr bwMode="auto">
            <a:xfrm>
              <a:off x="7874000" y="3832225"/>
              <a:ext cx="1625600" cy="1549400"/>
            </a:xfrm>
            <a:prstGeom prst="rect">
              <a:avLst/>
            </a:prstGeom>
            <a:noFill/>
            <a:ln w="9525">
              <a:noFill/>
              <a:miter lim="800000"/>
              <a:headEnd/>
              <a:tailEnd/>
            </a:ln>
          </p:spPr>
        </p:pic>
        <p:pic>
          <p:nvPicPr>
            <p:cNvPr id="12" name="Picture 34" descr="trading_250x251"/>
            <p:cNvPicPr>
              <a:picLocks noChangeAspect="1" noChangeArrowheads="1"/>
            </p:cNvPicPr>
            <p:nvPr/>
          </p:nvPicPr>
          <p:blipFill>
            <a:blip r:embed="rId6"/>
            <a:srcRect/>
            <a:stretch>
              <a:fillRect/>
            </a:stretch>
          </p:blipFill>
          <p:spPr bwMode="auto">
            <a:xfrm>
              <a:off x="6015038" y="3832225"/>
              <a:ext cx="1638300" cy="1554163"/>
            </a:xfrm>
            <a:prstGeom prst="rect">
              <a:avLst/>
            </a:prstGeom>
            <a:noFill/>
            <a:ln w="9525">
              <a:noFill/>
              <a:miter lim="800000"/>
              <a:headEnd/>
              <a:tailEnd/>
            </a:ln>
          </p:spPr>
        </p:pic>
      </p:grpSp>
      <p:sp>
        <p:nvSpPr>
          <p:cNvPr id="2" name="Title 1"/>
          <p:cNvSpPr>
            <a:spLocks noGrp="1"/>
          </p:cNvSpPr>
          <p:nvPr>
            <p:ph type="ctrTitle"/>
          </p:nvPr>
        </p:nvSpPr>
        <p:spPr>
          <a:xfrm>
            <a:off x="838200" y="1676400"/>
            <a:ext cx="7772400" cy="1470025"/>
          </a:xfrm>
          <a:ln>
            <a:solidFill>
              <a:srgbClr val="8CC63F"/>
            </a:solidFill>
          </a:ln>
        </p:spPr>
        <p:txBody>
          <a:bodyPr/>
          <a:lstStyle>
            <a:lvl1pPr algn="r">
              <a:defRPr sz="40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362200" y="5486400"/>
            <a:ext cx="6248400" cy="457200"/>
          </a:xfrm>
          <a:ln>
            <a:solidFill>
              <a:srgbClr val="675021"/>
            </a:solidFill>
          </a:ln>
        </p:spPr>
        <p:txBody>
          <a:bodyPr/>
          <a:lstStyle>
            <a:lvl1pPr marL="0" indent="0" algn="r">
              <a:buNone/>
              <a:defRPr sz="24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3" name="Date Placeholder 3"/>
          <p:cNvSpPr>
            <a:spLocks noGrp="1"/>
          </p:cNvSpPr>
          <p:nvPr>
            <p:ph type="dt" sz="half" idx="10"/>
          </p:nvPr>
        </p:nvSpPr>
        <p:spPr/>
        <p:txBody>
          <a:bodyPr/>
          <a:lstStyle>
            <a:lvl1pPr>
              <a:defRPr/>
            </a:lvl1pPr>
          </a:lstStyle>
          <a:p>
            <a:pPr>
              <a:defRPr/>
            </a:pPr>
            <a:fld id="{752A6534-C73A-431D-8FF2-843B869AE6CE}" type="datetime1">
              <a:rPr lang="en-GB"/>
              <a:pPr>
                <a:defRPr/>
              </a:pPr>
              <a:t>13/03/2011</a:t>
            </a:fld>
            <a:endParaRPr lang="en-US"/>
          </a:p>
        </p:txBody>
      </p:sp>
      <p:sp>
        <p:nvSpPr>
          <p:cNvPr id="14" name="Footer Placeholder 4"/>
          <p:cNvSpPr>
            <a:spLocks noGrp="1"/>
          </p:cNvSpPr>
          <p:nvPr>
            <p:ph type="ftr" sz="quarter" idx="11"/>
          </p:nvPr>
        </p:nvSpPr>
        <p:spPr/>
        <p:txBody>
          <a:bodyPr/>
          <a:lstStyle>
            <a:lvl1pPr>
              <a:defRPr/>
            </a:lvl1pPr>
          </a:lstStyle>
          <a:p>
            <a:pPr>
              <a:defRPr/>
            </a:pPr>
            <a:r>
              <a:rPr lang="en-US"/>
              <a:t>www.cmia.net</a:t>
            </a:r>
          </a:p>
        </p:txBody>
      </p:sp>
      <p:sp>
        <p:nvSpPr>
          <p:cNvPr id="15" name="Slide Number Placeholder 5"/>
          <p:cNvSpPr>
            <a:spLocks noGrp="1"/>
          </p:cNvSpPr>
          <p:nvPr>
            <p:ph type="sldNum" sz="quarter" idx="12"/>
          </p:nvPr>
        </p:nvSpPr>
        <p:spPr/>
        <p:txBody>
          <a:bodyPr/>
          <a:lstStyle>
            <a:lvl1pPr>
              <a:defRPr/>
            </a:lvl1pPr>
          </a:lstStyle>
          <a:p>
            <a:pPr>
              <a:defRPr/>
            </a:pPr>
            <a:fld id="{87AED229-2FA4-4BC4-806E-DDA39157603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257110B-E913-40BE-927C-92094D6A4769}" type="datetime1">
              <a:rPr lang="en-GB"/>
              <a:pPr>
                <a:defRPr/>
              </a:pPr>
              <a:t>13/03/2011</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www.cmia.net</a:t>
            </a:r>
          </a:p>
        </p:txBody>
      </p:sp>
      <p:sp>
        <p:nvSpPr>
          <p:cNvPr id="6" name="Slide Number Placeholder 5"/>
          <p:cNvSpPr>
            <a:spLocks noGrp="1"/>
          </p:cNvSpPr>
          <p:nvPr>
            <p:ph type="sldNum" sz="quarter" idx="12"/>
          </p:nvPr>
        </p:nvSpPr>
        <p:spPr/>
        <p:txBody>
          <a:bodyPr/>
          <a:lstStyle>
            <a:lvl1pPr>
              <a:defRPr/>
            </a:lvl1pPr>
          </a:lstStyle>
          <a:p>
            <a:pPr>
              <a:defRPr/>
            </a:pPr>
            <a:fld id="{0E589882-8A30-44CC-9049-C083EB72AE1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6"/>
          <p:cNvSpPr/>
          <p:nvPr userDrawn="1"/>
        </p:nvSpPr>
        <p:spPr>
          <a:xfrm>
            <a:off x="457200" y="1600200"/>
            <a:ext cx="8229600" cy="4495800"/>
          </a:xfrm>
          <a:prstGeom prst="rect">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Up Arrow 7"/>
          <p:cNvSpPr/>
          <p:nvPr userDrawn="1"/>
        </p:nvSpPr>
        <p:spPr>
          <a:xfrm>
            <a:off x="533400" y="1676400"/>
            <a:ext cx="2817813" cy="2112963"/>
          </a:xfrm>
          <a:prstGeom prst="upArrow">
            <a:avLst/>
          </a:prstGeom>
          <a:solidFill>
            <a:srgbClr val="8CC63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Down Arrow 8"/>
          <p:cNvSpPr/>
          <p:nvPr userDrawn="1"/>
        </p:nvSpPr>
        <p:spPr>
          <a:xfrm>
            <a:off x="1219200" y="3886200"/>
            <a:ext cx="2817813" cy="2112963"/>
          </a:xfrm>
          <a:prstGeom prst="downArrow">
            <a:avLst/>
          </a:prstGeom>
          <a:solidFill>
            <a:srgbClr val="E4601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 name="Title 1"/>
          <p:cNvSpPr>
            <a:spLocks noGrp="1"/>
          </p:cNvSpPr>
          <p:nvPr>
            <p:ph type="title"/>
          </p:nvPr>
        </p:nvSpPr>
        <p:spPr/>
        <p:txBody>
          <a:bodyPr/>
          <a:lstStyle>
            <a:lvl1pPr>
              <a:defRPr baseline="0"/>
            </a:lvl1pPr>
          </a:lstStyle>
          <a:p>
            <a:r>
              <a:rPr lang="en-US" dirty="0" smtClean="0"/>
              <a:t>Click to edit Master title style</a:t>
            </a:r>
            <a:endParaRPr lang="en-US" dirty="0"/>
          </a:p>
        </p:txBody>
      </p:sp>
      <p:sp>
        <p:nvSpPr>
          <p:cNvPr id="10" name="Content Placeholder 3"/>
          <p:cNvSpPr>
            <a:spLocks noGrp="1"/>
          </p:cNvSpPr>
          <p:nvPr>
            <p:ph sz="half" idx="2"/>
          </p:nvPr>
        </p:nvSpPr>
        <p:spPr>
          <a:xfrm>
            <a:off x="4114800" y="1676400"/>
            <a:ext cx="4495800" cy="4343400"/>
          </a:xfrm>
          <a:ln>
            <a:noFill/>
          </a:ln>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2"/>
          <p:cNvSpPr>
            <a:spLocks noGrp="1"/>
          </p:cNvSpPr>
          <p:nvPr>
            <p:ph type="dt" sz="half" idx="10"/>
          </p:nvPr>
        </p:nvSpPr>
        <p:spPr/>
        <p:txBody>
          <a:bodyPr/>
          <a:lstStyle>
            <a:lvl1pPr>
              <a:defRPr/>
            </a:lvl1pPr>
          </a:lstStyle>
          <a:p>
            <a:pPr>
              <a:defRPr/>
            </a:pPr>
            <a:fld id="{CCC925EB-CBEF-4511-B21D-9883C7F689B1}" type="datetime1">
              <a:rPr lang="en-GB"/>
              <a:pPr>
                <a:defRPr/>
              </a:pPr>
              <a:t>13/03/2011</a:t>
            </a:fld>
            <a:endParaRPr lang="en-US" dirty="0"/>
          </a:p>
        </p:txBody>
      </p:sp>
      <p:sp>
        <p:nvSpPr>
          <p:cNvPr id="8" name="Footer Placeholder 3"/>
          <p:cNvSpPr>
            <a:spLocks noGrp="1"/>
          </p:cNvSpPr>
          <p:nvPr>
            <p:ph type="ftr" sz="quarter" idx="11"/>
          </p:nvPr>
        </p:nvSpPr>
        <p:spPr/>
        <p:txBody>
          <a:bodyPr/>
          <a:lstStyle>
            <a:lvl1pPr>
              <a:defRPr/>
            </a:lvl1pPr>
          </a:lstStyle>
          <a:p>
            <a:pPr>
              <a:defRPr/>
            </a:pPr>
            <a:r>
              <a:rPr lang="en-US"/>
              <a:t>www.cmia.net</a:t>
            </a:r>
          </a:p>
        </p:txBody>
      </p:sp>
      <p:sp>
        <p:nvSpPr>
          <p:cNvPr id="9" name="Slide Number Placeholder 4"/>
          <p:cNvSpPr>
            <a:spLocks noGrp="1"/>
          </p:cNvSpPr>
          <p:nvPr>
            <p:ph type="sldNum" sz="quarter" idx="12"/>
          </p:nvPr>
        </p:nvSpPr>
        <p:spPr/>
        <p:txBody>
          <a:bodyPr/>
          <a:lstStyle>
            <a:lvl1pPr>
              <a:defRPr/>
            </a:lvl1pPr>
          </a:lstStyle>
          <a:p>
            <a:pPr>
              <a:defRPr/>
            </a:pPr>
            <a:fld id="{D3227BD3-35C9-4DF1-9848-24B768270B4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grpSp>
        <p:nvGrpSpPr>
          <p:cNvPr id="3" name="Group 28"/>
          <p:cNvGrpSpPr>
            <a:grpSpLocks/>
          </p:cNvGrpSpPr>
          <p:nvPr userDrawn="1"/>
        </p:nvGrpSpPr>
        <p:grpSpPr bwMode="auto">
          <a:xfrm>
            <a:off x="3810000" y="3276600"/>
            <a:ext cx="4724400" cy="1143000"/>
            <a:chOff x="3214116" y="148880"/>
            <a:chExt cx="5713984" cy="1173261"/>
          </a:xfrm>
        </p:grpSpPr>
        <p:sp>
          <p:nvSpPr>
            <p:cNvPr id="4" name="Round Same Side Corner Rectangle 29"/>
            <p:cNvSpPr/>
            <p:nvPr userDrawn="1"/>
          </p:nvSpPr>
          <p:spPr>
            <a:xfrm rot="5400000">
              <a:off x="5484478" y="-2121482"/>
              <a:ext cx="1173261" cy="5713984"/>
            </a:xfrm>
            <a:prstGeom prst="round2SameRect">
              <a:avLst/>
            </a:prstGeom>
            <a:solidFill>
              <a:srgbClr val="F2EEDE">
                <a:alpha val="89804"/>
              </a:srgbClr>
            </a:solidFill>
            <a:ln>
              <a:solidFill>
                <a:schemeClr val="accent1">
                  <a:tint val="40000"/>
                  <a:hueOff val="0"/>
                  <a:satOff val="0"/>
                  <a:lumOff val="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5" name="Round Same Side Corner Rectangle 4"/>
            <p:cNvSpPr/>
            <p:nvPr userDrawn="1"/>
          </p:nvSpPr>
          <p:spPr>
            <a:xfrm>
              <a:off x="3214116" y="205914"/>
              <a:ext cx="5656383" cy="105919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Col="1270" anchor="ctr"/>
            <a:lstStyle/>
            <a:p>
              <a:pPr marL="228600" lvl="1" indent="-228600" defTabSz="1066800" fontAlgn="auto">
                <a:lnSpc>
                  <a:spcPct val="90000"/>
                </a:lnSpc>
                <a:spcAft>
                  <a:spcPct val="15000"/>
                </a:spcAft>
                <a:buFontTx/>
                <a:buChar char="••"/>
                <a:defRPr/>
              </a:pPr>
              <a:r>
                <a:rPr lang="en-GB" sz="2400" dirty="0">
                  <a:solidFill>
                    <a:srgbClr val="675021"/>
                  </a:solidFill>
                </a:rPr>
                <a:t>Click to add text</a:t>
              </a:r>
            </a:p>
          </p:txBody>
        </p:sp>
      </p:grpSp>
      <p:grpSp>
        <p:nvGrpSpPr>
          <p:cNvPr id="6" name="Group 31"/>
          <p:cNvGrpSpPr>
            <a:grpSpLocks/>
          </p:cNvGrpSpPr>
          <p:nvPr userDrawn="1"/>
        </p:nvGrpSpPr>
        <p:grpSpPr bwMode="auto">
          <a:xfrm>
            <a:off x="3810000" y="4724400"/>
            <a:ext cx="4724400" cy="1143000"/>
            <a:chOff x="3214116" y="148880"/>
            <a:chExt cx="5713984" cy="1173261"/>
          </a:xfrm>
        </p:grpSpPr>
        <p:sp>
          <p:nvSpPr>
            <p:cNvPr id="7" name="Round Same Side Corner Rectangle 32"/>
            <p:cNvSpPr/>
            <p:nvPr userDrawn="1"/>
          </p:nvSpPr>
          <p:spPr>
            <a:xfrm rot="5400000">
              <a:off x="5484478" y="-2121482"/>
              <a:ext cx="1173261" cy="5713984"/>
            </a:xfrm>
            <a:prstGeom prst="round2SameRect">
              <a:avLst/>
            </a:prstGeom>
            <a:solidFill>
              <a:srgbClr val="F2EEDE">
                <a:alpha val="89804"/>
              </a:srgbClr>
            </a:solidFill>
            <a:ln>
              <a:solidFill>
                <a:schemeClr val="accent1">
                  <a:tint val="40000"/>
                  <a:hueOff val="0"/>
                  <a:satOff val="0"/>
                  <a:lumOff val="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8" name="Round Same Side Corner Rectangle 4"/>
            <p:cNvSpPr/>
            <p:nvPr userDrawn="1"/>
          </p:nvSpPr>
          <p:spPr>
            <a:xfrm>
              <a:off x="3214116" y="205914"/>
              <a:ext cx="5656383" cy="105919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Col="1270" anchor="ctr"/>
            <a:lstStyle/>
            <a:p>
              <a:pPr marL="228600" lvl="1" indent="-228600" defTabSz="1066800" fontAlgn="auto">
                <a:lnSpc>
                  <a:spcPct val="90000"/>
                </a:lnSpc>
                <a:spcAft>
                  <a:spcPct val="15000"/>
                </a:spcAft>
                <a:buFontTx/>
                <a:buChar char="••"/>
                <a:defRPr/>
              </a:pPr>
              <a:r>
                <a:rPr lang="en-GB" sz="2400" dirty="0">
                  <a:solidFill>
                    <a:srgbClr val="675021"/>
                  </a:solidFill>
                </a:rPr>
                <a:t>Click to add text</a:t>
              </a:r>
            </a:p>
          </p:txBody>
        </p:sp>
      </p:grpSp>
      <p:grpSp>
        <p:nvGrpSpPr>
          <p:cNvPr id="9" name="Group 25"/>
          <p:cNvGrpSpPr>
            <a:grpSpLocks/>
          </p:cNvGrpSpPr>
          <p:nvPr userDrawn="1"/>
        </p:nvGrpSpPr>
        <p:grpSpPr bwMode="auto">
          <a:xfrm>
            <a:off x="3810000" y="1828800"/>
            <a:ext cx="4724400" cy="1143000"/>
            <a:chOff x="3214116" y="148880"/>
            <a:chExt cx="5713984" cy="1173261"/>
          </a:xfrm>
        </p:grpSpPr>
        <p:sp>
          <p:nvSpPr>
            <p:cNvPr id="10" name="Round Same Side Corner Rectangle 26"/>
            <p:cNvSpPr/>
            <p:nvPr userDrawn="1"/>
          </p:nvSpPr>
          <p:spPr>
            <a:xfrm rot="5400000">
              <a:off x="5484478" y="-2121482"/>
              <a:ext cx="1173261" cy="5713984"/>
            </a:xfrm>
            <a:prstGeom prst="round2SameRect">
              <a:avLst/>
            </a:prstGeom>
            <a:solidFill>
              <a:srgbClr val="F2EEDE">
                <a:alpha val="89804"/>
              </a:srgbClr>
            </a:solidFill>
            <a:ln>
              <a:solidFill>
                <a:schemeClr val="accent1">
                  <a:tint val="40000"/>
                  <a:hueOff val="0"/>
                  <a:satOff val="0"/>
                  <a:lumOff val="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1" name="Round Same Side Corner Rectangle 4"/>
            <p:cNvSpPr/>
            <p:nvPr userDrawn="1"/>
          </p:nvSpPr>
          <p:spPr>
            <a:xfrm>
              <a:off x="3214116" y="205914"/>
              <a:ext cx="5656383" cy="105919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Col="1270" anchor="ctr"/>
            <a:lstStyle/>
            <a:p>
              <a:pPr marL="228600" lvl="1" indent="-228600" defTabSz="1066800" fontAlgn="auto">
                <a:lnSpc>
                  <a:spcPct val="90000"/>
                </a:lnSpc>
                <a:spcAft>
                  <a:spcPct val="15000"/>
                </a:spcAft>
                <a:buFontTx/>
                <a:buChar char="••"/>
                <a:defRPr/>
              </a:pPr>
              <a:r>
                <a:rPr lang="en-GB" sz="2400" dirty="0">
                  <a:solidFill>
                    <a:srgbClr val="675021"/>
                  </a:solidFill>
                </a:rPr>
                <a:t>Click to add text</a:t>
              </a:r>
            </a:p>
          </p:txBody>
        </p:sp>
      </p:grpSp>
      <p:sp>
        <p:nvSpPr>
          <p:cNvPr id="12" name="Rectangle 6"/>
          <p:cNvSpPr/>
          <p:nvPr userDrawn="1"/>
        </p:nvSpPr>
        <p:spPr>
          <a:xfrm>
            <a:off x="457200" y="1600200"/>
            <a:ext cx="8229600" cy="4495800"/>
          </a:xfrm>
          <a:prstGeom prst="rect">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3" name="Group 10"/>
          <p:cNvGrpSpPr>
            <a:grpSpLocks/>
          </p:cNvGrpSpPr>
          <p:nvPr userDrawn="1"/>
        </p:nvGrpSpPr>
        <p:grpSpPr bwMode="auto">
          <a:xfrm>
            <a:off x="685800" y="1752600"/>
            <a:ext cx="3124200" cy="1295400"/>
            <a:chOff x="0" y="2222"/>
            <a:chExt cx="3214116" cy="1466577"/>
          </a:xfrm>
        </p:grpSpPr>
        <p:sp>
          <p:nvSpPr>
            <p:cNvPr id="14" name="Rounded Rectangle 11"/>
            <p:cNvSpPr/>
            <p:nvPr userDrawn="1"/>
          </p:nvSpPr>
          <p:spPr>
            <a:xfrm>
              <a:off x="0" y="2222"/>
              <a:ext cx="3214116" cy="1466577"/>
            </a:xfrm>
            <a:prstGeom prst="roundRect">
              <a:avLst/>
            </a:prstGeom>
            <a:noFill/>
            <a:ln w="76200" cmpd="sng">
              <a:solidFill>
                <a:srgbClr val="8CC63F"/>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5" name="Rounded Rectangle 4"/>
            <p:cNvSpPr/>
            <p:nvPr userDrawn="1"/>
          </p:nvSpPr>
          <p:spPr>
            <a:xfrm>
              <a:off x="71860" y="74113"/>
              <a:ext cx="3070395" cy="1322795"/>
            </a:xfrm>
            <a:prstGeom prst="rect">
              <a:avLst/>
            </a:prstGeom>
          </p:spPr>
          <p:style>
            <a:lnRef idx="0">
              <a:scrgbClr r="0" g="0" b="0"/>
            </a:lnRef>
            <a:fillRef idx="0">
              <a:scrgbClr r="0" g="0" b="0"/>
            </a:fillRef>
            <a:effectRef idx="0">
              <a:scrgbClr r="0" g="0" b="0"/>
            </a:effectRef>
            <a:fontRef idx="minor">
              <a:schemeClr val="lt1"/>
            </a:fontRef>
          </p:style>
          <p:txBody>
            <a:bodyPr lIns="167640" tIns="83820" rIns="167640" bIns="83820" spcCol="1270" anchor="ctr"/>
            <a:lstStyle/>
            <a:p>
              <a:pPr algn="ctr" defTabSz="1955800" fontAlgn="auto">
                <a:lnSpc>
                  <a:spcPct val="90000"/>
                </a:lnSpc>
                <a:spcAft>
                  <a:spcPct val="35000"/>
                </a:spcAft>
                <a:defRPr/>
              </a:pPr>
              <a:r>
                <a:rPr lang="en-GB" sz="4400" dirty="0">
                  <a:solidFill>
                    <a:srgbClr val="675021"/>
                  </a:solidFill>
                </a:rPr>
                <a:t>Insert text</a:t>
              </a:r>
              <a:endParaRPr lang="en-GB" sz="4400" dirty="0">
                <a:solidFill>
                  <a:srgbClr val="675021"/>
                </a:solidFill>
              </a:endParaRPr>
            </a:p>
          </p:txBody>
        </p:sp>
      </p:grpSp>
      <p:grpSp>
        <p:nvGrpSpPr>
          <p:cNvPr id="16" name="Group 19"/>
          <p:cNvGrpSpPr>
            <a:grpSpLocks/>
          </p:cNvGrpSpPr>
          <p:nvPr userDrawn="1"/>
        </p:nvGrpSpPr>
        <p:grpSpPr bwMode="auto">
          <a:xfrm>
            <a:off x="685800" y="3200400"/>
            <a:ext cx="3124200" cy="1295400"/>
            <a:chOff x="0" y="2222"/>
            <a:chExt cx="3214116" cy="1466577"/>
          </a:xfrm>
        </p:grpSpPr>
        <p:sp>
          <p:nvSpPr>
            <p:cNvPr id="17" name="Rounded Rectangle 20"/>
            <p:cNvSpPr/>
            <p:nvPr userDrawn="1"/>
          </p:nvSpPr>
          <p:spPr>
            <a:xfrm>
              <a:off x="0" y="2222"/>
              <a:ext cx="3214116" cy="1466577"/>
            </a:xfrm>
            <a:prstGeom prst="roundRect">
              <a:avLst/>
            </a:prstGeom>
            <a:noFill/>
            <a:ln w="76200" cmpd="sng">
              <a:solidFill>
                <a:srgbClr val="8CC63F"/>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8" name="Rounded Rectangle 4"/>
            <p:cNvSpPr/>
            <p:nvPr userDrawn="1"/>
          </p:nvSpPr>
          <p:spPr>
            <a:xfrm>
              <a:off x="71860" y="74113"/>
              <a:ext cx="3070395" cy="1322795"/>
            </a:xfrm>
            <a:prstGeom prst="rect">
              <a:avLst/>
            </a:prstGeom>
          </p:spPr>
          <p:style>
            <a:lnRef idx="0">
              <a:scrgbClr r="0" g="0" b="0"/>
            </a:lnRef>
            <a:fillRef idx="0">
              <a:scrgbClr r="0" g="0" b="0"/>
            </a:fillRef>
            <a:effectRef idx="0">
              <a:scrgbClr r="0" g="0" b="0"/>
            </a:effectRef>
            <a:fontRef idx="minor">
              <a:schemeClr val="lt1"/>
            </a:fontRef>
          </p:style>
          <p:txBody>
            <a:bodyPr lIns="167640" tIns="83820" rIns="167640" bIns="83820" spcCol="1270" anchor="ctr"/>
            <a:lstStyle/>
            <a:p>
              <a:pPr algn="ctr" defTabSz="1955800" fontAlgn="auto">
                <a:lnSpc>
                  <a:spcPct val="90000"/>
                </a:lnSpc>
                <a:spcAft>
                  <a:spcPct val="35000"/>
                </a:spcAft>
                <a:defRPr/>
              </a:pPr>
              <a:r>
                <a:rPr lang="en-GB" sz="4400" dirty="0">
                  <a:solidFill>
                    <a:srgbClr val="675021"/>
                  </a:solidFill>
                </a:rPr>
                <a:t>Insert text</a:t>
              </a:r>
              <a:endParaRPr lang="en-GB" sz="4400" dirty="0">
                <a:solidFill>
                  <a:srgbClr val="675021"/>
                </a:solidFill>
              </a:endParaRPr>
            </a:p>
          </p:txBody>
        </p:sp>
      </p:grpSp>
      <p:grpSp>
        <p:nvGrpSpPr>
          <p:cNvPr id="19" name="Group 22"/>
          <p:cNvGrpSpPr>
            <a:grpSpLocks/>
          </p:cNvGrpSpPr>
          <p:nvPr userDrawn="1"/>
        </p:nvGrpSpPr>
        <p:grpSpPr bwMode="auto">
          <a:xfrm>
            <a:off x="685800" y="4648200"/>
            <a:ext cx="3124200" cy="1295400"/>
            <a:chOff x="0" y="2222"/>
            <a:chExt cx="3214116" cy="1466577"/>
          </a:xfrm>
        </p:grpSpPr>
        <p:sp>
          <p:nvSpPr>
            <p:cNvPr id="20" name="Rounded Rectangle 23"/>
            <p:cNvSpPr/>
            <p:nvPr userDrawn="1"/>
          </p:nvSpPr>
          <p:spPr>
            <a:xfrm>
              <a:off x="0" y="2222"/>
              <a:ext cx="3214116" cy="1466577"/>
            </a:xfrm>
            <a:prstGeom prst="roundRect">
              <a:avLst/>
            </a:prstGeom>
            <a:noFill/>
            <a:ln w="76200" cmpd="sng">
              <a:solidFill>
                <a:srgbClr val="8CC63F"/>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1" name="Rounded Rectangle 4"/>
            <p:cNvSpPr/>
            <p:nvPr userDrawn="1"/>
          </p:nvSpPr>
          <p:spPr>
            <a:xfrm>
              <a:off x="71860" y="74113"/>
              <a:ext cx="3070395" cy="1322795"/>
            </a:xfrm>
            <a:prstGeom prst="rect">
              <a:avLst/>
            </a:prstGeom>
          </p:spPr>
          <p:style>
            <a:lnRef idx="0">
              <a:scrgbClr r="0" g="0" b="0"/>
            </a:lnRef>
            <a:fillRef idx="0">
              <a:scrgbClr r="0" g="0" b="0"/>
            </a:fillRef>
            <a:effectRef idx="0">
              <a:scrgbClr r="0" g="0" b="0"/>
            </a:effectRef>
            <a:fontRef idx="minor">
              <a:schemeClr val="lt1"/>
            </a:fontRef>
          </p:style>
          <p:txBody>
            <a:bodyPr lIns="167640" tIns="83820" rIns="167640" bIns="83820" spcCol="1270" anchor="ctr"/>
            <a:lstStyle/>
            <a:p>
              <a:pPr algn="ctr" defTabSz="1955800" fontAlgn="auto">
                <a:lnSpc>
                  <a:spcPct val="90000"/>
                </a:lnSpc>
                <a:spcAft>
                  <a:spcPct val="35000"/>
                </a:spcAft>
                <a:defRPr/>
              </a:pPr>
              <a:r>
                <a:rPr lang="en-GB" sz="4400" dirty="0">
                  <a:solidFill>
                    <a:srgbClr val="675021"/>
                  </a:solidFill>
                </a:rPr>
                <a:t>Insert text</a:t>
              </a:r>
              <a:endParaRPr lang="en-GB" sz="4400" dirty="0">
                <a:solidFill>
                  <a:srgbClr val="675021"/>
                </a:solidFill>
              </a:endParaRPr>
            </a:p>
          </p:txBody>
        </p:sp>
      </p:grpSp>
      <p:sp>
        <p:nvSpPr>
          <p:cNvPr id="2" name="Title 1"/>
          <p:cNvSpPr>
            <a:spLocks noGrp="1"/>
          </p:cNvSpPr>
          <p:nvPr>
            <p:ph type="title"/>
          </p:nvPr>
        </p:nvSpPr>
        <p:spPr/>
        <p:txBody>
          <a:bodyPr/>
          <a:lstStyle>
            <a:lvl1pPr>
              <a:defRPr baseline="0"/>
            </a:lvl1pPr>
          </a:lstStyle>
          <a:p>
            <a:r>
              <a:rPr lang="en-US" dirty="0" smtClean="0"/>
              <a:t>Click to edit Master title style</a:t>
            </a:r>
            <a:endParaRPr lang="en-US" dirty="0"/>
          </a:p>
        </p:txBody>
      </p:sp>
      <p:sp>
        <p:nvSpPr>
          <p:cNvPr id="22" name="Date Placeholder 2"/>
          <p:cNvSpPr>
            <a:spLocks noGrp="1"/>
          </p:cNvSpPr>
          <p:nvPr>
            <p:ph type="dt" sz="half" idx="10"/>
          </p:nvPr>
        </p:nvSpPr>
        <p:spPr/>
        <p:txBody>
          <a:bodyPr/>
          <a:lstStyle>
            <a:lvl1pPr>
              <a:defRPr/>
            </a:lvl1pPr>
          </a:lstStyle>
          <a:p>
            <a:pPr>
              <a:defRPr/>
            </a:pPr>
            <a:fld id="{11110E7A-0A65-4362-A9C3-CA9929E32E75}" type="datetime1">
              <a:rPr lang="en-GB"/>
              <a:pPr>
                <a:defRPr/>
              </a:pPr>
              <a:t>13/03/2011</a:t>
            </a:fld>
            <a:endParaRPr lang="en-US" dirty="0"/>
          </a:p>
        </p:txBody>
      </p:sp>
      <p:sp>
        <p:nvSpPr>
          <p:cNvPr id="23" name="Footer Placeholder 3"/>
          <p:cNvSpPr>
            <a:spLocks noGrp="1"/>
          </p:cNvSpPr>
          <p:nvPr>
            <p:ph type="ftr" sz="quarter" idx="11"/>
          </p:nvPr>
        </p:nvSpPr>
        <p:spPr/>
        <p:txBody>
          <a:bodyPr/>
          <a:lstStyle>
            <a:lvl1pPr>
              <a:defRPr/>
            </a:lvl1pPr>
          </a:lstStyle>
          <a:p>
            <a:pPr>
              <a:defRPr/>
            </a:pPr>
            <a:r>
              <a:rPr lang="en-US"/>
              <a:t>www.cmia.net</a:t>
            </a:r>
          </a:p>
        </p:txBody>
      </p:sp>
      <p:sp>
        <p:nvSpPr>
          <p:cNvPr id="24" name="Slide Number Placeholder 4"/>
          <p:cNvSpPr>
            <a:spLocks noGrp="1"/>
          </p:cNvSpPr>
          <p:nvPr>
            <p:ph type="sldNum" sz="quarter" idx="12"/>
          </p:nvPr>
        </p:nvSpPr>
        <p:spPr/>
        <p:txBody>
          <a:bodyPr/>
          <a:lstStyle>
            <a:lvl1pPr>
              <a:defRPr/>
            </a:lvl1pPr>
          </a:lstStyle>
          <a:p>
            <a:pPr>
              <a:defRPr/>
            </a:pPr>
            <a:fld id="{6F028E42-6D95-45AC-88F7-0ABA70634AD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B7E11DB-3E68-4B27-970D-4EA941C72148}" type="datetime1">
              <a:rPr lang="en-GB"/>
              <a:pPr>
                <a:defRPr/>
              </a:pPr>
              <a:t>13/03/2011</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www.cmia.net</a:t>
            </a:r>
          </a:p>
        </p:txBody>
      </p:sp>
      <p:sp>
        <p:nvSpPr>
          <p:cNvPr id="7" name="Slide Number Placeholder 5"/>
          <p:cNvSpPr>
            <a:spLocks noGrp="1"/>
          </p:cNvSpPr>
          <p:nvPr>
            <p:ph type="sldNum" sz="quarter" idx="12"/>
          </p:nvPr>
        </p:nvSpPr>
        <p:spPr/>
        <p:txBody>
          <a:bodyPr/>
          <a:lstStyle>
            <a:lvl1pPr>
              <a:defRPr/>
            </a:lvl1pPr>
          </a:lstStyle>
          <a:p>
            <a:pPr>
              <a:defRPr/>
            </a:pPr>
            <a:fld id="{B31454B7-2E74-4BFC-95EE-7F0FDC58DDF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4C2D08B-990C-40AE-BB74-444BB8B984AD}" type="datetime1">
              <a:rPr lang="en-GB"/>
              <a:pPr>
                <a:defRPr/>
              </a:pPr>
              <a:t>13/03/2011</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www.cmia.net</a:t>
            </a:r>
          </a:p>
        </p:txBody>
      </p:sp>
      <p:sp>
        <p:nvSpPr>
          <p:cNvPr id="9" name="Slide Number Placeholder 5"/>
          <p:cNvSpPr>
            <a:spLocks noGrp="1"/>
          </p:cNvSpPr>
          <p:nvPr>
            <p:ph type="sldNum" sz="quarter" idx="12"/>
          </p:nvPr>
        </p:nvSpPr>
        <p:spPr/>
        <p:txBody>
          <a:bodyPr/>
          <a:lstStyle>
            <a:lvl1pPr>
              <a:defRPr/>
            </a:lvl1pPr>
          </a:lstStyle>
          <a:p>
            <a:pPr>
              <a:defRPr/>
            </a:pPr>
            <a:fld id="{F5622DA8-4742-45D2-BF7E-6CA47F9530E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200400"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810000" y="273050"/>
            <a:ext cx="48768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2004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0621FD-7062-4E9C-B0A2-4AACC6A13E07}" type="datetime1">
              <a:rPr lang="en-GB"/>
              <a:pPr>
                <a:defRPr/>
              </a:pPr>
              <a:t>13/03/2011</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www.cmia.net</a:t>
            </a:r>
          </a:p>
        </p:txBody>
      </p:sp>
      <p:sp>
        <p:nvSpPr>
          <p:cNvPr id="7" name="Slide Number Placeholder 5"/>
          <p:cNvSpPr>
            <a:spLocks noGrp="1"/>
          </p:cNvSpPr>
          <p:nvPr>
            <p:ph type="sldNum" sz="quarter" idx="12"/>
          </p:nvPr>
        </p:nvSpPr>
        <p:spPr/>
        <p:txBody>
          <a:bodyPr/>
          <a:lstStyle>
            <a:lvl1pPr>
              <a:defRPr/>
            </a:lvl1pPr>
          </a:lstStyle>
          <a:p>
            <a:pPr>
              <a:defRPr/>
            </a:pPr>
            <a:fld id="{10B4F29E-7B9F-4251-B581-38E70728785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7A714028-5560-4C43-9626-56A59648CDDD}" type="datetime1">
              <a:rPr lang="en-GB"/>
              <a:pPr>
                <a:defRPr/>
              </a:pPr>
              <a:t>13/03/2011</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www.cmia.net</a:t>
            </a:r>
          </a:p>
        </p:txBody>
      </p:sp>
      <p:sp>
        <p:nvSpPr>
          <p:cNvPr id="5" name="Slide Number Placeholder 5"/>
          <p:cNvSpPr>
            <a:spLocks noGrp="1"/>
          </p:cNvSpPr>
          <p:nvPr>
            <p:ph type="sldNum" sz="quarter" idx="12"/>
          </p:nvPr>
        </p:nvSpPr>
        <p:spPr/>
        <p:txBody>
          <a:bodyPr/>
          <a:lstStyle>
            <a:lvl1pPr>
              <a:defRPr/>
            </a:lvl1pPr>
          </a:lstStyle>
          <a:p>
            <a:pPr>
              <a:defRPr/>
            </a:pPr>
            <a:fld id="{18D50FD7-F045-4521-B833-652C757E2F8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09BA361-2FE6-43BF-88A1-EAB99E7A8623}" type="datetime1">
              <a:rPr lang="en-GB"/>
              <a:pPr>
                <a:defRPr/>
              </a:pPr>
              <a:t>13/03/2011</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www.cmia.net</a:t>
            </a:r>
          </a:p>
        </p:txBody>
      </p:sp>
      <p:sp>
        <p:nvSpPr>
          <p:cNvPr id="4" name="Slide Number Placeholder 5"/>
          <p:cNvSpPr>
            <a:spLocks noGrp="1"/>
          </p:cNvSpPr>
          <p:nvPr>
            <p:ph type="sldNum" sz="quarter" idx="12"/>
          </p:nvPr>
        </p:nvSpPr>
        <p:spPr/>
        <p:txBody>
          <a:bodyPr/>
          <a:lstStyle>
            <a:lvl1pPr>
              <a:defRPr/>
            </a:lvl1pPr>
          </a:lstStyle>
          <a:p>
            <a:pPr>
              <a:defRPr/>
            </a:pPr>
            <a:fld id="{D59A79F8-53DA-4F17-B053-BC21BE5D485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ln>
            <a:solidFill>
              <a:schemeClr val="bg1">
                <a:lumMod val="65000"/>
              </a:schemeClr>
            </a:solidFill>
          </a:ln>
        </p:spPr>
        <p:txBody>
          <a:bodyPr vert="horz" lIns="91440" tIns="45720" rIns="91440" bIns="45720" rtlCol="0" anchor="ctr">
            <a:normAutofit/>
          </a:bodyPr>
          <a:lstStyle/>
          <a:p>
            <a:r>
              <a:rPr lang="en-US" dirty="0" smtClean="0"/>
              <a:t>Click to add title</a:t>
            </a:r>
            <a:endParaRPr lang="en-US" dirty="0"/>
          </a:p>
        </p:txBody>
      </p:sp>
      <p:sp>
        <p:nvSpPr>
          <p:cNvPr id="3" name="Text Placeholder 2"/>
          <p:cNvSpPr>
            <a:spLocks noGrp="1"/>
          </p:cNvSpPr>
          <p:nvPr>
            <p:ph type="body" idx="1"/>
          </p:nvPr>
        </p:nvSpPr>
        <p:spPr>
          <a:xfrm>
            <a:off x="457200" y="1600200"/>
            <a:ext cx="8229600" cy="4525963"/>
          </a:xfrm>
          <a:prstGeom prst="rect">
            <a:avLst/>
          </a:prstGeom>
          <a:solidFill>
            <a:schemeClr val="bg1"/>
          </a:solidFill>
          <a:ln>
            <a:solidFill>
              <a:schemeClr val="bg1">
                <a:lumMod val="65000"/>
              </a:schemeClr>
            </a:solidFill>
          </a:ln>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Arial" pitchFamily="34" charset="0"/>
                <a:cs typeface="Arial" pitchFamily="34" charset="0"/>
              </a:defRPr>
            </a:lvl1pPr>
          </a:lstStyle>
          <a:p>
            <a:pPr>
              <a:defRPr/>
            </a:pPr>
            <a:fld id="{3C1A3913-4898-461D-9EDE-2EA85DD484D6}" type="datetime1">
              <a:rPr lang="en-GB"/>
              <a:pPr>
                <a:defRPr/>
              </a:pPr>
              <a:t>13/03/2011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b="1" dirty="0" smtClean="0">
                <a:solidFill>
                  <a:srgbClr val="8CC63F"/>
                </a:solidFill>
                <a:latin typeface="Arial" pitchFamily="34" charset="0"/>
                <a:cs typeface="Arial" pitchFamily="34" charset="0"/>
              </a:defRPr>
            </a:lvl1pPr>
          </a:lstStyle>
          <a:p>
            <a:pPr>
              <a:defRPr/>
            </a:pPr>
            <a:r>
              <a:rPr lang="en-US"/>
              <a:t>www.cmia.net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Arial" pitchFamily="34" charset="0"/>
                <a:cs typeface="Arial" pitchFamily="34" charset="0"/>
              </a:defRPr>
            </a:lvl1pPr>
          </a:lstStyle>
          <a:p>
            <a:pPr>
              <a:defRPr/>
            </a:pPr>
            <a:fld id="{610A87CA-9E9B-475E-8DFD-2DB0FD1D3463}" type="slidenum">
              <a:rPr lang="en-US"/>
              <a:pPr>
                <a:defRPr/>
              </a:pPr>
              <a:t>‹#›</a:t>
            </a:fld>
            <a:endParaRPr lang="en-US" dirty="0"/>
          </a:p>
        </p:txBody>
      </p:sp>
      <p:pic>
        <p:nvPicPr>
          <p:cNvPr id="1031" name="Picture 2"/>
          <p:cNvPicPr>
            <a:picLocks noChangeAspect="1" noChangeArrowheads="1"/>
          </p:cNvPicPr>
          <p:nvPr userDrawn="1"/>
        </p:nvPicPr>
        <p:blipFill>
          <a:blip r:embed="rId12"/>
          <a:srcRect/>
          <a:stretch>
            <a:fillRect/>
          </a:stretch>
        </p:blipFill>
        <p:spPr bwMode="auto">
          <a:xfrm>
            <a:off x="685800" y="533400"/>
            <a:ext cx="2828925" cy="536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53" r:id="rId2"/>
    <p:sldLayoutId id="2147483660" r:id="rId3"/>
    <p:sldLayoutId id="2147483661" r:id="rId4"/>
    <p:sldLayoutId id="2147483654" r:id="rId5"/>
    <p:sldLayoutId id="2147483655" r:id="rId6"/>
    <p:sldLayoutId id="2147483656" r:id="rId7"/>
    <p:sldLayoutId id="2147483657" r:id="rId8"/>
    <p:sldLayoutId id="2147483658" r:id="rId9"/>
    <p:sldLayoutId id="2147483662" r:id="rId10"/>
  </p:sldLayoutIdLst>
  <p:hf hdr="0"/>
  <p:txStyles>
    <p:titleStyle>
      <a:lvl1pPr algn="r" rtl="0" fontAlgn="base">
        <a:spcBef>
          <a:spcPct val="0"/>
        </a:spcBef>
        <a:spcAft>
          <a:spcPct val="0"/>
        </a:spcAft>
        <a:defRPr sz="3600" kern="1200">
          <a:solidFill>
            <a:srgbClr val="675021"/>
          </a:solidFill>
          <a:latin typeface="Arial" pitchFamily="34" charset="0"/>
          <a:ea typeface="+mj-ea"/>
          <a:cs typeface="Arial" pitchFamily="34" charset="0"/>
        </a:defRPr>
      </a:lvl1pPr>
      <a:lvl2pPr algn="r" rtl="0" fontAlgn="base">
        <a:spcBef>
          <a:spcPct val="0"/>
        </a:spcBef>
        <a:spcAft>
          <a:spcPct val="0"/>
        </a:spcAft>
        <a:defRPr sz="3600">
          <a:solidFill>
            <a:srgbClr val="675021"/>
          </a:solidFill>
          <a:latin typeface="Arial" charset="0"/>
          <a:cs typeface="Arial" charset="0"/>
        </a:defRPr>
      </a:lvl2pPr>
      <a:lvl3pPr algn="r" rtl="0" fontAlgn="base">
        <a:spcBef>
          <a:spcPct val="0"/>
        </a:spcBef>
        <a:spcAft>
          <a:spcPct val="0"/>
        </a:spcAft>
        <a:defRPr sz="3600">
          <a:solidFill>
            <a:srgbClr val="675021"/>
          </a:solidFill>
          <a:latin typeface="Arial" charset="0"/>
          <a:cs typeface="Arial" charset="0"/>
        </a:defRPr>
      </a:lvl3pPr>
      <a:lvl4pPr algn="r" rtl="0" fontAlgn="base">
        <a:spcBef>
          <a:spcPct val="0"/>
        </a:spcBef>
        <a:spcAft>
          <a:spcPct val="0"/>
        </a:spcAft>
        <a:defRPr sz="3600">
          <a:solidFill>
            <a:srgbClr val="675021"/>
          </a:solidFill>
          <a:latin typeface="Arial" charset="0"/>
          <a:cs typeface="Arial" charset="0"/>
        </a:defRPr>
      </a:lvl4pPr>
      <a:lvl5pPr algn="r" rtl="0" fontAlgn="base">
        <a:spcBef>
          <a:spcPct val="0"/>
        </a:spcBef>
        <a:spcAft>
          <a:spcPct val="0"/>
        </a:spcAft>
        <a:defRPr sz="3600">
          <a:solidFill>
            <a:srgbClr val="675021"/>
          </a:solidFill>
          <a:latin typeface="Arial" charset="0"/>
          <a:cs typeface="Arial" charset="0"/>
        </a:defRPr>
      </a:lvl5pPr>
      <a:lvl6pPr marL="457200" algn="r" rtl="0" fontAlgn="base">
        <a:spcBef>
          <a:spcPct val="0"/>
        </a:spcBef>
        <a:spcAft>
          <a:spcPct val="0"/>
        </a:spcAft>
        <a:defRPr sz="3600">
          <a:solidFill>
            <a:srgbClr val="675021"/>
          </a:solidFill>
          <a:latin typeface="Arial" charset="0"/>
          <a:cs typeface="Arial" charset="0"/>
        </a:defRPr>
      </a:lvl6pPr>
      <a:lvl7pPr marL="914400" algn="r" rtl="0" fontAlgn="base">
        <a:spcBef>
          <a:spcPct val="0"/>
        </a:spcBef>
        <a:spcAft>
          <a:spcPct val="0"/>
        </a:spcAft>
        <a:defRPr sz="3600">
          <a:solidFill>
            <a:srgbClr val="675021"/>
          </a:solidFill>
          <a:latin typeface="Arial" charset="0"/>
          <a:cs typeface="Arial" charset="0"/>
        </a:defRPr>
      </a:lvl7pPr>
      <a:lvl8pPr marL="1371600" algn="r" rtl="0" fontAlgn="base">
        <a:spcBef>
          <a:spcPct val="0"/>
        </a:spcBef>
        <a:spcAft>
          <a:spcPct val="0"/>
        </a:spcAft>
        <a:defRPr sz="3600">
          <a:solidFill>
            <a:srgbClr val="675021"/>
          </a:solidFill>
          <a:latin typeface="Arial" charset="0"/>
          <a:cs typeface="Arial" charset="0"/>
        </a:defRPr>
      </a:lvl8pPr>
      <a:lvl9pPr marL="1828800" algn="r" rtl="0" fontAlgn="base">
        <a:spcBef>
          <a:spcPct val="0"/>
        </a:spcBef>
        <a:spcAft>
          <a:spcPct val="0"/>
        </a:spcAft>
        <a:defRPr sz="3600">
          <a:solidFill>
            <a:srgbClr val="675021"/>
          </a:solidFill>
          <a:latin typeface="Arial" charset="0"/>
          <a:cs typeface="Arial" charset="0"/>
        </a:defRPr>
      </a:lvl9pPr>
    </p:titleStyle>
    <p:bodyStyle>
      <a:lvl1pPr marL="342900" indent="-342900" algn="l" rtl="0" fontAlgn="base">
        <a:spcBef>
          <a:spcPct val="20000"/>
        </a:spcBef>
        <a:spcAft>
          <a:spcPct val="0"/>
        </a:spcAft>
        <a:buFont typeface="Arial" charset="0"/>
        <a:buChar char="•"/>
        <a:defRPr sz="3200" kern="1200">
          <a:solidFill>
            <a:srgbClr val="8CC63F"/>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sz="2800" kern="1200">
          <a:solidFill>
            <a:srgbClr val="675021"/>
          </a:solidFill>
          <a:latin typeface="Arial" pitchFamily="34" charset="0"/>
          <a:ea typeface="+mn-ea"/>
          <a:cs typeface="Arial" pitchFamily="34" charset="0"/>
        </a:defRPr>
      </a:lvl2pPr>
      <a:lvl3pPr marL="1143000" indent="-228600" algn="l" rtl="0" fontAlgn="base">
        <a:spcBef>
          <a:spcPct val="20000"/>
        </a:spcBef>
        <a:spcAft>
          <a:spcPct val="0"/>
        </a:spcAft>
        <a:buFont typeface="Arial" charset="0"/>
        <a:buChar char="•"/>
        <a:defRPr sz="2400" kern="1200">
          <a:solidFill>
            <a:srgbClr val="675021"/>
          </a:solidFill>
          <a:latin typeface="Arial" pitchFamily="34" charset="0"/>
          <a:ea typeface="+mn-ea"/>
          <a:cs typeface="Arial" pitchFamily="34" charset="0"/>
        </a:defRPr>
      </a:lvl3pPr>
      <a:lvl4pPr marL="1600200" indent="-228600" algn="l" rtl="0" fontAlgn="base">
        <a:spcBef>
          <a:spcPct val="20000"/>
        </a:spcBef>
        <a:spcAft>
          <a:spcPct val="0"/>
        </a:spcAft>
        <a:buFont typeface="Arial" charset="0"/>
        <a:buChar char="–"/>
        <a:defRPr sz="2000" kern="1200">
          <a:solidFill>
            <a:srgbClr val="675021"/>
          </a:solidFill>
          <a:latin typeface="Arial" pitchFamily="34" charset="0"/>
          <a:ea typeface="+mn-ea"/>
          <a:cs typeface="Arial" pitchFamily="34" charset="0"/>
        </a:defRPr>
      </a:lvl4pPr>
      <a:lvl5pPr marL="2057400" indent="-228600" algn="l" rtl="0" fontAlgn="base">
        <a:spcBef>
          <a:spcPct val="20000"/>
        </a:spcBef>
        <a:spcAft>
          <a:spcPct val="0"/>
        </a:spcAft>
        <a:buFont typeface="Arial" charset="0"/>
        <a:buChar char="»"/>
        <a:defRPr sz="2000" kern="1200">
          <a:solidFill>
            <a:srgbClr val="67502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bwMode="auto">
          <a:ln>
            <a:miter lim="800000"/>
            <a:headEnd/>
            <a:tailEnd/>
          </a:ln>
        </p:spPr>
        <p:txBody>
          <a:bodyPr wrap="square" numCol="1" anchorCtr="0" compatLnSpc="1">
            <a:prstTxWarp prst="textNoShape">
              <a:avLst/>
            </a:prstTxWarp>
          </a:bodyPr>
          <a:lstStyle/>
          <a:p>
            <a:r>
              <a:rPr lang="en-US" smtClean="0">
                <a:latin typeface="Arial" charset="0"/>
                <a:cs typeface="Arial" charset="0"/>
              </a:rPr>
              <a:t>Standardized Baselines</a:t>
            </a:r>
          </a:p>
        </p:txBody>
      </p:sp>
      <p:sp>
        <p:nvSpPr>
          <p:cNvPr id="3" name="Subtitle 2"/>
          <p:cNvSpPr>
            <a:spLocks noGrp="1"/>
          </p:cNvSpPr>
          <p:nvPr>
            <p:ph type="subTitle" idx="1"/>
          </p:nvPr>
        </p:nvSpPr>
        <p:spPr>
          <a:xfrm>
            <a:off x="914400" y="5486400"/>
            <a:ext cx="7696200" cy="457200"/>
          </a:xfrm>
          <a:solidFill>
            <a:schemeClr val="bg1">
              <a:alpha val="0"/>
            </a:schemeClr>
          </a:solidFill>
        </p:spPr>
        <p:txBody>
          <a:bodyPr>
            <a:normAutofit fontScale="77500" lnSpcReduction="20000"/>
          </a:bodyPr>
          <a:lstStyle/>
          <a:p>
            <a:pPr fontAlgn="auto">
              <a:spcAft>
                <a:spcPts val="0"/>
              </a:spcAft>
              <a:buFont typeface="Arial" pitchFamily="34" charset="0"/>
              <a:buNone/>
              <a:defRPr/>
            </a:pPr>
            <a:r>
              <a:rPr lang="en-GB" dirty="0" smtClean="0"/>
              <a:t>7</a:t>
            </a:r>
            <a:r>
              <a:rPr lang="en-GB" baseline="30000" dirty="0" smtClean="0"/>
              <a:t>th</a:t>
            </a:r>
            <a:r>
              <a:rPr lang="en-GB" dirty="0" smtClean="0"/>
              <a:t> CDM Joint Coordination Workshop, Bonn, 12</a:t>
            </a:r>
            <a:r>
              <a:rPr lang="en-GB" baseline="30000" dirty="0" smtClean="0"/>
              <a:t>th – </a:t>
            </a:r>
            <a:r>
              <a:rPr lang="en-GB" dirty="0" smtClean="0"/>
              <a:t>13</a:t>
            </a:r>
            <a:r>
              <a:rPr lang="en-GB" baseline="30000" dirty="0" smtClean="0"/>
              <a:t>th</a:t>
            </a:r>
            <a:r>
              <a:rPr lang="en-GB" dirty="0" smtClean="0"/>
              <a:t> March 2011</a:t>
            </a:r>
            <a:endParaRPr lang="en-US" dirty="0" smtClean="0"/>
          </a:p>
        </p:txBody>
      </p:sp>
      <p:sp>
        <p:nvSpPr>
          <p:cNvPr id="4" name="Date Placeholder 3"/>
          <p:cNvSpPr>
            <a:spLocks noGrp="1"/>
          </p:cNvSpPr>
          <p:nvPr>
            <p:ph type="dt" sz="quarter" idx="10"/>
          </p:nvPr>
        </p:nvSpPr>
        <p:spPr/>
        <p:txBody>
          <a:bodyPr/>
          <a:lstStyle/>
          <a:p>
            <a:pPr>
              <a:defRPr/>
            </a:pPr>
            <a:fld id="{C4DC74D1-D3DB-4213-9E6F-83FFAC58C8D8}" type="datetime1">
              <a:rPr lang="en-GB"/>
              <a:pPr>
                <a:defRPr/>
              </a:pPr>
              <a:t>13/03/2011</a:t>
            </a:fld>
            <a:endParaRPr lang="en-US"/>
          </a:p>
        </p:txBody>
      </p:sp>
      <p:sp>
        <p:nvSpPr>
          <p:cNvPr id="5" name="Slide Number Placeholder 4"/>
          <p:cNvSpPr>
            <a:spLocks noGrp="1"/>
          </p:cNvSpPr>
          <p:nvPr>
            <p:ph type="sldNum" sz="quarter" idx="12"/>
          </p:nvPr>
        </p:nvSpPr>
        <p:spPr/>
        <p:txBody>
          <a:bodyPr/>
          <a:lstStyle/>
          <a:p>
            <a:pPr>
              <a:defRPr/>
            </a:pPr>
            <a:fld id="{C743C491-D974-41E9-9B49-4BD826D51364}" type="slidenum">
              <a:rPr lang="en-US"/>
              <a:pPr>
                <a:defRPr/>
              </a:pPr>
              <a:t>1</a:t>
            </a:fld>
            <a:endParaRPr lang="en-US"/>
          </a:p>
        </p:txBody>
      </p:sp>
      <p:sp>
        <p:nvSpPr>
          <p:cNvPr id="14341" name="Footer Placeholder 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atin typeface="Arial" charset="0"/>
                <a:cs typeface="Arial" charset="0"/>
              </a:rPr>
              <a:t>www.cmia.net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bwMode="auto">
          <a:ln>
            <a:solidFill>
              <a:srgbClr val="A6A6A6"/>
            </a:solidFill>
            <a:miter lim="800000"/>
            <a:headEnd/>
            <a:tailEnd/>
          </a:ln>
        </p:spPr>
        <p:txBody>
          <a:bodyPr wrap="square" numCol="1" anchorCtr="0" compatLnSpc="1">
            <a:prstTxWarp prst="textNoShape">
              <a:avLst/>
            </a:prstTxWarp>
          </a:bodyPr>
          <a:lstStyle/>
          <a:p>
            <a:r>
              <a:rPr lang="en-GB" sz="2800" smtClean="0">
                <a:latin typeface="Arial" charset="0"/>
                <a:cs typeface="Arial" charset="0"/>
              </a:rPr>
              <a:t>Implications for the CDM</a:t>
            </a:r>
          </a:p>
        </p:txBody>
      </p:sp>
      <p:sp>
        <p:nvSpPr>
          <p:cNvPr id="23554" name="Content Placeholder 2"/>
          <p:cNvSpPr>
            <a:spLocks noGrp="1"/>
          </p:cNvSpPr>
          <p:nvPr>
            <p:ph idx="1"/>
          </p:nvPr>
        </p:nvSpPr>
        <p:spPr bwMode="auto">
          <a:ln>
            <a:solidFill>
              <a:srgbClr val="A6A6A6"/>
            </a:solidFill>
            <a:miter lim="800000"/>
            <a:headEnd/>
            <a:tailEnd/>
          </a:ln>
        </p:spPr>
        <p:txBody>
          <a:bodyPr wrap="square" numCol="1" anchor="t" anchorCtr="0" compatLnSpc="1">
            <a:prstTxWarp prst="textNoShape">
              <a:avLst/>
            </a:prstTxWarp>
          </a:bodyPr>
          <a:lstStyle/>
          <a:p>
            <a:r>
              <a:rPr lang="en-GB" sz="2200" smtClean="0">
                <a:latin typeface="Arial" charset="0"/>
                <a:cs typeface="Arial" charset="0"/>
              </a:rPr>
              <a:t>Benchmarks will scale up CDM but likely in the same sectors (e.g. renewable energy because of the relative simplicity of defining the benchmark)</a:t>
            </a:r>
          </a:p>
          <a:p>
            <a:endParaRPr lang="en-GB" sz="2200" smtClean="0">
              <a:latin typeface="Arial" charset="0"/>
              <a:cs typeface="Arial" charset="0"/>
            </a:endParaRPr>
          </a:p>
          <a:p>
            <a:r>
              <a:rPr lang="en-GB" sz="2200" smtClean="0">
                <a:latin typeface="Arial" charset="0"/>
                <a:cs typeface="Arial" charset="0"/>
              </a:rPr>
              <a:t>If the intention of standardizing baselines is to simplify the process, make it more efficient, expand into under-represented sectors and countries…. </a:t>
            </a:r>
            <a:r>
              <a:rPr lang="en-GB" sz="2200" smtClean="0">
                <a:solidFill>
                  <a:srgbClr val="675021"/>
                </a:solidFill>
                <a:latin typeface="Arial" charset="0"/>
                <a:cs typeface="Arial" charset="0"/>
              </a:rPr>
              <a:t>a benchmark approach is not the short term answer</a:t>
            </a:r>
          </a:p>
          <a:p>
            <a:endParaRPr lang="en-GB" smtClean="0">
              <a:latin typeface="Arial" charset="0"/>
              <a:cs typeface="Arial" charset="0"/>
            </a:endParaRPr>
          </a:p>
          <a:p>
            <a:endParaRPr lang="en-GB" smtClean="0">
              <a:latin typeface="Arial" charset="0"/>
              <a:cs typeface="Arial" charset="0"/>
            </a:endParaRPr>
          </a:p>
        </p:txBody>
      </p:sp>
      <p:sp>
        <p:nvSpPr>
          <p:cNvPr id="4" name="Date Placeholder 3"/>
          <p:cNvSpPr>
            <a:spLocks noGrp="1"/>
          </p:cNvSpPr>
          <p:nvPr>
            <p:ph type="dt" sz="quarter" idx="10"/>
          </p:nvPr>
        </p:nvSpPr>
        <p:spPr/>
        <p:txBody>
          <a:bodyPr/>
          <a:lstStyle/>
          <a:p>
            <a:pPr>
              <a:defRPr/>
            </a:pPr>
            <a:fld id="{183A4232-523E-4828-B07C-C1A2E9605E74}" type="datetime1">
              <a:rPr lang="en-GB"/>
              <a:pPr>
                <a:defRPr/>
              </a:pPr>
              <a:t>13/03/2011</a:t>
            </a:fld>
            <a:endParaRPr lang="en-US"/>
          </a:p>
        </p:txBody>
      </p:sp>
      <p:sp>
        <p:nvSpPr>
          <p:cNvPr id="23556"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atin typeface="Arial" charset="0"/>
                <a:cs typeface="Arial" charset="0"/>
              </a:rPr>
              <a:t>www.cmia.net</a:t>
            </a:r>
          </a:p>
        </p:txBody>
      </p:sp>
      <p:sp>
        <p:nvSpPr>
          <p:cNvPr id="6" name="Slide Number Placeholder 5"/>
          <p:cNvSpPr>
            <a:spLocks noGrp="1"/>
          </p:cNvSpPr>
          <p:nvPr>
            <p:ph type="sldNum" sz="quarter" idx="12"/>
          </p:nvPr>
        </p:nvSpPr>
        <p:spPr/>
        <p:txBody>
          <a:bodyPr/>
          <a:lstStyle/>
          <a:p>
            <a:pPr>
              <a:defRPr/>
            </a:pPr>
            <a:fld id="{0EB810D3-CF46-4908-9484-92ECA2212B08}" type="slidenum">
              <a:rPr lang="en-US"/>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bwMode="auto">
          <a:ln>
            <a:solidFill>
              <a:srgbClr val="A6A6A6"/>
            </a:solidFill>
            <a:miter lim="800000"/>
            <a:headEnd/>
            <a:tailEnd/>
          </a:ln>
        </p:spPr>
        <p:txBody>
          <a:bodyPr wrap="square" numCol="1" anchorCtr="0" compatLnSpc="1">
            <a:prstTxWarp prst="textNoShape">
              <a:avLst/>
            </a:prstTxWarp>
          </a:bodyPr>
          <a:lstStyle/>
          <a:p>
            <a:r>
              <a:rPr lang="en-GB" sz="2800" smtClean="0">
                <a:latin typeface="Arial" charset="0"/>
                <a:cs typeface="Arial" charset="0"/>
              </a:rPr>
              <a:t>What should a standardized </a:t>
            </a:r>
            <a:br>
              <a:rPr lang="en-GB" sz="2800" smtClean="0">
                <a:latin typeface="Arial" charset="0"/>
                <a:cs typeface="Arial" charset="0"/>
              </a:rPr>
            </a:br>
            <a:r>
              <a:rPr lang="en-GB" sz="2800" smtClean="0">
                <a:latin typeface="Arial" charset="0"/>
                <a:cs typeface="Arial" charset="0"/>
              </a:rPr>
              <a:t>baseline look like?</a:t>
            </a:r>
          </a:p>
        </p:txBody>
      </p:sp>
      <p:sp>
        <p:nvSpPr>
          <p:cNvPr id="24578" name="Content Placeholder 2"/>
          <p:cNvSpPr>
            <a:spLocks noGrp="1"/>
          </p:cNvSpPr>
          <p:nvPr>
            <p:ph idx="1"/>
          </p:nvPr>
        </p:nvSpPr>
        <p:spPr bwMode="auto">
          <a:xfrm>
            <a:off x="457200" y="1600200"/>
            <a:ext cx="8229600" cy="4724400"/>
          </a:xfrm>
          <a:ln>
            <a:solidFill>
              <a:srgbClr val="A6A6A6"/>
            </a:solidFill>
            <a:miter lim="800000"/>
            <a:headEnd/>
            <a:tailEnd/>
          </a:ln>
        </p:spPr>
        <p:txBody>
          <a:bodyPr wrap="square" numCol="1" anchor="t" anchorCtr="0" compatLnSpc="1">
            <a:prstTxWarp prst="textNoShape">
              <a:avLst/>
            </a:prstTxWarp>
          </a:bodyPr>
          <a:lstStyle/>
          <a:p>
            <a:pPr>
              <a:lnSpc>
                <a:spcPct val="120000"/>
              </a:lnSpc>
              <a:spcBef>
                <a:spcPts val="400"/>
              </a:spcBef>
              <a:spcAft>
                <a:spcPts val="400"/>
              </a:spcAft>
            </a:pPr>
            <a:r>
              <a:rPr lang="en-GB" sz="1600" smtClean="0">
                <a:latin typeface="Arial" charset="0"/>
                <a:cs typeface="Arial" charset="0"/>
              </a:rPr>
              <a:t>A standardized baseline which achieves these objectives is comprised of 3 elements:</a:t>
            </a:r>
          </a:p>
          <a:p>
            <a:pPr lvl="1">
              <a:lnSpc>
                <a:spcPct val="120000"/>
              </a:lnSpc>
              <a:spcBef>
                <a:spcPts val="400"/>
              </a:spcBef>
              <a:spcAft>
                <a:spcPts val="400"/>
              </a:spcAft>
            </a:pPr>
            <a:r>
              <a:rPr lang="en-GB" sz="1600" smtClean="0">
                <a:latin typeface="Arial" charset="0"/>
                <a:cs typeface="Arial" charset="0"/>
              </a:rPr>
              <a:t>A qualified description of the baseline e.g. Section B4 of PDD would read “According to the standardized baseline and as accepted by the EB and host country DNA, the baseline for energy use for cooking within the project boundary is the use of unsustainably sourced biomass.”</a:t>
            </a:r>
          </a:p>
          <a:p>
            <a:pPr lvl="1">
              <a:lnSpc>
                <a:spcPct val="120000"/>
              </a:lnSpc>
              <a:spcBef>
                <a:spcPts val="400"/>
              </a:spcBef>
              <a:spcAft>
                <a:spcPts val="400"/>
              </a:spcAft>
            </a:pPr>
            <a:r>
              <a:rPr lang="en-GB" sz="1600" smtClean="0">
                <a:latin typeface="Arial" charset="0"/>
                <a:cs typeface="Arial" charset="0"/>
              </a:rPr>
              <a:t>Conservatively quantified baseline emissions associated with the existing technology e.g. Section B6 of the PDD would read “According to the standardized baseline and the study approved by the EB and the host country DNA, the baseline emissions amount to [3] tonnes of CO2 per household per year.”</a:t>
            </a:r>
          </a:p>
          <a:p>
            <a:pPr lvl="1">
              <a:lnSpc>
                <a:spcPct val="120000"/>
              </a:lnSpc>
              <a:spcBef>
                <a:spcPts val="400"/>
              </a:spcBef>
              <a:spcAft>
                <a:spcPts val="400"/>
              </a:spcAft>
            </a:pPr>
            <a:r>
              <a:rPr lang="en-GB" sz="1600" smtClean="0">
                <a:latin typeface="Arial" charset="0"/>
                <a:cs typeface="Arial" charset="0"/>
              </a:rPr>
              <a:t>A positive list of technologies / project activities which are considered additional e.g. Section B5 of the PDD would read “According to the list of positive technologies approved by the CDM EB and the host country DNA, the supply of biomass fired cooking stoves and biomass briquettes within the project boundary is considered additional.”  </a:t>
            </a:r>
          </a:p>
        </p:txBody>
      </p:sp>
      <p:sp>
        <p:nvSpPr>
          <p:cNvPr id="4" name="Date Placeholder 3"/>
          <p:cNvSpPr>
            <a:spLocks noGrp="1"/>
          </p:cNvSpPr>
          <p:nvPr>
            <p:ph type="dt" sz="quarter" idx="10"/>
          </p:nvPr>
        </p:nvSpPr>
        <p:spPr/>
        <p:txBody>
          <a:bodyPr/>
          <a:lstStyle/>
          <a:p>
            <a:pPr>
              <a:defRPr/>
            </a:pPr>
            <a:fld id="{183A4232-523E-4828-B07C-C1A2E9605E74}" type="datetime1">
              <a:rPr lang="en-GB"/>
              <a:pPr>
                <a:defRPr/>
              </a:pPr>
              <a:t>13/03/2011</a:t>
            </a:fld>
            <a:endParaRPr lang="en-US"/>
          </a:p>
        </p:txBody>
      </p:sp>
      <p:sp>
        <p:nvSpPr>
          <p:cNvPr id="24580"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atin typeface="Arial" charset="0"/>
                <a:cs typeface="Arial" charset="0"/>
              </a:rPr>
              <a:t>www.cmia.net</a:t>
            </a:r>
          </a:p>
        </p:txBody>
      </p:sp>
      <p:sp>
        <p:nvSpPr>
          <p:cNvPr id="6" name="Slide Number Placeholder 5"/>
          <p:cNvSpPr>
            <a:spLocks noGrp="1"/>
          </p:cNvSpPr>
          <p:nvPr>
            <p:ph type="sldNum" sz="quarter" idx="12"/>
          </p:nvPr>
        </p:nvSpPr>
        <p:spPr/>
        <p:txBody>
          <a:bodyPr/>
          <a:lstStyle/>
          <a:p>
            <a:pPr>
              <a:defRPr/>
            </a:pPr>
            <a:fld id="{1539D2C6-7C22-4371-A8A7-6B900763ADD0}" type="slidenum">
              <a:rPr lang="en-US"/>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bwMode="auto">
          <a:ln>
            <a:solidFill>
              <a:srgbClr val="A6A6A6"/>
            </a:solidFill>
            <a:miter lim="800000"/>
            <a:headEnd/>
            <a:tailEnd/>
          </a:ln>
        </p:spPr>
        <p:txBody>
          <a:bodyPr wrap="square" numCol="1" anchorCtr="0" compatLnSpc="1">
            <a:prstTxWarp prst="textNoShape">
              <a:avLst/>
            </a:prstTxWarp>
          </a:bodyPr>
          <a:lstStyle/>
          <a:p>
            <a:r>
              <a:rPr lang="en-GB" sz="2800" smtClean="0">
                <a:latin typeface="Arial" charset="0"/>
                <a:cs typeface="Arial" charset="0"/>
              </a:rPr>
              <a:t>What should a standardized </a:t>
            </a:r>
            <a:br>
              <a:rPr lang="en-GB" sz="2800" smtClean="0">
                <a:latin typeface="Arial" charset="0"/>
                <a:cs typeface="Arial" charset="0"/>
              </a:rPr>
            </a:br>
            <a:r>
              <a:rPr lang="en-GB" sz="2800" smtClean="0">
                <a:latin typeface="Arial" charset="0"/>
                <a:cs typeface="Arial" charset="0"/>
              </a:rPr>
              <a:t>baseline look like?</a:t>
            </a:r>
          </a:p>
        </p:txBody>
      </p:sp>
      <p:sp>
        <p:nvSpPr>
          <p:cNvPr id="25602" name="Content Placeholder 2"/>
          <p:cNvSpPr>
            <a:spLocks noGrp="1"/>
          </p:cNvSpPr>
          <p:nvPr>
            <p:ph idx="1"/>
          </p:nvPr>
        </p:nvSpPr>
        <p:spPr bwMode="auto">
          <a:xfrm>
            <a:off x="457200" y="1600200"/>
            <a:ext cx="8229600" cy="4724400"/>
          </a:xfrm>
          <a:ln>
            <a:solidFill>
              <a:srgbClr val="A6A6A6"/>
            </a:solidFill>
            <a:miter lim="800000"/>
            <a:headEnd/>
            <a:tailEnd/>
          </a:ln>
        </p:spPr>
        <p:txBody>
          <a:bodyPr wrap="square" numCol="1" anchor="t" anchorCtr="0" compatLnSpc="1">
            <a:prstTxWarp prst="textNoShape">
              <a:avLst/>
            </a:prstTxWarp>
          </a:bodyPr>
          <a:lstStyle/>
          <a:p>
            <a:pPr>
              <a:lnSpc>
                <a:spcPct val="120000"/>
              </a:lnSpc>
              <a:spcBef>
                <a:spcPts val="400"/>
              </a:spcBef>
              <a:spcAft>
                <a:spcPts val="400"/>
              </a:spcAft>
            </a:pPr>
            <a:r>
              <a:rPr lang="en-GB" sz="2200" smtClean="0">
                <a:latin typeface="Arial" charset="0"/>
                <a:cs typeface="Arial" charset="0"/>
              </a:rPr>
              <a:t>These 3 components may be proposed by the EB and accepted partially or in full by host country DNAs</a:t>
            </a:r>
          </a:p>
          <a:p>
            <a:pPr>
              <a:lnSpc>
                <a:spcPct val="120000"/>
              </a:lnSpc>
              <a:spcBef>
                <a:spcPts val="400"/>
              </a:spcBef>
              <a:spcAft>
                <a:spcPts val="400"/>
              </a:spcAft>
            </a:pPr>
            <a:r>
              <a:rPr lang="en-GB" sz="2200" smtClean="0">
                <a:latin typeface="Arial" charset="0"/>
                <a:cs typeface="Arial" charset="0"/>
              </a:rPr>
              <a:t>Simplifying sections B4, B5 and B6 of the PDD would significantly reduce the transaction burden</a:t>
            </a:r>
          </a:p>
        </p:txBody>
      </p:sp>
      <p:sp>
        <p:nvSpPr>
          <p:cNvPr id="4" name="Date Placeholder 3"/>
          <p:cNvSpPr>
            <a:spLocks noGrp="1"/>
          </p:cNvSpPr>
          <p:nvPr>
            <p:ph type="dt" sz="quarter" idx="10"/>
          </p:nvPr>
        </p:nvSpPr>
        <p:spPr/>
        <p:txBody>
          <a:bodyPr/>
          <a:lstStyle/>
          <a:p>
            <a:pPr>
              <a:defRPr/>
            </a:pPr>
            <a:fld id="{183A4232-523E-4828-B07C-C1A2E9605E74}" type="datetime1">
              <a:rPr lang="en-GB"/>
              <a:pPr>
                <a:defRPr/>
              </a:pPr>
              <a:t>13/03/2011</a:t>
            </a:fld>
            <a:endParaRPr lang="en-US"/>
          </a:p>
        </p:txBody>
      </p:sp>
      <p:sp>
        <p:nvSpPr>
          <p:cNvPr id="25604"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atin typeface="Arial" charset="0"/>
                <a:cs typeface="Arial" charset="0"/>
              </a:rPr>
              <a:t>www.cmia.net</a:t>
            </a:r>
          </a:p>
        </p:txBody>
      </p:sp>
      <p:sp>
        <p:nvSpPr>
          <p:cNvPr id="6" name="Slide Number Placeholder 5"/>
          <p:cNvSpPr>
            <a:spLocks noGrp="1"/>
          </p:cNvSpPr>
          <p:nvPr>
            <p:ph type="sldNum" sz="quarter" idx="12"/>
          </p:nvPr>
        </p:nvSpPr>
        <p:spPr/>
        <p:txBody>
          <a:bodyPr/>
          <a:lstStyle/>
          <a:p>
            <a:pPr>
              <a:defRPr/>
            </a:pPr>
            <a:fld id="{9400534A-AFAD-48C5-9976-756D6254F4C7}" type="slidenum">
              <a:rPr lang="en-US"/>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bwMode="auto">
          <a:ln>
            <a:solidFill>
              <a:srgbClr val="A6A6A6"/>
            </a:solidFill>
            <a:miter lim="800000"/>
            <a:headEnd/>
            <a:tailEnd/>
          </a:ln>
        </p:spPr>
        <p:txBody>
          <a:bodyPr wrap="square" numCol="1" anchorCtr="0" compatLnSpc="1">
            <a:prstTxWarp prst="textNoShape">
              <a:avLst/>
            </a:prstTxWarp>
          </a:bodyPr>
          <a:lstStyle/>
          <a:p>
            <a:r>
              <a:rPr lang="en-GB" sz="2800" smtClean="0">
                <a:latin typeface="Arial" charset="0"/>
                <a:cs typeface="Arial" charset="0"/>
              </a:rPr>
              <a:t>What sectors/technologies?</a:t>
            </a:r>
          </a:p>
        </p:txBody>
      </p:sp>
      <p:sp>
        <p:nvSpPr>
          <p:cNvPr id="26626" name="Content Placeholder 2"/>
          <p:cNvSpPr>
            <a:spLocks noGrp="1"/>
          </p:cNvSpPr>
          <p:nvPr>
            <p:ph idx="1"/>
          </p:nvPr>
        </p:nvSpPr>
        <p:spPr bwMode="auto">
          <a:ln>
            <a:solidFill>
              <a:srgbClr val="A6A6A6"/>
            </a:solidFill>
            <a:miter lim="800000"/>
            <a:headEnd/>
            <a:tailEnd/>
          </a:ln>
        </p:spPr>
        <p:txBody>
          <a:bodyPr wrap="square" numCol="1" anchor="t" anchorCtr="0" compatLnSpc="1">
            <a:prstTxWarp prst="textNoShape">
              <a:avLst/>
            </a:prstTxWarp>
          </a:bodyPr>
          <a:lstStyle/>
          <a:p>
            <a:pPr>
              <a:lnSpc>
                <a:spcPct val="120000"/>
              </a:lnSpc>
              <a:spcBef>
                <a:spcPts val="600"/>
              </a:spcBef>
              <a:spcAft>
                <a:spcPts val="600"/>
              </a:spcAft>
            </a:pPr>
            <a:r>
              <a:rPr lang="en-GB" sz="2200" smtClean="0">
                <a:latin typeface="Arial" charset="0"/>
                <a:cs typeface="Arial" charset="0"/>
              </a:rPr>
              <a:t>Examples of sectors / technologies that would be suitable for partial or complete standardization include:</a:t>
            </a:r>
          </a:p>
          <a:p>
            <a:pPr lvl="1">
              <a:lnSpc>
                <a:spcPct val="120000"/>
              </a:lnSpc>
              <a:spcBef>
                <a:spcPts val="600"/>
              </a:spcBef>
              <a:spcAft>
                <a:spcPts val="600"/>
              </a:spcAft>
            </a:pPr>
            <a:r>
              <a:rPr lang="en-GB" sz="2200" smtClean="0">
                <a:latin typeface="Arial" charset="0"/>
                <a:cs typeface="Arial" charset="0"/>
              </a:rPr>
              <a:t>Household consumption of unsustainable biomass / charcoal / fossil fuel for cooking, heating, lighting</a:t>
            </a:r>
          </a:p>
          <a:p>
            <a:pPr lvl="1">
              <a:lnSpc>
                <a:spcPct val="120000"/>
              </a:lnSpc>
              <a:spcBef>
                <a:spcPts val="600"/>
              </a:spcBef>
              <a:spcAft>
                <a:spcPts val="600"/>
              </a:spcAft>
            </a:pPr>
            <a:r>
              <a:rPr lang="en-GB" sz="2200" smtClean="0">
                <a:latin typeface="Arial" charset="0"/>
                <a:cs typeface="Arial" charset="0"/>
              </a:rPr>
              <a:t>Off-grid renewable energy (of any capacity); possibly on-grid renewable energy?</a:t>
            </a:r>
          </a:p>
          <a:p>
            <a:pPr lvl="1">
              <a:lnSpc>
                <a:spcPct val="120000"/>
              </a:lnSpc>
              <a:spcBef>
                <a:spcPts val="600"/>
              </a:spcBef>
              <a:spcAft>
                <a:spcPts val="600"/>
              </a:spcAft>
            </a:pPr>
            <a:r>
              <a:rPr lang="en-GB" sz="2200" smtClean="0">
                <a:latin typeface="Arial" charset="0"/>
                <a:cs typeface="Arial" charset="0"/>
              </a:rPr>
              <a:t>Biodiesel</a:t>
            </a:r>
          </a:p>
          <a:p>
            <a:pPr lvl="1">
              <a:lnSpc>
                <a:spcPct val="120000"/>
              </a:lnSpc>
              <a:spcBef>
                <a:spcPts val="600"/>
              </a:spcBef>
              <a:spcAft>
                <a:spcPts val="600"/>
              </a:spcAft>
            </a:pPr>
            <a:r>
              <a:rPr lang="en-GB" sz="2200" smtClean="0">
                <a:latin typeface="Arial" charset="0"/>
                <a:cs typeface="Arial" charset="0"/>
              </a:rPr>
              <a:t>Industrial fuel switching from fossil fuels to biomass</a:t>
            </a:r>
          </a:p>
          <a:p>
            <a:pPr lvl="1">
              <a:lnSpc>
                <a:spcPct val="120000"/>
              </a:lnSpc>
              <a:spcBef>
                <a:spcPts val="600"/>
              </a:spcBef>
              <a:spcAft>
                <a:spcPts val="600"/>
              </a:spcAft>
            </a:pPr>
            <a:r>
              <a:rPr lang="en-GB" sz="2200" smtClean="0">
                <a:latin typeface="Arial" charset="0"/>
                <a:cs typeface="Arial" charset="0"/>
              </a:rPr>
              <a:t>Methane capture</a:t>
            </a:r>
          </a:p>
        </p:txBody>
      </p:sp>
      <p:sp>
        <p:nvSpPr>
          <p:cNvPr id="4" name="Date Placeholder 3"/>
          <p:cNvSpPr>
            <a:spLocks noGrp="1"/>
          </p:cNvSpPr>
          <p:nvPr>
            <p:ph type="dt" sz="quarter" idx="10"/>
          </p:nvPr>
        </p:nvSpPr>
        <p:spPr/>
        <p:txBody>
          <a:bodyPr/>
          <a:lstStyle/>
          <a:p>
            <a:pPr>
              <a:defRPr/>
            </a:pPr>
            <a:fld id="{183A4232-523E-4828-B07C-C1A2E9605E74}" type="datetime1">
              <a:rPr lang="en-GB"/>
              <a:pPr>
                <a:defRPr/>
              </a:pPr>
              <a:t>13/03/2011</a:t>
            </a:fld>
            <a:endParaRPr lang="en-US"/>
          </a:p>
        </p:txBody>
      </p:sp>
      <p:sp>
        <p:nvSpPr>
          <p:cNvPr id="26628"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atin typeface="Arial" charset="0"/>
                <a:cs typeface="Arial" charset="0"/>
              </a:rPr>
              <a:t>www.cmia.net</a:t>
            </a:r>
          </a:p>
        </p:txBody>
      </p:sp>
      <p:sp>
        <p:nvSpPr>
          <p:cNvPr id="6" name="Slide Number Placeholder 5"/>
          <p:cNvSpPr>
            <a:spLocks noGrp="1"/>
          </p:cNvSpPr>
          <p:nvPr>
            <p:ph type="sldNum" sz="quarter" idx="12"/>
          </p:nvPr>
        </p:nvSpPr>
        <p:spPr/>
        <p:txBody>
          <a:bodyPr/>
          <a:lstStyle/>
          <a:p>
            <a:pPr>
              <a:defRPr/>
            </a:pPr>
            <a:fld id="{26E6D0B3-4261-4ECA-953A-F8BE31F6CB68}" type="slidenum">
              <a:rPr lang="en-US"/>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bwMode="auto">
          <a:ln>
            <a:solidFill>
              <a:srgbClr val="A6A6A6"/>
            </a:solidFill>
            <a:miter lim="800000"/>
            <a:headEnd/>
            <a:tailEnd/>
          </a:ln>
        </p:spPr>
        <p:txBody>
          <a:bodyPr wrap="square" numCol="1" anchorCtr="0" compatLnSpc="1">
            <a:prstTxWarp prst="textNoShape">
              <a:avLst/>
            </a:prstTxWarp>
          </a:bodyPr>
          <a:lstStyle/>
          <a:p>
            <a:r>
              <a:rPr lang="en-GB" sz="2800" smtClean="0">
                <a:latin typeface="Arial" charset="0"/>
                <a:cs typeface="Arial" charset="0"/>
              </a:rPr>
              <a:t>What sectors/technologies?</a:t>
            </a:r>
          </a:p>
        </p:txBody>
      </p:sp>
      <p:sp>
        <p:nvSpPr>
          <p:cNvPr id="3" name="Content Placeholder 2"/>
          <p:cNvSpPr>
            <a:spLocks noGrp="1"/>
          </p:cNvSpPr>
          <p:nvPr>
            <p:ph idx="1"/>
          </p:nvPr>
        </p:nvSpPr>
        <p:spPr/>
        <p:txBody>
          <a:bodyPr>
            <a:normAutofit fontScale="55000" lnSpcReduction="20000"/>
          </a:bodyPr>
          <a:lstStyle/>
          <a:p>
            <a:pPr fontAlgn="auto">
              <a:lnSpc>
                <a:spcPct val="120000"/>
              </a:lnSpc>
              <a:spcBef>
                <a:spcPts val="600"/>
              </a:spcBef>
              <a:spcAft>
                <a:spcPts val="600"/>
              </a:spcAft>
              <a:buFont typeface="Arial" pitchFamily="34" charset="0"/>
              <a:buChar char="•"/>
              <a:defRPr/>
            </a:pPr>
            <a:r>
              <a:rPr lang="en-GB" b="1" dirty="0" smtClean="0"/>
              <a:t>Energy Efficient appliances (CFLs, coolers, street lighting, VFD etc) should be addressed via deemed savings approach, but not just limited to small scale CDM</a:t>
            </a:r>
          </a:p>
          <a:p>
            <a:pPr fontAlgn="auto">
              <a:lnSpc>
                <a:spcPct val="120000"/>
              </a:lnSpc>
              <a:spcBef>
                <a:spcPts val="600"/>
              </a:spcBef>
              <a:spcAft>
                <a:spcPts val="600"/>
              </a:spcAft>
              <a:buFont typeface="Arial" pitchFamily="34" charset="0"/>
              <a:buChar char="•"/>
              <a:defRPr/>
            </a:pPr>
            <a:r>
              <a:rPr lang="en-GB" b="1" dirty="0" smtClean="0"/>
              <a:t>Energy efficiency programs (i.e. multiple technology applications) rely on benchmarks and are not practical under CDM in its current form</a:t>
            </a:r>
          </a:p>
          <a:p>
            <a:pPr fontAlgn="auto">
              <a:lnSpc>
                <a:spcPct val="120000"/>
              </a:lnSpc>
              <a:spcBef>
                <a:spcPts val="600"/>
              </a:spcBef>
              <a:spcAft>
                <a:spcPts val="600"/>
              </a:spcAft>
              <a:buFont typeface="Arial" pitchFamily="34" charset="0"/>
              <a:buChar char="•"/>
              <a:defRPr/>
            </a:pPr>
            <a:r>
              <a:rPr lang="en-GB" b="1" dirty="0" smtClean="0"/>
              <a:t>Procedures for the application of benchmarks need to be developed over a period of several years</a:t>
            </a:r>
          </a:p>
          <a:p>
            <a:pPr fontAlgn="auto">
              <a:lnSpc>
                <a:spcPct val="120000"/>
              </a:lnSpc>
              <a:spcBef>
                <a:spcPts val="600"/>
              </a:spcBef>
              <a:spcAft>
                <a:spcPts val="600"/>
              </a:spcAft>
              <a:buFont typeface="Arial" pitchFamily="34" charset="0"/>
              <a:buChar char="•"/>
              <a:defRPr/>
            </a:pPr>
            <a:endParaRPr lang="en-GB" b="1" dirty="0" smtClean="0"/>
          </a:p>
          <a:p>
            <a:pPr fontAlgn="auto">
              <a:lnSpc>
                <a:spcPct val="120000"/>
              </a:lnSpc>
              <a:spcBef>
                <a:spcPts val="600"/>
              </a:spcBef>
              <a:spcAft>
                <a:spcPts val="600"/>
              </a:spcAft>
              <a:buFont typeface="Arial" pitchFamily="34" charset="0"/>
              <a:buChar char="•"/>
              <a:defRPr/>
            </a:pPr>
            <a:r>
              <a:rPr lang="en-GB" b="1" dirty="0" smtClean="0"/>
              <a:t>Standardized baselines as described above could be implemented relatively quickly and would achieve almost all objectives – simplify, speed up, re-distribute…. </a:t>
            </a:r>
          </a:p>
          <a:p>
            <a:pPr fontAlgn="auto">
              <a:lnSpc>
                <a:spcPct val="120000"/>
              </a:lnSpc>
              <a:spcBef>
                <a:spcPts val="600"/>
              </a:spcBef>
              <a:spcAft>
                <a:spcPts val="600"/>
              </a:spcAft>
              <a:buFont typeface="Arial" pitchFamily="34" charset="0"/>
              <a:buChar char="•"/>
              <a:defRPr/>
            </a:pPr>
            <a:r>
              <a:rPr lang="en-GB" b="1" dirty="0" smtClean="0"/>
              <a:t>They would lead to scale up after some time</a:t>
            </a:r>
            <a:endParaRPr lang="en-GB" b="1" dirty="0"/>
          </a:p>
        </p:txBody>
      </p:sp>
      <p:sp>
        <p:nvSpPr>
          <p:cNvPr id="4" name="Date Placeholder 3"/>
          <p:cNvSpPr>
            <a:spLocks noGrp="1"/>
          </p:cNvSpPr>
          <p:nvPr>
            <p:ph type="dt" sz="quarter" idx="10"/>
          </p:nvPr>
        </p:nvSpPr>
        <p:spPr/>
        <p:txBody>
          <a:bodyPr/>
          <a:lstStyle/>
          <a:p>
            <a:pPr>
              <a:defRPr/>
            </a:pPr>
            <a:fld id="{183A4232-523E-4828-B07C-C1A2E9605E74}" type="datetime1">
              <a:rPr lang="en-GB"/>
              <a:pPr>
                <a:defRPr/>
              </a:pPr>
              <a:t>13/03/2011</a:t>
            </a:fld>
            <a:endParaRPr lang="en-US"/>
          </a:p>
        </p:txBody>
      </p:sp>
      <p:sp>
        <p:nvSpPr>
          <p:cNvPr id="27652"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atin typeface="Arial" charset="0"/>
                <a:cs typeface="Arial" charset="0"/>
              </a:rPr>
              <a:t>www.cmia.net</a:t>
            </a:r>
          </a:p>
        </p:txBody>
      </p:sp>
      <p:sp>
        <p:nvSpPr>
          <p:cNvPr id="6" name="Slide Number Placeholder 5"/>
          <p:cNvSpPr>
            <a:spLocks noGrp="1"/>
          </p:cNvSpPr>
          <p:nvPr>
            <p:ph type="sldNum" sz="quarter" idx="12"/>
          </p:nvPr>
        </p:nvSpPr>
        <p:spPr/>
        <p:txBody>
          <a:bodyPr/>
          <a:lstStyle/>
          <a:p>
            <a:pPr>
              <a:defRPr/>
            </a:pPr>
            <a:fld id="{35A91D57-EA49-433A-8D6D-50BFE1A3DB55}" type="slidenum">
              <a:rPr lang="en-US"/>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bwMode="auto">
          <a:ln>
            <a:solidFill>
              <a:srgbClr val="A6A6A6"/>
            </a:solidFill>
            <a:miter lim="800000"/>
            <a:headEnd/>
            <a:tailEnd/>
          </a:ln>
        </p:spPr>
        <p:txBody>
          <a:bodyPr wrap="square" numCol="1" anchorCtr="0" compatLnSpc="1">
            <a:prstTxWarp prst="textNoShape">
              <a:avLst/>
            </a:prstTxWarp>
          </a:bodyPr>
          <a:lstStyle/>
          <a:p>
            <a:r>
              <a:rPr lang="en-GB" sz="2800" smtClean="0">
                <a:latin typeface="Arial" charset="0"/>
                <a:cs typeface="Arial" charset="0"/>
              </a:rPr>
              <a:t>China’s success in the CDM</a:t>
            </a:r>
          </a:p>
        </p:txBody>
      </p:sp>
      <p:sp>
        <p:nvSpPr>
          <p:cNvPr id="28674" name="Content Placeholder 2"/>
          <p:cNvSpPr>
            <a:spLocks noGrp="1"/>
          </p:cNvSpPr>
          <p:nvPr>
            <p:ph idx="1"/>
          </p:nvPr>
        </p:nvSpPr>
        <p:spPr bwMode="auto">
          <a:ln>
            <a:solidFill>
              <a:srgbClr val="A6A6A6"/>
            </a:solidFill>
            <a:miter lim="800000"/>
            <a:headEnd/>
            <a:tailEnd/>
          </a:ln>
        </p:spPr>
        <p:txBody>
          <a:bodyPr wrap="square" numCol="1" anchor="t" anchorCtr="0" compatLnSpc="1">
            <a:prstTxWarp prst="textNoShape">
              <a:avLst/>
            </a:prstTxWarp>
          </a:bodyPr>
          <a:lstStyle/>
          <a:p>
            <a:r>
              <a:rPr lang="en-GB" sz="1800" smtClean="0">
                <a:latin typeface="Arial" charset="0"/>
                <a:cs typeface="Arial" charset="0"/>
              </a:rPr>
              <a:t>China is so successful in the CDM because the have effectively standardized the CDM already</a:t>
            </a:r>
          </a:p>
          <a:p>
            <a:endParaRPr lang="en-GB" sz="1800" smtClean="0">
              <a:latin typeface="Arial" charset="0"/>
              <a:cs typeface="Arial" charset="0"/>
            </a:endParaRPr>
          </a:p>
          <a:p>
            <a:r>
              <a:rPr lang="en-GB" sz="1800" smtClean="0">
                <a:latin typeface="Arial" charset="0"/>
                <a:cs typeface="Arial" charset="0"/>
              </a:rPr>
              <a:t>The investment benchmarks set by Govt authorities, combined with the institution of the Feasibility Study Report, is effectively a positive list – it is a proven means of demonstrating additionality.</a:t>
            </a:r>
          </a:p>
          <a:p>
            <a:pPr lvl="1"/>
            <a:r>
              <a:rPr lang="en-GB" sz="1800" smtClean="0">
                <a:latin typeface="Arial" charset="0"/>
                <a:cs typeface="Arial" charset="0"/>
              </a:rPr>
              <a:t>Proving financial additionality in other countries is hampered by the need to determine an investment threshold (Weighted Average Cost of Capital / WACC) / or by conservative WACC set in the methodology.</a:t>
            </a:r>
          </a:p>
          <a:p>
            <a:endParaRPr lang="en-GB" sz="1800" smtClean="0">
              <a:latin typeface="Arial" charset="0"/>
              <a:cs typeface="Arial" charset="0"/>
            </a:endParaRPr>
          </a:p>
          <a:p>
            <a:r>
              <a:rPr lang="en-GB" sz="1800" smtClean="0">
                <a:latin typeface="Arial" charset="0"/>
                <a:cs typeface="Arial" charset="0"/>
              </a:rPr>
              <a:t>The publication of the data required to determine the grid emission factor effectively quantifies the baseline for most projects (other baselines are measured – such as methane emissions, industrial gases, waste heat etc)</a:t>
            </a:r>
          </a:p>
          <a:p>
            <a:pPr lvl="1"/>
            <a:r>
              <a:rPr lang="en-GB" sz="1800" smtClean="0">
                <a:latin typeface="Arial" charset="0"/>
                <a:cs typeface="Arial" charset="0"/>
              </a:rPr>
              <a:t>Accessing and verifying despatch data or power plant data is not easy in many countries</a:t>
            </a:r>
          </a:p>
        </p:txBody>
      </p:sp>
      <p:sp>
        <p:nvSpPr>
          <p:cNvPr id="4" name="Date Placeholder 3"/>
          <p:cNvSpPr>
            <a:spLocks noGrp="1"/>
          </p:cNvSpPr>
          <p:nvPr>
            <p:ph type="dt" sz="quarter" idx="10"/>
          </p:nvPr>
        </p:nvSpPr>
        <p:spPr/>
        <p:txBody>
          <a:bodyPr/>
          <a:lstStyle/>
          <a:p>
            <a:pPr>
              <a:defRPr/>
            </a:pPr>
            <a:fld id="{183A4232-523E-4828-B07C-C1A2E9605E74}" type="datetime1">
              <a:rPr lang="en-GB"/>
              <a:pPr>
                <a:defRPr/>
              </a:pPr>
              <a:t>13/03/2011</a:t>
            </a:fld>
            <a:endParaRPr lang="en-US"/>
          </a:p>
        </p:txBody>
      </p:sp>
      <p:sp>
        <p:nvSpPr>
          <p:cNvPr id="28676"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atin typeface="Arial" charset="0"/>
                <a:cs typeface="Arial" charset="0"/>
              </a:rPr>
              <a:t>www.cmia.net</a:t>
            </a:r>
          </a:p>
        </p:txBody>
      </p:sp>
      <p:sp>
        <p:nvSpPr>
          <p:cNvPr id="6" name="Slide Number Placeholder 5"/>
          <p:cNvSpPr>
            <a:spLocks noGrp="1"/>
          </p:cNvSpPr>
          <p:nvPr>
            <p:ph type="sldNum" sz="quarter" idx="12"/>
          </p:nvPr>
        </p:nvSpPr>
        <p:spPr/>
        <p:txBody>
          <a:bodyPr/>
          <a:lstStyle/>
          <a:p>
            <a:pPr>
              <a:defRPr/>
            </a:pPr>
            <a:fld id="{90D132DE-B466-4784-A69B-08622B3CC360}" type="slidenum">
              <a:rPr lang="en-US"/>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bwMode="auto">
          <a:ln>
            <a:solidFill>
              <a:srgbClr val="A6A6A6"/>
            </a:solidFill>
            <a:miter lim="800000"/>
            <a:headEnd/>
            <a:tailEnd/>
          </a:ln>
        </p:spPr>
        <p:txBody>
          <a:bodyPr wrap="square" numCol="1" anchorCtr="0" compatLnSpc="1">
            <a:prstTxWarp prst="textNoShape">
              <a:avLst/>
            </a:prstTxWarp>
          </a:bodyPr>
          <a:lstStyle/>
          <a:p>
            <a:r>
              <a:rPr lang="en-GB" smtClean="0">
                <a:latin typeface="Arial" charset="0"/>
                <a:cs typeface="Arial" charset="0"/>
              </a:rPr>
              <a:t>Conclusion</a:t>
            </a:r>
          </a:p>
        </p:txBody>
      </p:sp>
      <p:sp>
        <p:nvSpPr>
          <p:cNvPr id="29698" name="Content Placeholder 2"/>
          <p:cNvSpPr>
            <a:spLocks noGrp="1"/>
          </p:cNvSpPr>
          <p:nvPr>
            <p:ph idx="1"/>
          </p:nvPr>
        </p:nvSpPr>
        <p:spPr bwMode="auto">
          <a:ln>
            <a:solidFill>
              <a:srgbClr val="A6A6A6"/>
            </a:solidFill>
            <a:miter lim="800000"/>
            <a:headEnd/>
            <a:tailEnd/>
          </a:ln>
        </p:spPr>
        <p:txBody>
          <a:bodyPr wrap="square" numCol="1" anchor="t" anchorCtr="0" compatLnSpc="1">
            <a:prstTxWarp prst="textNoShape">
              <a:avLst/>
            </a:prstTxWarp>
          </a:bodyPr>
          <a:lstStyle/>
          <a:p>
            <a:pPr>
              <a:lnSpc>
                <a:spcPct val="110000"/>
              </a:lnSpc>
              <a:spcBef>
                <a:spcPts val="600"/>
              </a:spcBef>
              <a:spcAft>
                <a:spcPts val="600"/>
              </a:spcAft>
            </a:pPr>
            <a:r>
              <a:rPr lang="en-GB" sz="2200" smtClean="0">
                <a:latin typeface="Arial" charset="0"/>
                <a:cs typeface="Arial" charset="0"/>
              </a:rPr>
              <a:t>Standardized baselines have the capacity to:</a:t>
            </a:r>
          </a:p>
          <a:p>
            <a:pPr lvl="1">
              <a:lnSpc>
                <a:spcPct val="110000"/>
              </a:lnSpc>
              <a:spcBef>
                <a:spcPts val="600"/>
              </a:spcBef>
              <a:spcAft>
                <a:spcPts val="600"/>
              </a:spcAft>
            </a:pPr>
            <a:r>
              <a:rPr lang="en-GB" sz="2200" smtClean="0">
                <a:latin typeface="Arial" charset="0"/>
                <a:cs typeface="Arial" charset="0"/>
              </a:rPr>
              <a:t>Make CDM successful (faster, simpler, more transparent, cheaper) </a:t>
            </a:r>
          </a:p>
          <a:p>
            <a:pPr lvl="1">
              <a:lnSpc>
                <a:spcPct val="110000"/>
              </a:lnSpc>
              <a:spcBef>
                <a:spcPts val="600"/>
              </a:spcBef>
              <a:spcAft>
                <a:spcPts val="600"/>
              </a:spcAft>
            </a:pPr>
            <a:r>
              <a:rPr lang="en-GB" sz="2200" smtClean="0">
                <a:latin typeface="Arial" charset="0"/>
                <a:cs typeface="Arial" charset="0"/>
              </a:rPr>
              <a:t>In many more countries - particularly in LDCs and SIDS</a:t>
            </a:r>
          </a:p>
          <a:p>
            <a:pPr lvl="1">
              <a:lnSpc>
                <a:spcPct val="110000"/>
              </a:lnSpc>
              <a:spcBef>
                <a:spcPts val="600"/>
              </a:spcBef>
              <a:spcAft>
                <a:spcPts val="600"/>
              </a:spcAft>
            </a:pPr>
            <a:r>
              <a:rPr lang="en-GB" sz="2200" smtClean="0">
                <a:latin typeface="Arial" charset="0"/>
                <a:cs typeface="Arial" charset="0"/>
              </a:rPr>
              <a:t>And under-represented sectors – households / rural / village / urban / municipal</a:t>
            </a:r>
          </a:p>
          <a:p>
            <a:pPr lvl="1">
              <a:lnSpc>
                <a:spcPct val="110000"/>
              </a:lnSpc>
              <a:spcBef>
                <a:spcPts val="600"/>
              </a:spcBef>
              <a:spcAft>
                <a:spcPts val="600"/>
              </a:spcAft>
            </a:pPr>
            <a:r>
              <a:rPr lang="en-GB" sz="2200" smtClean="0">
                <a:latin typeface="Arial" charset="0"/>
                <a:cs typeface="Arial" charset="0"/>
              </a:rPr>
              <a:t>In the short term</a:t>
            </a:r>
          </a:p>
          <a:p>
            <a:pPr lvl="1">
              <a:lnSpc>
                <a:spcPct val="110000"/>
              </a:lnSpc>
              <a:spcBef>
                <a:spcPts val="600"/>
              </a:spcBef>
              <a:spcAft>
                <a:spcPts val="600"/>
              </a:spcAft>
            </a:pPr>
            <a:r>
              <a:rPr lang="en-GB" sz="2200" smtClean="0">
                <a:latin typeface="Arial" charset="0"/>
                <a:cs typeface="Arial" charset="0"/>
              </a:rPr>
              <a:t>With scale up over time</a:t>
            </a:r>
          </a:p>
          <a:p>
            <a:endParaRPr lang="en-GB" smtClean="0">
              <a:latin typeface="Arial" charset="0"/>
              <a:cs typeface="Arial" charset="0"/>
            </a:endParaRPr>
          </a:p>
          <a:p>
            <a:endParaRPr lang="en-GB" smtClean="0">
              <a:latin typeface="Arial" charset="0"/>
              <a:cs typeface="Arial" charset="0"/>
            </a:endParaRPr>
          </a:p>
        </p:txBody>
      </p:sp>
      <p:sp>
        <p:nvSpPr>
          <p:cNvPr id="4" name="Date Placeholder 3"/>
          <p:cNvSpPr>
            <a:spLocks noGrp="1"/>
          </p:cNvSpPr>
          <p:nvPr>
            <p:ph type="dt" sz="quarter" idx="10"/>
          </p:nvPr>
        </p:nvSpPr>
        <p:spPr/>
        <p:txBody>
          <a:bodyPr/>
          <a:lstStyle/>
          <a:p>
            <a:pPr>
              <a:defRPr/>
            </a:pPr>
            <a:fld id="{183A4232-523E-4828-B07C-C1A2E9605E74}" type="datetime1">
              <a:rPr lang="en-GB"/>
              <a:pPr>
                <a:defRPr/>
              </a:pPr>
              <a:t>13/03/2011</a:t>
            </a:fld>
            <a:endParaRPr lang="en-US"/>
          </a:p>
        </p:txBody>
      </p:sp>
      <p:sp>
        <p:nvSpPr>
          <p:cNvPr id="29700"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atin typeface="Arial" charset="0"/>
                <a:cs typeface="Arial" charset="0"/>
              </a:rPr>
              <a:t>www.cmia.net</a:t>
            </a:r>
          </a:p>
        </p:txBody>
      </p:sp>
      <p:sp>
        <p:nvSpPr>
          <p:cNvPr id="6" name="Slide Number Placeholder 5"/>
          <p:cNvSpPr>
            <a:spLocks noGrp="1"/>
          </p:cNvSpPr>
          <p:nvPr>
            <p:ph type="sldNum" sz="quarter" idx="12"/>
          </p:nvPr>
        </p:nvSpPr>
        <p:spPr/>
        <p:txBody>
          <a:bodyPr/>
          <a:lstStyle/>
          <a:p>
            <a:pPr>
              <a:defRPr/>
            </a:pPr>
            <a:fld id="{A1E3058C-1A94-48E2-9FA8-E324224FA875}" type="slidenum">
              <a:rPr lang="en-US"/>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bwMode="auto">
          <a:ln>
            <a:solidFill>
              <a:srgbClr val="A6A6A6"/>
            </a:solidFill>
            <a:miter lim="800000"/>
            <a:headEnd/>
            <a:tailEnd/>
          </a:ln>
        </p:spPr>
        <p:txBody>
          <a:bodyPr wrap="square" numCol="1" anchorCtr="0" compatLnSpc="1">
            <a:prstTxWarp prst="textNoShape">
              <a:avLst/>
            </a:prstTxWarp>
          </a:bodyPr>
          <a:lstStyle/>
          <a:p>
            <a:r>
              <a:rPr lang="en-GB" smtClean="0">
                <a:latin typeface="Arial" charset="0"/>
                <a:cs typeface="Arial" charset="0"/>
              </a:rPr>
              <a:t>Conclusion</a:t>
            </a:r>
          </a:p>
        </p:txBody>
      </p:sp>
      <p:sp>
        <p:nvSpPr>
          <p:cNvPr id="30722" name="Content Placeholder 2"/>
          <p:cNvSpPr>
            <a:spLocks noGrp="1"/>
          </p:cNvSpPr>
          <p:nvPr>
            <p:ph idx="1"/>
          </p:nvPr>
        </p:nvSpPr>
        <p:spPr bwMode="auto">
          <a:ln>
            <a:solidFill>
              <a:srgbClr val="A6A6A6"/>
            </a:solidFill>
            <a:miter lim="800000"/>
            <a:headEnd/>
            <a:tailEnd/>
          </a:ln>
        </p:spPr>
        <p:txBody>
          <a:bodyPr wrap="square" numCol="1" anchor="t" anchorCtr="0" compatLnSpc="1">
            <a:prstTxWarp prst="textNoShape">
              <a:avLst/>
            </a:prstTxWarp>
          </a:bodyPr>
          <a:lstStyle/>
          <a:p>
            <a:pPr algn="ctr">
              <a:buFont typeface="Arial" charset="0"/>
              <a:buNone/>
            </a:pPr>
            <a:endParaRPr lang="en-GB" sz="4000" smtClean="0">
              <a:latin typeface="Arial" charset="0"/>
              <a:cs typeface="Arial" charset="0"/>
            </a:endParaRPr>
          </a:p>
          <a:p>
            <a:pPr algn="ctr">
              <a:buFont typeface="Arial" charset="0"/>
              <a:buNone/>
            </a:pPr>
            <a:endParaRPr lang="en-GB" sz="4000" smtClean="0">
              <a:latin typeface="Arial" charset="0"/>
              <a:cs typeface="Arial" charset="0"/>
            </a:endParaRPr>
          </a:p>
          <a:p>
            <a:pPr algn="ctr">
              <a:buFont typeface="Arial" charset="0"/>
              <a:buNone/>
            </a:pPr>
            <a:r>
              <a:rPr lang="en-GB" sz="4000" smtClean="0">
                <a:latin typeface="Arial" charset="0"/>
                <a:cs typeface="Arial" charset="0"/>
              </a:rPr>
              <a:t>THANK YOU!</a:t>
            </a:r>
          </a:p>
        </p:txBody>
      </p:sp>
      <p:sp>
        <p:nvSpPr>
          <p:cNvPr id="4" name="Date Placeholder 3"/>
          <p:cNvSpPr>
            <a:spLocks noGrp="1"/>
          </p:cNvSpPr>
          <p:nvPr>
            <p:ph type="dt" sz="quarter" idx="10"/>
          </p:nvPr>
        </p:nvSpPr>
        <p:spPr/>
        <p:txBody>
          <a:bodyPr/>
          <a:lstStyle/>
          <a:p>
            <a:pPr>
              <a:defRPr/>
            </a:pPr>
            <a:fld id="{183A4232-523E-4828-B07C-C1A2E9605E74}" type="datetime1">
              <a:rPr lang="en-GB"/>
              <a:pPr>
                <a:defRPr/>
              </a:pPr>
              <a:t>13/03/2011</a:t>
            </a:fld>
            <a:endParaRPr lang="en-US"/>
          </a:p>
        </p:txBody>
      </p:sp>
      <p:sp>
        <p:nvSpPr>
          <p:cNvPr id="30724"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atin typeface="Arial" charset="0"/>
                <a:cs typeface="Arial" charset="0"/>
              </a:rPr>
              <a:t>www.cmia.net</a:t>
            </a:r>
          </a:p>
        </p:txBody>
      </p:sp>
      <p:sp>
        <p:nvSpPr>
          <p:cNvPr id="6" name="Slide Number Placeholder 5"/>
          <p:cNvSpPr>
            <a:spLocks noGrp="1"/>
          </p:cNvSpPr>
          <p:nvPr>
            <p:ph type="sldNum" sz="quarter" idx="12"/>
          </p:nvPr>
        </p:nvSpPr>
        <p:spPr/>
        <p:txBody>
          <a:bodyPr/>
          <a:lstStyle/>
          <a:p>
            <a:pPr>
              <a:defRPr/>
            </a:pPr>
            <a:fld id="{BC195598-B70D-4A02-8941-752AF478DB44}" type="slidenum">
              <a:rPr lang="en-US"/>
              <a:pPr>
                <a:defRPr/>
              </a:pPr>
              <a:t>17</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7"/>
          <p:cNvSpPr>
            <a:spLocks noGrp="1"/>
          </p:cNvSpPr>
          <p:nvPr>
            <p:ph type="title"/>
          </p:nvPr>
        </p:nvSpPr>
        <p:spPr bwMode="auto">
          <a:ln>
            <a:solidFill>
              <a:srgbClr val="A6A6A6"/>
            </a:solidFill>
            <a:miter lim="800000"/>
            <a:headEnd/>
            <a:tailEnd/>
          </a:ln>
        </p:spPr>
        <p:txBody>
          <a:bodyPr wrap="square" numCol="1" anchorCtr="0" compatLnSpc="1">
            <a:prstTxWarp prst="textNoShape">
              <a:avLst/>
            </a:prstTxWarp>
          </a:bodyPr>
          <a:lstStyle/>
          <a:p>
            <a:r>
              <a:rPr lang="en-US" smtClean="0">
                <a:latin typeface="Arial" charset="0"/>
                <a:cs typeface="Arial" charset="0"/>
              </a:rPr>
              <a:t>Who we are</a:t>
            </a:r>
          </a:p>
        </p:txBody>
      </p:sp>
      <p:sp>
        <p:nvSpPr>
          <p:cNvPr id="9" name="Content Placeholder 8"/>
          <p:cNvSpPr>
            <a:spLocks noGrp="1"/>
          </p:cNvSpPr>
          <p:nvPr>
            <p:ph sz="half" idx="2"/>
          </p:nvPr>
        </p:nvSpPr>
        <p:spPr>
          <a:xfrm>
            <a:off x="457200" y="3429000"/>
            <a:ext cx="8229600" cy="2743200"/>
          </a:xfrm>
          <a:ln>
            <a:noFill/>
          </a:ln>
        </p:spPr>
        <p:txBody>
          <a:bodyPr>
            <a:normAutofit lnSpcReduction="10000"/>
          </a:bodyPr>
          <a:lstStyle/>
          <a:p>
            <a:pPr marL="228600" indent="-228600" algn="ctr" fontAlgn="auto">
              <a:spcAft>
                <a:spcPts val="0"/>
              </a:spcAft>
              <a:buFont typeface="Arial" pitchFamily="34" charset="0"/>
              <a:buNone/>
              <a:defRPr/>
            </a:pPr>
            <a:r>
              <a:rPr lang="en-GB" sz="1800" dirty="0" smtClean="0">
                <a:solidFill>
                  <a:srgbClr val="675021"/>
                </a:solidFill>
                <a:latin typeface="Arial" charset="0"/>
              </a:rPr>
              <a:t>CMIA is an international trade association representing firms that finance, invest in, and provide enabling support to activities that reduce emissions. Our international membership accounts for an estimated 75% of the global carbon market, valued at USD 130 billion in 2009.</a:t>
            </a:r>
          </a:p>
          <a:p>
            <a:pPr marL="228600" indent="-228600" algn="ctr" fontAlgn="auto">
              <a:spcAft>
                <a:spcPts val="0"/>
              </a:spcAft>
              <a:buFont typeface="Arial" pitchFamily="34" charset="0"/>
              <a:buNone/>
              <a:defRPr/>
            </a:pPr>
            <a:endParaRPr lang="en-GB" sz="1800" dirty="0" smtClean="0">
              <a:solidFill>
                <a:srgbClr val="675021"/>
              </a:solidFill>
              <a:latin typeface="Arial" charset="0"/>
            </a:endParaRPr>
          </a:p>
          <a:p>
            <a:pPr marL="228600" indent="-228600" algn="ctr" fontAlgn="auto">
              <a:spcAft>
                <a:spcPts val="0"/>
              </a:spcAft>
              <a:buFont typeface="Arial" pitchFamily="34" charset="0"/>
              <a:buNone/>
              <a:defRPr/>
            </a:pPr>
            <a:r>
              <a:rPr lang="en-GB" sz="1800" dirty="0" smtClean="0">
                <a:solidFill>
                  <a:srgbClr val="675021"/>
                </a:solidFill>
                <a:latin typeface="Arial" charset="0"/>
              </a:rPr>
              <a:t>Our effectiveness and credibility as a voice in the policy-making arena is founded on our unique profile - an </a:t>
            </a:r>
            <a:r>
              <a:rPr lang="en-GB" sz="1800" b="1" dirty="0" smtClean="0">
                <a:latin typeface="Arial" charset="0"/>
              </a:rPr>
              <a:t>international, emitter-free association, representing the entire value chain of climate finance</a:t>
            </a:r>
            <a:r>
              <a:rPr lang="en-GB" sz="1800" dirty="0" smtClean="0">
                <a:solidFill>
                  <a:srgbClr val="675021"/>
                </a:solidFill>
                <a:latin typeface="Arial" charset="0"/>
              </a:rPr>
              <a:t>. This results in a unique advocacy platform with emphasis on the environmental integrity of market mechanisms and climate change policies.</a:t>
            </a:r>
            <a:endParaRPr lang="en-US" sz="1800" dirty="0">
              <a:solidFill>
                <a:srgbClr val="675021"/>
              </a:solidFill>
            </a:endParaRPr>
          </a:p>
        </p:txBody>
      </p:sp>
      <p:sp>
        <p:nvSpPr>
          <p:cNvPr id="4" name="Date Placeholder 3"/>
          <p:cNvSpPr>
            <a:spLocks noGrp="1"/>
          </p:cNvSpPr>
          <p:nvPr>
            <p:ph type="dt" sz="quarter" idx="10"/>
          </p:nvPr>
        </p:nvSpPr>
        <p:spPr/>
        <p:txBody>
          <a:bodyPr/>
          <a:lstStyle/>
          <a:p>
            <a:pPr>
              <a:defRPr/>
            </a:pPr>
            <a:fld id="{183A4232-523E-4828-B07C-C1A2E9605E74}" type="datetime1">
              <a:rPr lang="en-GB"/>
              <a:pPr>
                <a:defRPr/>
              </a:pPr>
              <a:t>13/03/2011</a:t>
            </a:fld>
            <a:endParaRPr lang="en-US"/>
          </a:p>
        </p:txBody>
      </p:sp>
      <p:sp>
        <p:nvSpPr>
          <p:cNvPr id="15364"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atin typeface="Arial" charset="0"/>
                <a:cs typeface="Arial" charset="0"/>
              </a:rPr>
              <a:t>www.cmia.net</a:t>
            </a:r>
          </a:p>
        </p:txBody>
      </p:sp>
      <p:sp>
        <p:nvSpPr>
          <p:cNvPr id="6" name="Slide Number Placeholder 5"/>
          <p:cNvSpPr>
            <a:spLocks noGrp="1"/>
          </p:cNvSpPr>
          <p:nvPr>
            <p:ph type="sldNum" sz="quarter" idx="12"/>
          </p:nvPr>
        </p:nvSpPr>
        <p:spPr/>
        <p:txBody>
          <a:bodyPr/>
          <a:lstStyle/>
          <a:p>
            <a:pPr>
              <a:defRPr/>
            </a:pPr>
            <a:fld id="{E3EE69AA-C025-4D60-A268-4AAEEC5DE492}" type="slidenum">
              <a:rPr lang="en-US"/>
              <a:pPr>
                <a:defRPr/>
              </a:pPr>
              <a:t>2</a:t>
            </a:fld>
            <a:endParaRPr lang="en-US" dirty="0"/>
          </a:p>
        </p:txBody>
      </p:sp>
      <p:pic>
        <p:nvPicPr>
          <p:cNvPr id="15366" name="Picture 11" descr="CMIA_homepagestickfigues[1]"/>
          <p:cNvPicPr>
            <a:picLocks noGrp="1" noChangeAspect="1" noChangeArrowheads="1"/>
          </p:cNvPicPr>
          <p:nvPr>
            <p:ph sz="half" idx="1"/>
          </p:nvPr>
        </p:nvPicPr>
        <p:blipFill>
          <a:blip r:embed="rId2"/>
          <a:srcRect/>
          <a:stretch>
            <a:fillRect/>
          </a:stretch>
        </p:blipFill>
        <p:spPr bwMode="auto">
          <a:xfrm>
            <a:off x="457200" y="1676400"/>
            <a:ext cx="8229600" cy="1544638"/>
          </a:xfr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bwMode="auto">
          <a:ln>
            <a:solidFill>
              <a:srgbClr val="A6A6A6"/>
            </a:solidFill>
            <a:miter lim="800000"/>
            <a:headEnd/>
            <a:tailEnd/>
          </a:ln>
        </p:spPr>
        <p:txBody>
          <a:bodyPr wrap="square" numCol="1" anchorCtr="0" compatLnSpc="1">
            <a:prstTxWarp prst="textNoShape">
              <a:avLst/>
            </a:prstTxWarp>
          </a:bodyPr>
          <a:lstStyle/>
          <a:p>
            <a:r>
              <a:rPr lang="en-GB" smtClean="0">
                <a:latin typeface="Arial" charset="0"/>
                <a:cs typeface="Arial" charset="0"/>
              </a:rPr>
              <a:t>Summary</a:t>
            </a:r>
          </a:p>
        </p:txBody>
      </p:sp>
      <p:sp>
        <p:nvSpPr>
          <p:cNvPr id="16386" name="Content Placeholder 2"/>
          <p:cNvSpPr>
            <a:spLocks noGrp="1"/>
          </p:cNvSpPr>
          <p:nvPr>
            <p:ph idx="1"/>
          </p:nvPr>
        </p:nvSpPr>
        <p:spPr bwMode="auto">
          <a:ln>
            <a:solidFill>
              <a:srgbClr val="A6A6A6"/>
            </a:solidFill>
            <a:miter lim="800000"/>
            <a:headEnd/>
            <a:tailEnd/>
          </a:ln>
        </p:spPr>
        <p:txBody>
          <a:bodyPr wrap="square" numCol="1" anchor="t" anchorCtr="0" compatLnSpc="1">
            <a:prstTxWarp prst="textNoShape">
              <a:avLst/>
            </a:prstTxWarp>
          </a:bodyPr>
          <a:lstStyle/>
          <a:p>
            <a:r>
              <a:rPr lang="en-GB" sz="2200" smtClean="0">
                <a:latin typeface="Arial" charset="0"/>
                <a:cs typeface="Arial" charset="0"/>
              </a:rPr>
              <a:t>Objectives of standardized baselines</a:t>
            </a:r>
          </a:p>
          <a:p>
            <a:endParaRPr lang="en-GB" sz="2200" smtClean="0">
              <a:latin typeface="Arial" charset="0"/>
              <a:cs typeface="Arial" charset="0"/>
            </a:endParaRPr>
          </a:p>
          <a:p>
            <a:r>
              <a:rPr lang="en-GB" sz="2200" smtClean="0">
                <a:latin typeface="Arial" charset="0"/>
                <a:cs typeface="Arial" charset="0"/>
              </a:rPr>
              <a:t>Basic concepts of: </a:t>
            </a:r>
          </a:p>
          <a:p>
            <a:pPr lvl="1"/>
            <a:r>
              <a:rPr lang="en-GB" sz="2200" smtClean="0">
                <a:latin typeface="Arial" charset="0"/>
                <a:cs typeface="Arial" charset="0"/>
              </a:rPr>
              <a:t>Baseline and additionality</a:t>
            </a:r>
          </a:p>
          <a:p>
            <a:pPr lvl="1"/>
            <a:r>
              <a:rPr lang="en-GB" sz="2200" smtClean="0">
                <a:latin typeface="Arial" charset="0"/>
                <a:cs typeface="Arial" charset="0"/>
              </a:rPr>
              <a:t>Benchmarks</a:t>
            </a:r>
          </a:p>
          <a:p>
            <a:pPr lvl="1"/>
            <a:r>
              <a:rPr lang="en-GB" sz="2200" smtClean="0">
                <a:latin typeface="Arial" charset="0"/>
                <a:cs typeface="Arial" charset="0"/>
              </a:rPr>
              <a:t>Emission factors</a:t>
            </a:r>
          </a:p>
          <a:p>
            <a:endParaRPr lang="en-GB" sz="2200" smtClean="0">
              <a:latin typeface="Arial" charset="0"/>
              <a:cs typeface="Arial" charset="0"/>
            </a:endParaRPr>
          </a:p>
          <a:p>
            <a:r>
              <a:rPr lang="en-GB" sz="2200" smtClean="0">
                <a:latin typeface="Arial" charset="0"/>
                <a:cs typeface="Arial" charset="0"/>
              </a:rPr>
              <a:t>Realistic short term / long term expectations for the scope of standardized baselines</a:t>
            </a:r>
          </a:p>
        </p:txBody>
      </p:sp>
      <p:sp>
        <p:nvSpPr>
          <p:cNvPr id="4" name="Date Placeholder 3"/>
          <p:cNvSpPr>
            <a:spLocks noGrp="1"/>
          </p:cNvSpPr>
          <p:nvPr>
            <p:ph type="dt" sz="quarter" idx="10"/>
          </p:nvPr>
        </p:nvSpPr>
        <p:spPr/>
        <p:txBody>
          <a:bodyPr/>
          <a:lstStyle/>
          <a:p>
            <a:pPr>
              <a:defRPr/>
            </a:pPr>
            <a:fld id="{183A4232-523E-4828-B07C-C1A2E9605E74}" type="datetime1">
              <a:rPr lang="en-GB"/>
              <a:pPr>
                <a:defRPr/>
              </a:pPr>
              <a:t>13/03/2011</a:t>
            </a:fld>
            <a:endParaRPr lang="en-US"/>
          </a:p>
        </p:txBody>
      </p:sp>
      <p:sp>
        <p:nvSpPr>
          <p:cNvPr id="16388"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atin typeface="Arial" charset="0"/>
                <a:cs typeface="Arial" charset="0"/>
              </a:rPr>
              <a:t>www.cmia.net</a:t>
            </a:r>
          </a:p>
        </p:txBody>
      </p:sp>
      <p:sp>
        <p:nvSpPr>
          <p:cNvPr id="6" name="Slide Number Placeholder 5"/>
          <p:cNvSpPr>
            <a:spLocks noGrp="1"/>
          </p:cNvSpPr>
          <p:nvPr>
            <p:ph type="sldNum" sz="quarter" idx="12"/>
          </p:nvPr>
        </p:nvSpPr>
        <p:spPr/>
        <p:txBody>
          <a:bodyPr/>
          <a:lstStyle/>
          <a:p>
            <a:pPr>
              <a:defRPr/>
            </a:pPr>
            <a:fld id="{4196F8D7-C390-4C8B-BD5A-984D6F28A8B1}" type="slidenum">
              <a:rPr lang="en-US"/>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bwMode="auto">
          <a:ln>
            <a:solidFill>
              <a:srgbClr val="A6A6A6"/>
            </a:solidFill>
            <a:miter lim="800000"/>
            <a:headEnd/>
            <a:tailEnd/>
          </a:ln>
        </p:spPr>
        <p:txBody>
          <a:bodyPr wrap="square" numCol="1" anchorCtr="0" compatLnSpc="1">
            <a:prstTxWarp prst="textNoShape">
              <a:avLst/>
            </a:prstTxWarp>
          </a:bodyPr>
          <a:lstStyle/>
          <a:p>
            <a:r>
              <a:rPr lang="en-GB" sz="2800" smtClean="0">
                <a:latin typeface="Arial" charset="0"/>
                <a:cs typeface="Arial" charset="0"/>
              </a:rPr>
              <a:t>Objectives of </a:t>
            </a:r>
            <a:br>
              <a:rPr lang="en-GB" sz="2800" smtClean="0">
                <a:latin typeface="Arial" charset="0"/>
                <a:cs typeface="Arial" charset="0"/>
              </a:rPr>
            </a:br>
            <a:r>
              <a:rPr lang="en-GB" sz="2800" smtClean="0">
                <a:latin typeface="Arial" charset="0"/>
                <a:cs typeface="Arial" charset="0"/>
              </a:rPr>
              <a:t>Standardized Baselines</a:t>
            </a:r>
          </a:p>
        </p:txBody>
      </p:sp>
      <p:sp>
        <p:nvSpPr>
          <p:cNvPr id="3" name="Content Placeholder 2"/>
          <p:cNvSpPr>
            <a:spLocks noGrp="1"/>
          </p:cNvSpPr>
          <p:nvPr>
            <p:ph idx="1"/>
          </p:nvPr>
        </p:nvSpPr>
        <p:spPr/>
        <p:txBody>
          <a:bodyPr>
            <a:normAutofit fontScale="77500" lnSpcReduction="20000"/>
          </a:bodyPr>
          <a:lstStyle/>
          <a:p>
            <a:pPr fontAlgn="auto">
              <a:spcAft>
                <a:spcPts val="0"/>
              </a:spcAft>
              <a:buFont typeface="Arial" pitchFamily="34" charset="0"/>
              <a:buChar char="•"/>
              <a:defRPr/>
            </a:pPr>
            <a:r>
              <a:rPr lang="en-GB" sz="2800" dirty="0" smtClean="0"/>
              <a:t>Swiss submission to SBSTA</a:t>
            </a:r>
          </a:p>
          <a:p>
            <a:pPr lvl="1" fontAlgn="auto">
              <a:spcAft>
                <a:spcPts val="0"/>
              </a:spcAft>
              <a:buFont typeface="Arial" pitchFamily="34" charset="0"/>
              <a:buChar char="–"/>
              <a:defRPr/>
            </a:pPr>
            <a:r>
              <a:rPr lang="en-GB" dirty="0" smtClean="0"/>
              <a:t>Reduce / remove transaction barriers </a:t>
            </a:r>
          </a:p>
          <a:p>
            <a:pPr lvl="1" fontAlgn="auto">
              <a:spcAft>
                <a:spcPts val="0"/>
              </a:spcAft>
              <a:buFont typeface="Arial" pitchFamily="34" charset="0"/>
              <a:buChar char="–"/>
              <a:defRPr/>
            </a:pPr>
            <a:r>
              <a:rPr lang="en-GB" dirty="0" smtClean="0"/>
              <a:t>Increase efficiency and simplify procedures</a:t>
            </a:r>
          </a:p>
          <a:p>
            <a:pPr lvl="1" fontAlgn="auto">
              <a:spcAft>
                <a:spcPts val="0"/>
              </a:spcAft>
              <a:buFont typeface="Arial" pitchFamily="34" charset="0"/>
              <a:buChar char="–"/>
              <a:defRPr/>
            </a:pPr>
            <a:r>
              <a:rPr lang="en-GB" dirty="0" smtClean="0"/>
              <a:t>Scale up mitigation actions</a:t>
            </a:r>
          </a:p>
          <a:p>
            <a:pPr lvl="1" fontAlgn="auto">
              <a:spcAft>
                <a:spcPts val="0"/>
              </a:spcAft>
              <a:buFont typeface="Arial" pitchFamily="34" charset="0"/>
              <a:buChar char="–"/>
              <a:defRPr/>
            </a:pPr>
            <a:r>
              <a:rPr lang="en-GB" dirty="0" smtClean="0"/>
              <a:t>Increase regional distribution</a:t>
            </a:r>
          </a:p>
          <a:p>
            <a:pPr fontAlgn="auto">
              <a:spcAft>
                <a:spcPts val="0"/>
              </a:spcAft>
              <a:buFont typeface="Arial" pitchFamily="34" charset="0"/>
              <a:buChar char="•"/>
              <a:defRPr/>
            </a:pPr>
            <a:endParaRPr lang="en-GB" sz="2800" dirty="0" smtClean="0"/>
          </a:p>
          <a:p>
            <a:pPr fontAlgn="auto">
              <a:spcAft>
                <a:spcPts val="0"/>
              </a:spcAft>
              <a:buFont typeface="Arial" pitchFamily="34" charset="0"/>
              <a:buChar char="•"/>
              <a:defRPr/>
            </a:pPr>
            <a:r>
              <a:rPr lang="en-GB" sz="2800" dirty="0" smtClean="0"/>
              <a:t>EU submission</a:t>
            </a:r>
          </a:p>
          <a:p>
            <a:pPr lvl="1" fontAlgn="auto">
              <a:spcAft>
                <a:spcPts val="0"/>
              </a:spcAft>
              <a:buFont typeface="Arial" pitchFamily="34" charset="0"/>
              <a:buChar char="–"/>
              <a:defRPr/>
            </a:pPr>
            <a:r>
              <a:rPr lang="en-GB" dirty="0" smtClean="0"/>
              <a:t>Streamlining and simplifying the CDM</a:t>
            </a:r>
          </a:p>
          <a:p>
            <a:pPr fontAlgn="auto">
              <a:spcAft>
                <a:spcPts val="0"/>
              </a:spcAft>
              <a:buFont typeface="Arial" pitchFamily="34" charset="0"/>
              <a:buChar char="•"/>
              <a:defRPr/>
            </a:pPr>
            <a:endParaRPr lang="en-GB" sz="2800" dirty="0" smtClean="0"/>
          </a:p>
          <a:p>
            <a:pPr fontAlgn="auto">
              <a:spcAft>
                <a:spcPts val="0"/>
              </a:spcAft>
              <a:buFont typeface="Arial" pitchFamily="34" charset="0"/>
              <a:buChar char="•"/>
              <a:defRPr/>
            </a:pPr>
            <a:r>
              <a:rPr lang="en-GB" sz="2800" dirty="0" smtClean="0"/>
              <a:t>CMIA sees an important distinction between what can be achieved immediately / in the short term and what can be achieved over the longer term through systemic changes in the CDM</a:t>
            </a:r>
          </a:p>
          <a:p>
            <a:pPr fontAlgn="auto">
              <a:spcAft>
                <a:spcPts val="0"/>
              </a:spcAft>
              <a:buFont typeface="Arial" pitchFamily="34" charset="0"/>
              <a:buChar char="•"/>
              <a:defRPr/>
            </a:pPr>
            <a:endParaRPr lang="en-GB" dirty="0" smtClean="0"/>
          </a:p>
          <a:p>
            <a:pPr fontAlgn="auto">
              <a:spcAft>
                <a:spcPts val="0"/>
              </a:spcAft>
              <a:buFont typeface="Arial" pitchFamily="34" charset="0"/>
              <a:buChar char="•"/>
              <a:defRPr/>
            </a:pPr>
            <a:endParaRPr lang="en-GB" dirty="0" smtClean="0"/>
          </a:p>
          <a:p>
            <a:pPr fontAlgn="auto">
              <a:spcAft>
                <a:spcPts val="0"/>
              </a:spcAft>
              <a:buFont typeface="Arial" pitchFamily="34" charset="0"/>
              <a:buChar char="•"/>
              <a:defRPr/>
            </a:pPr>
            <a:endParaRPr lang="en-GB" dirty="0"/>
          </a:p>
        </p:txBody>
      </p:sp>
      <p:sp>
        <p:nvSpPr>
          <p:cNvPr id="4" name="Date Placeholder 3"/>
          <p:cNvSpPr>
            <a:spLocks noGrp="1"/>
          </p:cNvSpPr>
          <p:nvPr>
            <p:ph type="dt" sz="quarter" idx="10"/>
          </p:nvPr>
        </p:nvSpPr>
        <p:spPr/>
        <p:txBody>
          <a:bodyPr/>
          <a:lstStyle/>
          <a:p>
            <a:pPr>
              <a:defRPr/>
            </a:pPr>
            <a:fld id="{183A4232-523E-4828-B07C-C1A2E9605E74}" type="datetime1">
              <a:rPr lang="en-GB"/>
              <a:pPr>
                <a:defRPr/>
              </a:pPr>
              <a:t>13/03/2011</a:t>
            </a:fld>
            <a:endParaRPr lang="en-US"/>
          </a:p>
        </p:txBody>
      </p:sp>
      <p:sp>
        <p:nvSpPr>
          <p:cNvPr id="17412"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atin typeface="Arial" charset="0"/>
                <a:cs typeface="Arial" charset="0"/>
              </a:rPr>
              <a:t>www.cmia.net</a:t>
            </a:r>
          </a:p>
        </p:txBody>
      </p:sp>
      <p:sp>
        <p:nvSpPr>
          <p:cNvPr id="6" name="Slide Number Placeholder 5"/>
          <p:cNvSpPr>
            <a:spLocks noGrp="1"/>
          </p:cNvSpPr>
          <p:nvPr>
            <p:ph type="sldNum" sz="quarter" idx="12"/>
          </p:nvPr>
        </p:nvSpPr>
        <p:spPr/>
        <p:txBody>
          <a:bodyPr/>
          <a:lstStyle/>
          <a:p>
            <a:pPr>
              <a:defRPr/>
            </a:pPr>
            <a:fld id="{06B835DE-CC3C-4A2E-A7AF-9EB370A05B66}"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bwMode="auto">
          <a:ln>
            <a:solidFill>
              <a:srgbClr val="A6A6A6"/>
            </a:solidFill>
            <a:miter lim="800000"/>
            <a:headEnd/>
            <a:tailEnd/>
          </a:ln>
        </p:spPr>
        <p:txBody>
          <a:bodyPr wrap="square" numCol="1" anchorCtr="0" compatLnSpc="1">
            <a:prstTxWarp prst="textNoShape">
              <a:avLst/>
            </a:prstTxWarp>
          </a:bodyPr>
          <a:lstStyle/>
          <a:p>
            <a:r>
              <a:rPr lang="en-GB" smtClean="0">
                <a:latin typeface="Arial" charset="0"/>
                <a:cs typeface="Arial" charset="0"/>
              </a:rPr>
              <a:t>Key terms</a:t>
            </a:r>
          </a:p>
        </p:txBody>
      </p:sp>
      <p:sp>
        <p:nvSpPr>
          <p:cNvPr id="3" name="Content Placeholder 2"/>
          <p:cNvSpPr>
            <a:spLocks noGrp="1"/>
          </p:cNvSpPr>
          <p:nvPr>
            <p:ph idx="1"/>
          </p:nvPr>
        </p:nvSpPr>
        <p:spPr>
          <a:xfrm>
            <a:off x="457200" y="1600200"/>
            <a:ext cx="8229600" cy="4800600"/>
          </a:xfrm>
        </p:spPr>
        <p:txBody>
          <a:bodyPr>
            <a:normAutofit fontScale="92500"/>
          </a:bodyPr>
          <a:lstStyle/>
          <a:p>
            <a:pPr fontAlgn="auto">
              <a:lnSpc>
                <a:spcPct val="120000"/>
              </a:lnSpc>
              <a:spcBef>
                <a:spcPts val="1000"/>
              </a:spcBef>
              <a:spcAft>
                <a:spcPts val="1000"/>
              </a:spcAft>
              <a:buFont typeface="Arial" pitchFamily="34" charset="0"/>
              <a:buChar char="•"/>
              <a:defRPr/>
            </a:pPr>
            <a:r>
              <a:rPr lang="en-GB" sz="2400" dirty="0" smtClean="0"/>
              <a:t>Baseline – anthropogenic emissions that would occur in the absence of the project activity. The concept of additionality is fundamentally linked to the definition of a baseline – to show that the baseline is not BAU.</a:t>
            </a:r>
          </a:p>
          <a:p>
            <a:pPr lvl="1" fontAlgn="auto">
              <a:lnSpc>
                <a:spcPct val="120000"/>
              </a:lnSpc>
              <a:spcBef>
                <a:spcPts val="1000"/>
              </a:spcBef>
              <a:spcAft>
                <a:spcPts val="1000"/>
              </a:spcAft>
              <a:buFont typeface="Arial" pitchFamily="34" charset="0"/>
              <a:buChar char="–"/>
              <a:defRPr/>
            </a:pPr>
            <a:r>
              <a:rPr lang="en-GB" sz="2400" dirty="0" smtClean="0"/>
              <a:t>A baseline can be defined for a single technology, but it is not easy to define a baseline for multiple technologies – because (a) the technologies may interact and (b) it is difficult to implement to the original project design (which means financial additionality needs to be re-assessed). Barrier analysis is more robust </a:t>
            </a:r>
          </a:p>
          <a:p>
            <a:pPr lvl="1" fontAlgn="auto">
              <a:spcAft>
                <a:spcPts val="0"/>
              </a:spcAft>
              <a:buFont typeface="Arial" pitchFamily="34" charset="0"/>
              <a:buChar char="–"/>
              <a:defRPr/>
            </a:pPr>
            <a:endParaRPr lang="en-GB" dirty="0" smtClean="0"/>
          </a:p>
        </p:txBody>
      </p:sp>
      <p:sp>
        <p:nvSpPr>
          <p:cNvPr id="4" name="Date Placeholder 3"/>
          <p:cNvSpPr>
            <a:spLocks noGrp="1"/>
          </p:cNvSpPr>
          <p:nvPr>
            <p:ph type="dt" sz="quarter" idx="10"/>
          </p:nvPr>
        </p:nvSpPr>
        <p:spPr/>
        <p:txBody>
          <a:bodyPr/>
          <a:lstStyle/>
          <a:p>
            <a:pPr>
              <a:defRPr/>
            </a:pPr>
            <a:fld id="{183A4232-523E-4828-B07C-C1A2E9605E74}" type="datetime1">
              <a:rPr lang="en-GB"/>
              <a:pPr>
                <a:defRPr/>
              </a:pPr>
              <a:t>13/03/2011</a:t>
            </a:fld>
            <a:endParaRPr lang="en-US"/>
          </a:p>
        </p:txBody>
      </p:sp>
      <p:sp>
        <p:nvSpPr>
          <p:cNvPr id="18436"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atin typeface="Arial" charset="0"/>
                <a:cs typeface="Arial" charset="0"/>
              </a:rPr>
              <a:t>www.cmia.net</a:t>
            </a:r>
          </a:p>
        </p:txBody>
      </p:sp>
      <p:sp>
        <p:nvSpPr>
          <p:cNvPr id="6" name="Slide Number Placeholder 5"/>
          <p:cNvSpPr>
            <a:spLocks noGrp="1"/>
          </p:cNvSpPr>
          <p:nvPr>
            <p:ph type="sldNum" sz="quarter" idx="12"/>
          </p:nvPr>
        </p:nvSpPr>
        <p:spPr/>
        <p:txBody>
          <a:bodyPr/>
          <a:lstStyle/>
          <a:p>
            <a:pPr>
              <a:defRPr/>
            </a:pPr>
            <a:fld id="{E9F72671-B249-41E7-BDD1-585FADD95A76}"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bwMode="auto">
          <a:ln>
            <a:solidFill>
              <a:srgbClr val="A6A6A6"/>
            </a:solidFill>
            <a:miter lim="800000"/>
            <a:headEnd/>
            <a:tailEnd/>
          </a:ln>
        </p:spPr>
        <p:txBody>
          <a:bodyPr wrap="square" numCol="1" anchorCtr="0" compatLnSpc="1">
            <a:prstTxWarp prst="textNoShape">
              <a:avLst/>
            </a:prstTxWarp>
          </a:bodyPr>
          <a:lstStyle/>
          <a:p>
            <a:r>
              <a:rPr lang="en-GB" smtClean="0">
                <a:latin typeface="Arial" charset="0"/>
                <a:cs typeface="Arial" charset="0"/>
              </a:rPr>
              <a:t>Key terms</a:t>
            </a:r>
          </a:p>
        </p:txBody>
      </p:sp>
      <p:sp>
        <p:nvSpPr>
          <p:cNvPr id="19458" name="Content Placeholder 2"/>
          <p:cNvSpPr>
            <a:spLocks noGrp="1"/>
          </p:cNvSpPr>
          <p:nvPr>
            <p:ph idx="1"/>
          </p:nvPr>
        </p:nvSpPr>
        <p:spPr bwMode="auto">
          <a:xfrm>
            <a:off x="457200" y="1600200"/>
            <a:ext cx="8229600" cy="4800600"/>
          </a:xfrm>
          <a:ln>
            <a:solidFill>
              <a:srgbClr val="A6A6A6"/>
            </a:solidFill>
            <a:miter lim="800000"/>
            <a:headEnd/>
            <a:tailEnd/>
          </a:ln>
        </p:spPr>
        <p:txBody>
          <a:bodyPr wrap="square" numCol="1" anchor="t" anchorCtr="0" compatLnSpc="1">
            <a:prstTxWarp prst="textNoShape">
              <a:avLst/>
            </a:prstTxWarp>
          </a:bodyPr>
          <a:lstStyle/>
          <a:p>
            <a:pPr>
              <a:lnSpc>
                <a:spcPct val="120000"/>
              </a:lnSpc>
              <a:spcAft>
                <a:spcPts val="600"/>
              </a:spcAft>
            </a:pPr>
            <a:r>
              <a:rPr lang="en-GB" sz="2000" smtClean="0">
                <a:latin typeface="Arial" charset="0"/>
                <a:cs typeface="Arial" charset="0"/>
              </a:rPr>
              <a:t>A Benchmark is a performance standard, expressed in t CO2 per unit of activity / output. In order to motivate action it must be set below existing performance (i.e. act to improve performance). There is no additionality test required for a benchmark because in achieving the benchmark, the facility is meeting a target and in exceeding the benchmark, the facility is acting beyond BAU.</a:t>
            </a:r>
          </a:p>
          <a:p>
            <a:pPr lvl="1">
              <a:lnSpc>
                <a:spcPct val="120000"/>
              </a:lnSpc>
              <a:spcAft>
                <a:spcPts val="600"/>
              </a:spcAft>
            </a:pPr>
            <a:r>
              <a:rPr lang="en-GB" sz="2000" smtClean="0">
                <a:latin typeface="Arial" charset="0"/>
                <a:cs typeface="Arial" charset="0"/>
              </a:rPr>
              <a:t>A benchmark does not restrict activity to a single technology</a:t>
            </a:r>
          </a:p>
          <a:p>
            <a:pPr lvl="1">
              <a:lnSpc>
                <a:spcPct val="120000"/>
              </a:lnSpc>
              <a:spcAft>
                <a:spcPts val="600"/>
              </a:spcAft>
            </a:pPr>
            <a:r>
              <a:rPr lang="en-GB" sz="2000" smtClean="0">
                <a:latin typeface="Arial" charset="0"/>
                <a:cs typeface="Arial" charset="0"/>
              </a:rPr>
              <a:t>A benchmark requires data from peers – plants of similar scale / technology / social / environmental setting</a:t>
            </a:r>
          </a:p>
          <a:p>
            <a:pPr lvl="1">
              <a:lnSpc>
                <a:spcPct val="120000"/>
              </a:lnSpc>
              <a:spcAft>
                <a:spcPts val="600"/>
              </a:spcAft>
            </a:pPr>
            <a:r>
              <a:rPr lang="en-GB" sz="2000" smtClean="0">
                <a:latin typeface="Arial" charset="0"/>
                <a:cs typeface="Arial" charset="0"/>
              </a:rPr>
              <a:t>A benchmark incorporates an element of “domestic” action – lowering existing performance to the benchmark and “additional” performance beneath the benchmark</a:t>
            </a:r>
          </a:p>
        </p:txBody>
      </p:sp>
      <p:sp>
        <p:nvSpPr>
          <p:cNvPr id="4" name="Date Placeholder 3"/>
          <p:cNvSpPr>
            <a:spLocks noGrp="1"/>
          </p:cNvSpPr>
          <p:nvPr>
            <p:ph type="dt" sz="quarter" idx="10"/>
          </p:nvPr>
        </p:nvSpPr>
        <p:spPr/>
        <p:txBody>
          <a:bodyPr/>
          <a:lstStyle/>
          <a:p>
            <a:pPr>
              <a:defRPr/>
            </a:pPr>
            <a:fld id="{183A4232-523E-4828-B07C-C1A2E9605E74}" type="datetime1">
              <a:rPr lang="en-GB"/>
              <a:pPr>
                <a:defRPr/>
              </a:pPr>
              <a:t>13/03/2011</a:t>
            </a:fld>
            <a:endParaRPr lang="en-US"/>
          </a:p>
        </p:txBody>
      </p:sp>
      <p:sp>
        <p:nvSpPr>
          <p:cNvPr id="19460"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atin typeface="Arial" charset="0"/>
                <a:cs typeface="Arial" charset="0"/>
              </a:rPr>
              <a:t>www.cmia.net</a:t>
            </a:r>
          </a:p>
        </p:txBody>
      </p:sp>
      <p:sp>
        <p:nvSpPr>
          <p:cNvPr id="6" name="Slide Number Placeholder 5"/>
          <p:cNvSpPr>
            <a:spLocks noGrp="1"/>
          </p:cNvSpPr>
          <p:nvPr>
            <p:ph type="sldNum" sz="quarter" idx="12"/>
          </p:nvPr>
        </p:nvSpPr>
        <p:spPr/>
        <p:txBody>
          <a:bodyPr/>
          <a:lstStyle/>
          <a:p>
            <a:pPr>
              <a:defRPr/>
            </a:pPr>
            <a:fld id="{D7E17D61-6BFA-41E2-9153-0827CF15654D}"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bwMode="auto">
          <a:ln>
            <a:solidFill>
              <a:srgbClr val="A6A6A6"/>
            </a:solidFill>
            <a:miter lim="800000"/>
            <a:headEnd/>
            <a:tailEnd/>
          </a:ln>
        </p:spPr>
        <p:txBody>
          <a:bodyPr wrap="square" numCol="1" anchorCtr="0" compatLnSpc="1">
            <a:prstTxWarp prst="textNoShape">
              <a:avLst/>
            </a:prstTxWarp>
          </a:bodyPr>
          <a:lstStyle/>
          <a:p>
            <a:r>
              <a:rPr lang="en-GB" smtClean="0">
                <a:latin typeface="Arial" charset="0"/>
                <a:cs typeface="Arial" charset="0"/>
              </a:rPr>
              <a:t>Key terms</a:t>
            </a:r>
          </a:p>
        </p:txBody>
      </p:sp>
      <p:sp>
        <p:nvSpPr>
          <p:cNvPr id="20482" name="Content Placeholder 2"/>
          <p:cNvSpPr>
            <a:spLocks noGrp="1"/>
          </p:cNvSpPr>
          <p:nvPr>
            <p:ph idx="1"/>
          </p:nvPr>
        </p:nvSpPr>
        <p:spPr bwMode="auto">
          <a:xfrm>
            <a:off x="457200" y="1600200"/>
            <a:ext cx="8229600" cy="4800600"/>
          </a:xfrm>
          <a:ln>
            <a:solidFill>
              <a:srgbClr val="A6A6A6"/>
            </a:solidFill>
            <a:miter lim="800000"/>
            <a:headEnd/>
            <a:tailEnd/>
          </a:ln>
        </p:spPr>
        <p:txBody>
          <a:bodyPr wrap="square" numCol="1" anchor="t" anchorCtr="0" compatLnSpc="1">
            <a:prstTxWarp prst="textNoShape">
              <a:avLst/>
            </a:prstTxWarp>
          </a:bodyPr>
          <a:lstStyle/>
          <a:p>
            <a:r>
              <a:rPr lang="en-GB" sz="2200" smtClean="0">
                <a:latin typeface="Arial" charset="0"/>
                <a:cs typeface="Arial" charset="0"/>
              </a:rPr>
              <a:t>An Emission Factor is also expressed in t CO2 per unit of activity / output but this is not set as a target; it is a measure of existing performance and is used as a key input in determining baseline or project emissions</a:t>
            </a:r>
          </a:p>
          <a:p>
            <a:endParaRPr lang="en-GB" sz="2200" smtClean="0">
              <a:latin typeface="Arial" charset="0"/>
              <a:cs typeface="Arial" charset="0"/>
            </a:endParaRPr>
          </a:p>
          <a:p>
            <a:r>
              <a:rPr lang="en-GB" sz="2200" smtClean="0">
                <a:latin typeface="Arial" charset="0"/>
                <a:cs typeface="Arial" charset="0"/>
              </a:rPr>
              <a:t>A Default Factor is a value to be used in absence of something better</a:t>
            </a:r>
          </a:p>
        </p:txBody>
      </p:sp>
      <p:sp>
        <p:nvSpPr>
          <p:cNvPr id="4" name="Date Placeholder 3"/>
          <p:cNvSpPr>
            <a:spLocks noGrp="1"/>
          </p:cNvSpPr>
          <p:nvPr>
            <p:ph type="dt" sz="quarter" idx="10"/>
          </p:nvPr>
        </p:nvSpPr>
        <p:spPr/>
        <p:txBody>
          <a:bodyPr/>
          <a:lstStyle/>
          <a:p>
            <a:pPr>
              <a:defRPr/>
            </a:pPr>
            <a:fld id="{183A4232-523E-4828-B07C-C1A2E9605E74}" type="datetime1">
              <a:rPr lang="en-GB"/>
              <a:pPr>
                <a:defRPr/>
              </a:pPr>
              <a:t>13/03/2011</a:t>
            </a:fld>
            <a:endParaRPr lang="en-US"/>
          </a:p>
        </p:txBody>
      </p:sp>
      <p:sp>
        <p:nvSpPr>
          <p:cNvPr id="20484"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atin typeface="Arial" charset="0"/>
                <a:cs typeface="Arial" charset="0"/>
              </a:rPr>
              <a:t>www.cmia.net</a:t>
            </a:r>
          </a:p>
        </p:txBody>
      </p:sp>
      <p:sp>
        <p:nvSpPr>
          <p:cNvPr id="6" name="Slide Number Placeholder 5"/>
          <p:cNvSpPr>
            <a:spLocks noGrp="1"/>
          </p:cNvSpPr>
          <p:nvPr>
            <p:ph type="sldNum" sz="quarter" idx="12"/>
          </p:nvPr>
        </p:nvSpPr>
        <p:spPr/>
        <p:txBody>
          <a:bodyPr/>
          <a:lstStyle/>
          <a:p>
            <a:pPr>
              <a:defRPr/>
            </a:pPr>
            <a:fld id="{65E299C3-A50C-471C-A634-D7B3368CF605}"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bwMode="auto">
          <a:ln>
            <a:solidFill>
              <a:srgbClr val="A6A6A6"/>
            </a:solidFill>
            <a:miter lim="800000"/>
            <a:headEnd/>
            <a:tailEnd/>
          </a:ln>
        </p:spPr>
        <p:txBody>
          <a:bodyPr wrap="square" numCol="1" anchorCtr="0" compatLnSpc="1">
            <a:prstTxWarp prst="textNoShape">
              <a:avLst/>
            </a:prstTxWarp>
          </a:bodyPr>
          <a:lstStyle/>
          <a:p>
            <a:r>
              <a:rPr lang="en-GB" sz="2800" smtClean="0">
                <a:latin typeface="Arial" charset="0"/>
                <a:cs typeface="Arial" charset="0"/>
              </a:rPr>
              <a:t>Implications for the CDM</a:t>
            </a:r>
          </a:p>
        </p:txBody>
      </p:sp>
      <p:sp>
        <p:nvSpPr>
          <p:cNvPr id="3" name="Content Placeholder 2"/>
          <p:cNvSpPr>
            <a:spLocks noGrp="1"/>
          </p:cNvSpPr>
          <p:nvPr>
            <p:ph idx="1"/>
          </p:nvPr>
        </p:nvSpPr>
        <p:spPr/>
        <p:txBody>
          <a:bodyPr>
            <a:normAutofit fontScale="85000" lnSpcReduction="20000"/>
          </a:bodyPr>
          <a:lstStyle/>
          <a:p>
            <a:pPr fontAlgn="auto">
              <a:lnSpc>
                <a:spcPct val="120000"/>
              </a:lnSpc>
              <a:spcBef>
                <a:spcPts val="600"/>
              </a:spcBef>
              <a:spcAft>
                <a:spcPts val="600"/>
              </a:spcAft>
              <a:buFont typeface="Arial" pitchFamily="34" charset="0"/>
              <a:buChar char="•"/>
              <a:defRPr/>
            </a:pPr>
            <a:r>
              <a:rPr lang="en-GB" sz="2800" dirty="0" smtClean="0"/>
              <a:t>Benchmarks – in the short term will NOT fulfil all of the objectives of standardization</a:t>
            </a:r>
          </a:p>
          <a:p>
            <a:pPr fontAlgn="auto">
              <a:lnSpc>
                <a:spcPct val="120000"/>
              </a:lnSpc>
              <a:spcBef>
                <a:spcPts val="600"/>
              </a:spcBef>
              <a:spcAft>
                <a:spcPts val="600"/>
              </a:spcAft>
              <a:buFont typeface="Arial" pitchFamily="34" charset="0"/>
              <a:buChar char="•"/>
              <a:defRPr/>
            </a:pPr>
            <a:endParaRPr lang="en-GB" sz="2800" dirty="0" smtClean="0"/>
          </a:p>
          <a:p>
            <a:pPr fontAlgn="auto">
              <a:lnSpc>
                <a:spcPct val="120000"/>
              </a:lnSpc>
              <a:spcBef>
                <a:spcPts val="600"/>
              </a:spcBef>
              <a:spcAft>
                <a:spcPts val="600"/>
              </a:spcAft>
              <a:buFont typeface="Arial" pitchFamily="34" charset="0"/>
              <a:buChar char="•"/>
              <a:defRPr/>
            </a:pPr>
            <a:r>
              <a:rPr lang="en-GB" sz="2800" dirty="0" smtClean="0"/>
              <a:t>Defining and managing a benchmark is difficult; requires data and institutional infrastructure which typically exists in advanced developing counties</a:t>
            </a:r>
          </a:p>
          <a:p>
            <a:pPr lvl="1" fontAlgn="auto">
              <a:lnSpc>
                <a:spcPct val="120000"/>
              </a:lnSpc>
              <a:spcBef>
                <a:spcPts val="600"/>
              </a:spcBef>
              <a:spcAft>
                <a:spcPts val="600"/>
              </a:spcAft>
              <a:buFont typeface="Arial" pitchFamily="34" charset="0"/>
              <a:buChar char="–"/>
              <a:defRPr/>
            </a:pPr>
            <a:r>
              <a:rPr lang="en-GB" dirty="0" smtClean="0"/>
              <a:t>Thus benchmarks are likely to enhance CDM in China and other advanced </a:t>
            </a:r>
            <a:r>
              <a:rPr lang="en-GB" dirty="0" err="1" smtClean="0"/>
              <a:t>DCs</a:t>
            </a:r>
            <a:r>
              <a:rPr lang="en-GB" dirty="0" smtClean="0"/>
              <a:t>, whilst creating further barriers to CDM in </a:t>
            </a:r>
            <a:r>
              <a:rPr lang="en-GB" dirty="0" err="1" smtClean="0"/>
              <a:t>LDCs</a:t>
            </a:r>
            <a:r>
              <a:rPr lang="en-GB" dirty="0" smtClean="0"/>
              <a:t>, SIDS and under represented sectors in </a:t>
            </a:r>
            <a:r>
              <a:rPr lang="en-GB" dirty="0" err="1" smtClean="0"/>
              <a:t>DCs</a:t>
            </a:r>
            <a:endParaRPr lang="en-GB" dirty="0" smtClean="0"/>
          </a:p>
          <a:p>
            <a:pPr lvl="1" fontAlgn="auto">
              <a:spcAft>
                <a:spcPts val="0"/>
              </a:spcAft>
              <a:buFont typeface="Arial" pitchFamily="34" charset="0"/>
              <a:buChar char="–"/>
              <a:defRPr/>
            </a:pPr>
            <a:endParaRPr lang="en-GB" dirty="0" smtClean="0"/>
          </a:p>
          <a:p>
            <a:pPr fontAlgn="auto">
              <a:spcAft>
                <a:spcPts val="0"/>
              </a:spcAft>
              <a:buFont typeface="Arial" pitchFamily="34" charset="0"/>
              <a:buChar char="•"/>
              <a:defRPr/>
            </a:pPr>
            <a:endParaRPr lang="en-GB" dirty="0" smtClean="0"/>
          </a:p>
          <a:p>
            <a:pPr fontAlgn="auto">
              <a:spcAft>
                <a:spcPts val="0"/>
              </a:spcAft>
              <a:buFont typeface="Arial" pitchFamily="34" charset="0"/>
              <a:buChar char="•"/>
              <a:defRPr/>
            </a:pPr>
            <a:endParaRPr lang="en-GB" dirty="0"/>
          </a:p>
        </p:txBody>
      </p:sp>
      <p:sp>
        <p:nvSpPr>
          <p:cNvPr id="4" name="Date Placeholder 3"/>
          <p:cNvSpPr>
            <a:spLocks noGrp="1"/>
          </p:cNvSpPr>
          <p:nvPr>
            <p:ph type="dt" sz="quarter" idx="10"/>
          </p:nvPr>
        </p:nvSpPr>
        <p:spPr/>
        <p:txBody>
          <a:bodyPr/>
          <a:lstStyle/>
          <a:p>
            <a:pPr>
              <a:defRPr/>
            </a:pPr>
            <a:fld id="{183A4232-523E-4828-B07C-C1A2E9605E74}" type="datetime1">
              <a:rPr lang="en-GB"/>
              <a:pPr>
                <a:defRPr/>
              </a:pPr>
              <a:t>13/03/2011</a:t>
            </a:fld>
            <a:endParaRPr lang="en-US"/>
          </a:p>
        </p:txBody>
      </p:sp>
      <p:sp>
        <p:nvSpPr>
          <p:cNvPr id="21508"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atin typeface="Arial" charset="0"/>
                <a:cs typeface="Arial" charset="0"/>
              </a:rPr>
              <a:t>www.cmia.net</a:t>
            </a:r>
          </a:p>
        </p:txBody>
      </p:sp>
      <p:sp>
        <p:nvSpPr>
          <p:cNvPr id="6" name="Slide Number Placeholder 5"/>
          <p:cNvSpPr>
            <a:spLocks noGrp="1"/>
          </p:cNvSpPr>
          <p:nvPr>
            <p:ph type="sldNum" sz="quarter" idx="12"/>
          </p:nvPr>
        </p:nvSpPr>
        <p:spPr/>
        <p:txBody>
          <a:bodyPr/>
          <a:lstStyle/>
          <a:p>
            <a:pPr>
              <a:defRPr/>
            </a:pPr>
            <a:fld id="{75350FEB-37FB-43A5-BCC4-9E2311A2E0FF}" type="slidenum">
              <a:rPr lang="en-US"/>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bwMode="auto">
          <a:ln>
            <a:solidFill>
              <a:srgbClr val="A6A6A6"/>
            </a:solidFill>
            <a:miter lim="800000"/>
            <a:headEnd/>
            <a:tailEnd/>
          </a:ln>
        </p:spPr>
        <p:txBody>
          <a:bodyPr wrap="square" numCol="1" anchorCtr="0" compatLnSpc="1">
            <a:prstTxWarp prst="textNoShape">
              <a:avLst/>
            </a:prstTxWarp>
          </a:bodyPr>
          <a:lstStyle/>
          <a:p>
            <a:r>
              <a:rPr lang="en-GB" sz="2800" smtClean="0">
                <a:latin typeface="Arial" charset="0"/>
                <a:cs typeface="Arial" charset="0"/>
              </a:rPr>
              <a:t>Implications for the CDM</a:t>
            </a:r>
          </a:p>
        </p:txBody>
      </p:sp>
      <p:sp>
        <p:nvSpPr>
          <p:cNvPr id="3" name="Content Placeholder 2"/>
          <p:cNvSpPr>
            <a:spLocks noGrp="1"/>
          </p:cNvSpPr>
          <p:nvPr>
            <p:ph idx="1"/>
          </p:nvPr>
        </p:nvSpPr>
        <p:spPr/>
        <p:txBody>
          <a:bodyPr>
            <a:normAutofit fontScale="77500" lnSpcReduction="20000"/>
          </a:bodyPr>
          <a:lstStyle/>
          <a:p>
            <a:pPr fontAlgn="auto">
              <a:lnSpc>
                <a:spcPct val="110000"/>
              </a:lnSpc>
              <a:spcBef>
                <a:spcPts val="600"/>
              </a:spcBef>
              <a:spcAft>
                <a:spcPts val="600"/>
              </a:spcAft>
              <a:buFont typeface="Arial" pitchFamily="34" charset="0"/>
              <a:buChar char="•"/>
              <a:defRPr/>
            </a:pPr>
            <a:r>
              <a:rPr lang="en-GB" sz="2800" dirty="0" smtClean="0"/>
              <a:t>Benchmarks will not simplify / streamline or speed up the process:</a:t>
            </a:r>
          </a:p>
          <a:p>
            <a:pPr lvl="1" fontAlgn="auto">
              <a:lnSpc>
                <a:spcPct val="110000"/>
              </a:lnSpc>
              <a:spcBef>
                <a:spcPts val="600"/>
              </a:spcBef>
              <a:spcAft>
                <a:spcPts val="600"/>
              </a:spcAft>
              <a:buFont typeface="Arial" pitchFamily="34" charset="0"/>
              <a:buChar char="–"/>
              <a:defRPr/>
            </a:pPr>
            <a:r>
              <a:rPr lang="en-GB" dirty="0" smtClean="0"/>
              <a:t>Methodologies / rules and guidance will be required</a:t>
            </a:r>
          </a:p>
          <a:p>
            <a:pPr lvl="1" fontAlgn="auto">
              <a:lnSpc>
                <a:spcPct val="110000"/>
              </a:lnSpc>
              <a:spcBef>
                <a:spcPts val="600"/>
              </a:spcBef>
              <a:spcAft>
                <a:spcPts val="600"/>
              </a:spcAft>
              <a:buFont typeface="Arial" pitchFamily="34" charset="0"/>
              <a:buChar char="–"/>
              <a:defRPr/>
            </a:pPr>
            <a:r>
              <a:rPr lang="en-GB" dirty="0" smtClean="0"/>
              <a:t>Agreeing a benchmark will not be straightforward (national / regional / provincial; leakage; uncertainty; level of ambition; verification)</a:t>
            </a:r>
          </a:p>
          <a:p>
            <a:pPr lvl="1" fontAlgn="auto">
              <a:lnSpc>
                <a:spcPct val="110000"/>
              </a:lnSpc>
              <a:spcBef>
                <a:spcPts val="600"/>
              </a:spcBef>
              <a:spcAft>
                <a:spcPts val="600"/>
              </a:spcAft>
              <a:buFont typeface="Arial" pitchFamily="34" charset="0"/>
              <a:buChar char="–"/>
              <a:defRPr/>
            </a:pPr>
            <a:r>
              <a:rPr lang="en-GB" dirty="0" smtClean="0"/>
              <a:t>Procedures for validation and verification – verifying total CO2 emissions and total output without an additionality test (more similar to EU ETS verification) – new PDD; new DOE skills / new accreditation requirements; new </a:t>
            </a:r>
            <a:r>
              <a:rPr lang="en-GB" dirty="0" err="1" smtClean="0"/>
              <a:t>meths</a:t>
            </a:r>
            <a:r>
              <a:rPr lang="en-GB" dirty="0" smtClean="0"/>
              <a:t>; new VVM; treatment of uncertainty</a:t>
            </a:r>
          </a:p>
          <a:p>
            <a:pPr lvl="1" fontAlgn="auto">
              <a:spcAft>
                <a:spcPts val="0"/>
              </a:spcAft>
              <a:buFont typeface="Arial" pitchFamily="34" charset="0"/>
              <a:buChar char="–"/>
              <a:defRPr/>
            </a:pPr>
            <a:endParaRPr lang="en-GB" dirty="0" smtClean="0"/>
          </a:p>
          <a:p>
            <a:pPr fontAlgn="auto">
              <a:spcAft>
                <a:spcPts val="0"/>
              </a:spcAft>
              <a:buFont typeface="Arial" pitchFamily="34" charset="0"/>
              <a:buChar char="•"/>
              <a:defRPr/>
            </a:pPr>
            <a:endParaRPr lang="en-GB" dirty="0" smtClean="0"/>
          </a:p>
          <a:p>
            <a:pPr fontAlgn="auto">
              <a:spcAft>
                <a:spcPts val="0"/>
              </a:spcAft>
              <a:buFont typeface="Arial" pitchFamily="34" charset="0"/>
              <a:buChar char="•"/>
              <a:defRPr/>
            </a:pPr>
            <a:endParaRPr lang="en-GB" dirty="0"/>
          </a:p>
        </p:txBody>
      </p:sp>
      <p:sp>
        <p:nvSpPr>
          <p:cNvPr id="4" name="Date Placeholder 3"/>
          <p:cNvSpPr>
            <a:spLocks noGrp="1"/>
          </p:cNvSpPr>
          <p:nvPr>
            <p:ph type="dt" sz="quarter" idx="10"/>
          </p:nvPr>
        </p:nvSpPr>
        <p:spPr/>
        <p:txBody>
          <a:bodyPr/>
          <a:lstStyle/>
          <a:p>
            <a:pPr>
              <a:defRPr/>
            </a:pPr>
            <a:fld id="{183A4232-523E-4828-B07C-C1A2E9605E74}" type="datetime1">
              <a:rPr lang="en-GB"/>
              <a:pPr>
                <a:defRPr/>
              </a:pPr>
              <a:t>13/03/2011</a:t>
            </a:fld>
            <a:endParaRPr lang="en-US"/>
          </a:p>
        </p:txBody>
      </p:sp>
      <p:sp>
        <p:nvSpPr>
          <p:cNvPr id="22532"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atin typeface="Arial" charset="0"/>
                <a:cs typeface="Arial" charset="0"/>
              </a:rPr>
              <a:t>www.cmia.net</a:t>
            </a:r>
          </a:p>
        </p:txBody>
      </p:sp>
      <p:sp>
        <p:nvSpPr>
          <p:cNvPr id="6" name="Slide Number Placeholder 5"/>
          <p:cNvSpPr>
            <a:spLocks noGrp="1"/>
          </p:cNvSpPr>
          <p:nvPr>
            <p:ph type="sldNum" sz="quarter" idx="12"/>
          </p:nvPr>
        </p:nvSpPr>
        <p:spPr/>
        <p:txBody>
          <a:bodyPr/>
          <a:lstStyle/>
          <a:p>
            <a:pPr>
              <a:defRPr/>
            </a:pPr>
            <a:fld id="{5138D768-BDBB-43E6-B7BB-369259466703}" type="slidenum">
              <a:rPr lang="en-US"/>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1210</Words>
  <Application>Microsoft Office PowerPoint</Application>
  <PresentationFormat>On-screen Show (4:3)</PresentationFormat>
  <Paragraphs>147</Paragraphs>
  <Slides>17</Slides>
  <Notes>0</Notes>
  <HiddenSlides>0</HiddenSlides>
  <MMClips>0</MMClips>
  <ScaleCrop>false</ScaleCrop>
  <HeadingPairs>
    <vt:vector size="6" baseType="variant">
      <vt:variant>
        <vt:lpstr>Fonts Used</vt:lpstr>
      </vt:variant>
      <vt:variant>
        <vt:i4>2</vt:i4>
      </vt:variant>
      <vt:variant>
        <vt:lpstr>Design Template</vt:lpstr>
      </vt:variant>
      <vt:variant>
        <vt:i4>5</vt:i4>
      </vt:variant>
      <vt:variant>
        <vt:lpstr>Slide Titles</vt:lpstr>
      </vt:variant>
      <vt:variant>
        <vt:i4>17</vt:i4>
      </vt:variant>
    </vt:vector>
  </HeadingPairs>
  <TitlesOfParts>
    <vt:vector size="24" baseType="lpstr">
      <vt:lpstr>Calibri</vt:lpstr>
      <vt:lpstr>Arial</vt:lpstr>
      <vt:lpstr>Office Theme</vt:lpstr>
      <vt:lpstr>Office Theme</vt:lpstr>
      <vt:lpstr>Office Theme</vt:lpstr>
      <vt:lpstr>Office Theme</vt:lpstr>
      <vt:lpstr>Office Theme</vt:lpstr>
      <vt:lpstr>Standardized Baselines</vt:lpstr>
      <vt:lpstr>Who we are</vt:lpstr>
      <vt:lpstr>Summary</vt:lpstr>
      <vt:lpstr>Objectives of  Standardized Baselines</vt:lpstr>
      <vt:lpstr>Key terms</vt:lpstr>
      <vt:lpstr>Key terms</vt:lpstr>
      <vt:lpstr>Key terms</vt:lpstr>
      <vt:lpstr>Implications for the CDM</vt:lpstr>
      <vt:lpstr>Implications for the CDM</vt:lpstr>
      <vt:lpstr>Implications for the CDM</vt:lpstr>
      <vt:lpstr>What should a standardized  baseline look like?</vt:lpstr>
      <vt:lpstr>What should a standardized  baseline look like?</vt:lpstr>
      <vt:lpstr>What sectors/technologies?</vt:lpstr>
      <vt:lpstr>What sectors/technologies?</vt:lpstr>
      <vt:lpstr>China’s success in the CDM</vt:lpstr>
      <vt:lpstr>Conclusion</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UNFCCC</cp:lastModifiedBy>
  <cp:revision>40</cp:revision>
  <dcterms:created xsi:type="dcterms:W3CDTF">2010-10-08T13:28:45Z</dcterms:created>
  <dcterms:modified xsi:type="dcterms:W3CDTF">2011-03-13T08:33:39Z</dcterms:modified>
</cp:coreProperties>
</file>