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8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120489-4A72-4944-A73A-C28335DBA8C1}" type="datetimeFigureOut">
              <a:rPr kumimoji="1" lang="ja-JP" altLang="en-US" smtClean="0"/>
              <a:pPr/>
              <a:t>2011/3/3</a:t>
            </a:fld>
            <a:endParaRPr kumimoji="1" lang="ja-JP" altLang="en-US" dirty="0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0AA603-4C1C-4FAA-B4F6-A1E30D88D2E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2513;&#12514;\&#12489;&#12452;&#12484;&#12539;&#12508;&#12531;&#20986;&#24373;\Idling%20stop%20in%20Zinan%20Bus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692697"/>
            <a:ext cx="8352928" cy="2907754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latin typeface="Times New Roman" pitchFamily="18" charset="0"/>
                <a:ea typeface="Meiryo UI" pitchFamily="50" charset="-128"/>
                <a:cs typeface="Times New Roman" pitchFamily="18" charset="0"/>
              </a:rPr>
              <a:t>“Idling </a:t>
            </a:r>
            <a:r>
              <a:rPr lang="en-US" altLang="ja-JP" sz="3600" b="1" dirty="0">
                <a:latin typeface="Times New Roman" pitchFamily="18" charset="0"/>
                <a:ea typeface="Meiryo UI" pitchFamily="50" charset="-128"/>
                <a:cs typeface="Times New Roman" pitchFamily="18" charset="0"/>
              </a:rPr>
              <a:t>Stop Device Introductions to the Buses of Jinan Public Transport Group Company </a:t>
            </a:r>
            <a:r>
              <a:rPr lang="en-US" altLang="ja-JP" sz="3600" b="1" dirty="0" smtClean="0">
                <a:latin typeface="Times New Roman" pitchFamily="18" charset="0"/>
                <a:ea typeface="Meiryo UI" pitchFamily="50" charset="-128"/>
                <a:cs typeface="Times New Roman" pitchFamily="18" charset="0"/>
              </a:rPr>
              <a:t>in </a:t>
            </a:r>
            <a:r>
              <a:rPr lang="en-US" altLang="ja-JP" sz="3600" b="1" dirty="0">
                <a:latin typeface="Times New Roman" pitchFamily="18" charset="0"/>
                <a:ea typeface="Meiryo UI" pitchFamily="50" charset="-128"/>
                <a:cs typeface="Times New Roman" pitchFamily="18" charset="0"/>
              </a:rPr>
              <a:t>Jinan City, </a:t>
            </a:r>
            <a:r>
              <a:rPr lang="en-US" altLang="ja-JP" sz="3600" b="1" dirty="0" smtClean="0">
                <a:latin typeface="Times New Roman" pitchFamily="18" charset="0"/>
                <a:ea typeface="Meiryo UI" pitchFamily="50" charset="-128"/>
                <a:cs typeface="Times New Roman" pitchFamily="18" charset="0"/>
              </a:rPr>
              <a:t>China” </a:t>
            </a:r>
            <a:br>
              <a:rPr lang="en-US" altLang="ja-JP" sz="3600" b="1" dirty="0" smtClean="0">
                <a:latin typeface="Times New Roman" pitchFamily="18" charset="0"/>
                <a:ea typeface="Meiryo UI" pitchFamily="50" charset="-128"/>
                <a:cs typeface="Times New Roman" pitchFamily="18" charset="0"/>
              </a:rPr>
            </a:br>
            <a:r>
              <a:rPr lang="en-US" altLang="ja-JP" sz="3600" b="1" dirty="0" smtClean="0">
                <a:latin typeface="Times New Roman" pitchFamily="18" charset="0"/>
                <a:ea typeface="Meiryo UI" pitchFamily="50" charset="-128"/>
                <a:cs typeface="Times New Roman" pitchFamily="18" charset="0"/>
              </a:rPr>
              <a:t>based </a:t>
            </a:r>
            <a:r>
              <a:rPr lang="en-US" altLang="ja-JP" sz="3600" b="1" dirty="0">
                <a:latin typeface="Times New Roman" pitchFamily="18" charset="0"/>
                <a:ea typeface="Meiryo UI" pitchFamily="50" charset="-128"/>
                <a:cs typeface="Times New Roman" pitchFamily="18" charset="0"/>
              </a:rPr>
              <a:t>on AMS III.AP.</a:t>
            </a:r>
            <a:endParaRPr kumimoji="1" lang="ja-JP" altLang="en-US" sz="3600" b="1" dirty="0">
              <a:latin typeface="Times New Roman" pitchFamily="18" charset="0"/>
              <a:ea typeface="Meiryo UI" pitchFamily="50" charset="-128"/>
              <a:cs typeface="Times New Roman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198984"/>
          </a:xfrm>
        </p:spPr>
        <p:txBody>
          <a:bodyPr>
            <a:noAutofit/>
          </a:bodyPr>
          <a:lstStyle/>
          <a:p>
            <a:r>
              <a:rPr lang="en-US" altLang="ja-JP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eiryo UI" pitchFamily="50" charset="-128"/>
                <a:cs typeface="Times New Roman" pitchFamily="18" charset="0"/>
              </a:rPr>
              <a:t>ALMEC Corporation</a:t>
            </a:r>
          </a:p>
          <a:p>
            <a:r>
              <a:rPr kumimoji="1" lang="en-US" altLang="ja-JP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eiryo UI" pitchFamily="50" charset="-128"/>
                <a:cs typeface="Times New Roman" pitchFamily="18" charset="0"/>
              </a:rPr>
              <a:t>Yajima</a:t>
            </a:r>
            <a:r>
              <a:rPr kumimoji="1" lang="en-US" altLang="ja-JP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eiryo UI" pitchFamily="50" charset="-128"/>
                <a:cs typeface="Times New Roman" pitchFamily="18" charset="0"/>
              </a:rPr>
              <a:t> </a:t>
            </a:r>
            <a:r>
              <a:rPr kumimoji="1" lang="en-US" altLang="ja-JP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eiryo UI" pitchFamily="50" charset="-128"/>
                <a:cs typeface="Times New Roman" pitchFamily="18" charset="0"/>
              </a:rPr>
              <a:t>Mitsuro</a:t>
            </a:r>
            <a:endParaRPr kumimoji="1" lang="ja-JP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5546873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Practitioner Workshop on the Improvement of CDM </a:t>
            </a:r>
          </a:p>
          <a:p>
            <a:pPr>
              <a:spcBef>
                <a:spcPct val="20000"/>
              </a:spcBef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Methodologies for Transportation  </a:t>
            </a:r>
          </a:p>
          <a:p>
            <a:pPr>
              <a:spcBef>
                <a:spcPct val="20000"/>
              </a:spcBef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3rd March 2011,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Wissenschaftszentrum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 Bonn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Ahrstr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. 45, Bonn, Germany </a:t>
            </a:r>
            <a:endParaRPr lang="ja-JP" altLang="en-US" sz="2000" dirty="0" smtClean="0">
              <a:solidFill>
                <a:schemeClr val="tx2">
                  <a:lumMod val="75000"/>
                </a:schemeClr>
              </a:solidFill>
              <a:latin typeface="Calibri" charset="0"/>
            </a:endParaRPr>
          </a:p>
          <a:p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Emission Reduction (Business PLAN)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53038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kumimoji="1" lang="en-US" altLang="ja-JP" dirty="0" smtClean="0"/>
              <a:t>Number of buses device equipped: 1400 nos.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 Idling Stop Ratio to VOT : 10%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 Annual operation time: 4000 hours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 Saving Fuel Consumption : 942KL/year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 CO2 Emission Reduction: 2,450 tCO2/year 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 Benefit valued in money</a:t>
            </a:r>
          </a:p>
          <a:p>
            <a:pPr>
              <a:buNone/>
            </a:pPr>
            <a:r>
              <a:rPr lang="en-US" altLang="ja-JP" dirty="0" smtClean="0"/>
              <a:t>   Energy Efficiency: USD1.0 million/year</a:t>
            </a:r>
          </a:p>
          <a:p>
            <a:pPr>
              <a:buNone/>
            </a:pPr>
            <a:r>
              <a:rPr lang="en-US" altLang="ja-JP" dirty="0" smtClean="0"/>
              <a:t>   Global Warming: USD0.04million/year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Monitoring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340768"/>
            <a:ext cx="8884096" cy="55172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Cumulative Idling Period : CIP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Total number of times of Idling Stop: NT</a:t>
            </a:r>
          </a:p>
          <a:p>
            <a:pPr>
              <a:buNone/>
            </a:pPr>
            <a:r>
              <a:rPr lang="en-US" altLang="ja-JP" dirty="0" smtClean="0"/>
              <a:t>  Controller is checking the status of vehicle operation. Once the event (break a status) happen, data logger record it.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Only vehicle stoppages up to a maximum of three minutes qualify and longer duration stoppages (e.g. at the depot, or fueling stops) are excluded. </a:t>
            </a:r>
          </a:p>
          <a:p>
            <a:pPr>
              <a:buNone/>
            </a:pPr>
            <a:r>
              <a:rPr kumimoji="1" lang="en-US" altLang="ja-JP" dirty="0" smtClean="0"/>
              <a:t>  GPS data required </a:t>
            </a:r>
            <a:r>
              <a:rPr kumimoji="1" lang="en-US" altLang="ja-JP" dirty="0" smtClean="0"/>
              <a:t>to exclude IS in depot ?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  </a:t>
            </a:r>
            <a:r>
              <a:rPr lang="en-US" altLang="ja-JP" dirty="0" smtClean="0"/>
              <a:t>Monthly </a:t>
            </a:r>
            <a:r>
              <a:rPr lang="en-US" altLang="ja-JP" dirty="0" smtClean="0"/>
              <a:t>monitoring for 1400 nos. of buses cost too much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1340768"/>
            <a:ext cx="864096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 </a:t>
            </a:r>
            <a:r>
              <a:rPr lang="en-US" altLang="ja-JP" dirty="0"/>
              <a:t>Project </a:t>
            </a:r>
            <a:r>
              <a:rPr lang="en-US" altLang="ja-JP" dirty="0" smtClean="0"/>
              <a:t>FEASIBILITY</a:t>
            </a:r>
            <a:endParaRPr kumimoji="1" lang="ja-JP" altLang="en-US" dirty="0"/>
          </a:p>
        </p:txBody>
      </p:sp>
      <p:graphicFrame>
        <p:nvGraphicFramePr>
          <p:cNvPr id="17" name="コンテンツ プレースホルダ 16"/>
          <p:cNvGraphicFramePr>
            <a:graphicFrameLocks noGrp="1"/>
          </p:cNvGraphicFramePr>
          <p:nvPr>
            <p:ph idx="1"/>
          </p:nvPr>
        </p:nvGraphicFramePr>
        <p:xfrm>
          <a:off x="755576" y="2348880"/>
          <a:ext cx="36324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816"/>
                <a:gridCol w="1210816"/>
                <a:gridCol w="121081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Benefit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B/C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1,500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10,500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フローチャート: 処理 10"/>
          <p:cNvSpPr/>
          <p:nvPr/>
        </p:nvSpPr>
        <p:spPr>
          <a:xfrm>
            <a:off x="7236296" y="5949280"/>
            <a:ext cx="1584176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Energy Efficiency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5436096" y="5949280"/>
            <a:ext cx="1584176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CDM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8" name="コンテンツ プレースホルダ 3"/>
          <p:cNvSpPr txBox="1">
            <a:spLocks/>
          </p:cNvSpPr>
          <p:nvPr/>
        </p:nvSpPr>
        <p:spPr>
          <a:xfrm>
            <a:off x="179512" y="1484784"/>
            <a:ext cx="4968552" cy="5184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ja-JP" sz="2400" dirty="0" smtClean="0">
                <a:solidFill>
                  <a:schemeClr val="tx2"/>
                </a:solidFill>
              </a:rPr>
              <a:t>               (unit: x1000USD)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ja-JP" sz="2400" b="1" dirty="0" smtClean="0">
                <a:solidFill>
                  <a:schemeClr val="tx2"/>
                </a:solidFill>
              </a:rPr>
              <a:t>(1)Energy </a:t>
            </a:r>
            <a:r>
              <a:rPr lang="en-US" altLang="ja-JP" sz="2400" b="1" dirty="0" err="1" smtClean="0">
                <a:solidFill>
                  <a:schemeClr val="tx2"/>
                </a:solidFill>
              </a:rPr>
              <a:t>Efiiciency</a:t>
            </a:r>
            <a:r>
              <a:rPr lang="en-US" altLang="ja-JP" sz="2400" b="1" dirty="0" smtClean="0">
                <a:solidFill>
                  <a:schemeClr val="tx2"/>
                </a:solidFill>
              </a:rPr>
              <a:t> (EE)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AutoNum type="arabicParenBoth"/>
              <a:tabLst/>
              <a:defRPr/>
            </a:pPr>
            <a:endParaRPr lang="en-US" altLang="ja-JP" sz="2400" b="1" dirty="0" smtClean="0">
              <a:solidFill>
                <a:schemeClr val="tx2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ja-JP" sz="2400" b="1" dirty="0" smtClean="0">
                <a:solidFill>
                  <a:schemeClr val="tx2"/>
                </a:solidFill>
              </a:rPr>
              <a:t> 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zh-CN" sz="2400" b="1" dirty="0" smtClean="0">
                <a:solidFill>
                  <a:schemeClr val="tx2"/>
                </a:solidFill>
                <a:ea typeface="宋体" pitchFamily="2" charset="-122"/>
              </a:rPr>
              <a:t>(2)</a:t>
            </a:r>
            <a:r>
              <a:rPr lang="en-US" altLang="zh-CN" sz="2400" dirty="0" smtClean="0">
                <a:solidFill>
                  <a:schemeClr val="tx2"/>
                </a:solidFill>
                <a:ea typeface="宋体" pitchFamily="2" charset="-122"/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  <a:ea typeface="宋体" pitchFamily="2" charset="-122"/>
              </a:rPr>
              <a:t>CDM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altLang="zh-CN" sz="2400" dirty="0" smtClean="0">
              <a:solidFill>
                <a:schemeClr val="tx2"/>
              </a:solidFill>
              <a:ea typeface="宋体" pitchFamily="2" charset="-122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altLang="zh-CN" sz="2400" dirty="0" smtClean="0">
              <a:solidFill>
                <a:schemeClr val="tx2"/>
              </a:solidFill>
              <a:ea typeface="宋体" pitchFamily="2" charset="-122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zh-CN" sz="2400" b="1" dirty="0" smtClean="0">
                <a:solidFill>
                  <a:schemeClr val="tx2"/>
                </a:solidFill>
                <a:ea typeface="宋体" pitchFamily="2" charset="-122"/>
              </a:rPr>
              <a:t>(3)Extra for CDM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755576" y="3717032"/>
          <a:ext cx="3672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Benefit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B/C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2,200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10,800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/>
        </p:nvGraphicFramePr>
        <p:xfrm>
          <a:off x="683568" y="5229200"/>
          <a:ext cx="3672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Benefit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B/C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直線コネクタ 24"/>
          <p:cNvCxnSpPr>
            <a:stCxn id="12" idx="0"/>
          </p:cNvCxnSpPr>
          <p:nvPr/>
        </p:nvCxnSpPr>
        <p:spPr>
          <a:xfrm rot="5400000" flipH="1" flipV="1">
            <a:off x="6408204" y="5409220"/>
            <a:ext cx="36004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5" idx="2"/>
          </p:cNvCxnSpPr>
          <p:nvPr/>
        </p:nvCxnSpPr>
        <p:spPr>
          <a:xfrm rot="16200000" flipH="1">
            <a:off x="7272300" y="5337212"/>
            <a:ext cx="36004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8388424" y="2420888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300192" y="28529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Yes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316416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96136" y="55172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Yes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740352" y="55172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</a:t>
            </a:r>
            <a:endParaRPr kumimoji="1" lang="ja-JP" altLang="en-US" dirty="0"/>
          </a:p>
        </p:txBody>
      </p:sp>
      <p:cxnSp>
        <p:nvCxnSpPr>
          <p:cNvPr id="35" name="直線コネクタ 34"/>
          <p:cNvCxnSpPr/>
          <p:nvPr/>
        </p:nvCxnSpPr>
        <p:spPr>
          <a:xfrm rot="5400000">
            <a:off x="4211960" y="2852936"/>
            <a:ext cx="20162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rot="5400000">
            <a:off x="6876256" y="3789040"/>
            <a:ext cx="14401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220072" y="3861048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>
            <a:off x="6840252" y="3969060"/>
            <a:ext cx="2160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rot="5400000">
            <a:off x="5976156" y="2744924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ローチャート : 判断 3"/>
          <p:cNvSpPr/>
          <p:nvPr/>
        </p:nvSpPr>
        <p:spPr>
          <a:xfrm>
            <a:off x="5580112" y="2060848"/>
            <a:ext cx="2808312" cy="7200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Economic Evaluation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6" name="フローチャート: 処理 25"/>
          <p:cNvSpPr/>
          <p:nvPr/>
        </p:nvSpPr>
        <p:spPr>
          <a:xfrm>
            <a:off x="5076056" y="1340768"/>
            <a:ext cx="3744416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EE Project Business Plan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3" name="フローチャート: 処理 32"/>
          <p:cNvSpPr/>
          <p:nvPr/>
        </p:nvSpPr>
        <p:spPr>
          <a:xfrm>
            <a:off x="5436096" y="3212976"/>
            <a:ext cx="3240360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CDM Project Business Plan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73" name="直線コネクタ 72"/>
          <p:cNvCxnSpPr/>
          <p:nvPr/>
        </p:nvCxnSpPr>
        <p:spPr>
          <a:xfrm rot="5400000">
            <a:off x="6516216" y="4941168"/>
            <a:ext cx="864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ローチャート: 処理 33"/>
          <p:cNvSpPr/>
          <p:nvPr/>
        </p:nvSpPr>
        <p:spPr>
          <a:xfrm>
            <a:off x="5148064" y="4077072"/>
            <a:ext cx="3744416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Extra C&amp;B for CDM to EE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フローチャート : 判断 4"/>
          <p:cNvSpPr/>
          <p:nvPr/>
        </p:nvSpPr>
        <p:spPr>
          <a:xfrm>
            <a:off x="5580112" y="4869160"/>
            <a:ext cx="2880320" cy="7200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Economic Evaluation 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1" name="フローチャート : 結合子 80"/>
          <p:cNvSpPr/>
          <p:nvPr/>
        </p:nvSpPr>
        <p:spPr>
          <a:xfrm>
            <a:off x="8676456" y="2204864"/>
            <a:ext cx="467544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E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To Promote Idling-stop CDM project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1151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Widening applicable Vehicle category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( To Reduce Project Cost)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Reduce monitoring cost and device cost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Possibility to qualify manual Idling-stop using </a:t>
            </a:r>
            <a:r>
              <a:rPr lang="en-US" altLang="ja-JP" dirty="0" smtClean="0"/>
              <a:t>only ignition </a:t>
            </a:r>
            <a:r>
              <a:rPr lang="en-US" altLang="ja-JP" dirty="0" smtClean="0"/>
              <a:t>key </a:t>
            </a:r>
            <a:r>
              <a:rPr lang="en-US" altLang="ja-JP" dirty="0" smtClean="0"/>
              <a:t>as </a:t>
            </a:r>
            <a:r>
              <a:rPr lang="en-US" altLang="ja-JP" dirty="0" smtClean="0"/>
              <a:t>CDM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( To Increase Benefit)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Extension to Eco-Drive </a:t>
            </a:r>
          </a:p>
          <a:p>
            <a:pPr>
              <a:buNone/>
            </a:pPr>
            <a:r>
              <a:rPr kumimoji="1" lang="en-US" altLang="ja-JP" dirty="0" smtClean="0"/>
              <a:t> Idling-stop is one of 4 Eco-drive modes.</a:t>
            </a:r>
          </a:p>
          <a:p>
            <a:pPr>
              <a:buFont typeface="Wingdings" pitchFamily="2" charset="2"/>
              <a:buChar char="n"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920880" cy="838200"/>
          </a:xfrm>
        </p:spPr>
        <p:txBody>
          <a:bodyPr>
            <a:noAutofit/>
          </a:bodyPr>
          <a:lstStyle/>
          <a:p>
            <a:r>
              <a:rPr lang="en-US" altLang="ja-JP" sz="4000" b="1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Thank you for your attention</a:t>
            </a:r>
            <a:r>
              <a:rPr lang="en-US" altLang="ja-JP" sz="4000" b="1" dirty="0" smtClean="0">
                <a:latin typeface="Calibri" charset="0"/>
              </a:rPr>
              <a:t>!</a:t>
            </a:r>
            <a:r>
              <a:rPr lang="ja-JP" altLang="en-US" sz="4000" b="1" dirty="0" smtClean="0">
                <a:latin typeface="Calibri" charset="0"/>
              </a:rPr>
              <a:t/>
            </a:r>
            <a:br>
              <a:rPr lang="ja-JP" altLang="en-US" sz="4000" b="1" dirty="0" smtClean="0">
                <a:latin typeface="Calibri" charset="0"/>
              </a:rPr>
            </a:br>
            <a:endParaRPr kumimoji="1" lang="ja-JP" altLang="en-US" sz="40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3573016"/>
            <a:ext cx="8686800" cy="2507109"/>
          </a:xfrm>
        </p:spPr>
        <p:txBody>
          <a:bodyPr/>
          <a:lstStyle/>
          <a:p>
            <a:pPr algn="ctr">
              <a:buNone/>
            </a:pPr>
            <a:r>
              <a:rPr lang="en-US" altLang="ja-JP" dirty="0" err="1" smtClean="0">
                <a:solidFill>
                  <a:srgbClr val="4F1919"/>
                </a:solidFill>
                <a:latin typeface="Calibri" charset="0"/>
              </a:rPr>
              <a:t>Almec</a:t>
            </a:r>
            <a:r>
              <a:rPr lang="en-US" altLang="ja-JP" dirty="0" smtClean="0">
                <a:solidFill>
                  <a:srgbClr val="4F1919"/>
                </a:solidFill>
                <a:latin typeface="Calibri" charset="0"/>
              </a:rPr>
              <a:t> Corporation</a:t>
            </a:r>
          </a:p>
          <a:p>
            <a:pPr algn="ctr">
              <a:buNone/>
            </a:pPr>
            <a:r>
              <a:rPr lang="en-US" altLang="ja-JP" dirty="0" err="1" smtClean="0">
                <a:solidFill>
                  <a:srgbClr val="4F1919"/>
                </a:solidFill>
                <a:latin typeface="Calibri" charset="0"/>
              </a:rPr>
              <a:t>Yajima</a:t>
            </a:r>
            <a:r>
              <a:rPr lang="en-US" altLang="ja-JP" dirty="0" smtClean="0">
                <a:solidFill>
                  <a:srgbClr val="4F1919"/>
                </a:solidFill>
                <a:latin typeface="Calibri" charset="0"/>
              </a:rPr>
              <a:t> </a:t>
            </a:r>
            <a:r>
              <a:rPr lang="en-US" altLang="ja-JP" dirty="0" err="1" smtClean="0">
                <a:solidFill>
                  <a:srgbClr val="4F1919"/>
                </a:solidFill>
                <a:latin typeface="Calibri" charset="0"/>
              </a:rPr>
              <a:t>Mitsuro</a:t>
            </a:r>
            <a:endParaRPr lang="en-US" altLang="ja-JP" dirty="0" smtClean="0">
              <a:solidFill>
                <a:srgbClr val="4F1919"/>
              </a:solidFill>
              <a:latin typeface="Calibri" charset="0"/>
            </a:endParaRPr>
          </a:p>
          <a:p>
            <a:pPr algn="ctr">
              <a:buNone/>
            </a:pPr>
            <a:r>
              <a:rPr lang="en-US" altLang="ja-JP" dirty="0" smtClean="0">
                <a:solidFill>
                  <a:srgbClr val="4F1919"/>
                </a:solidFill>
                <a:latin typeface="Calibri" charset="0"/>
              </a:rPr>
              <a:t>yajima@almec.co.jp</a:t>
            </a:r>
            <a:endParaRPr lang="ja-JP" altLang="en-US" dirty="0" smtClean="0">
              <a:solidFill>
                <a:srgbClr val="4F1919"/>
              </a:solidFill>
              <a:latin typeface="Calibri" charset="0"/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Video for  Idling stop operation</a:t>
            </a:r>
            <a:endParaRPr kumimoji="1" lang="ja-JP" altLang="en-US" dirty="0"/>
          </a:p>
        </p:txBody>
      </p:sp>
      <p:pic>
        <p:nvPicPr>
          <p:cNvPr id="4" name="Idling stop in Zinan Bu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7538673" cy="565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 err="1" smtClean="0"/>
              <a:t>OuTline</a:t>
            </a:r>
            <a:r>
              <a:rPr lang="en-US" altLang="ja-JP" sz="4000" dirty="0" smtClean="0"/>
              <a:t> of JPTC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464496" cy="56612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Jinan Public </a:t>
            </a:r>
            <a:r>
              <a:rPr lang="en-US" altLang="ja-JP" dirty="0" smtClean="0"/>
              <a:t>Transport Group </a:t>
            </a:r>
            <a:r>
              <a:rPr lang="en-US" altLang="ja-JP" sz="2400" dirty="0" smtClean="0"/>
              <a:t>Company(Jinan Bus</a:t>
            </a:r>
            <a:r>
              <a:rPr lang="en-US" altLang="ja-JP" sz="2000" dirty="0" smtClean="0"/>
              <a:t>)</a:t>
            </a:r>
            <a:endParaRPr lang="en-US" altLang="ja-JP" sz="2000" dirty="0" smtClean="0"/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Employee 11,000 </a:t>
            </a:r>
            <a:r>
              <a:rPr lang="en-US" altLang="ja-JP" sz="2400" dirty="0" smtClean="0"/>
              <a:t>persons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Bus Vehicle 4,000 nos.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Daily </a:t>
            </a:r>
            <a:r>
              <a:rPr lang="en-US" altLang="ja-JP" dirty="0" err="1" smtClean="0"/>
              <a:t>pax</a:t>
            </a:r>
            <a:r>
              <a:rPr lang="en-US" altLang="ja-JP" dirty="0" smtClean="0"/>
              <a:t> 2.2million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Route 188 lines</a:t>
            </a:r>
          </a:p>
          <a:p>
            <a:pPr>
              <a:buFont typeface="Wingdings" pitchFamily="2" charset="2"/>
              <a:buChar char="n"/>
            </a:pPr>
            <a:endParaRPr lang="en-US" altLang="ja-JP" dirty="0" smtClean="0"/>
          </a:p>
          <a:p>
            <a:pPr>
              <a:buFont typeface="Wingdings" pitchFamily="2" charset="2"/>
              <a:buChar char="n"/>
            </a:pPr>
            <a:endParaRPr lang="en-US" altLang="ja-JP" dirty="0" smtClean="0"/>
          </a:p>
          <a:p>
            <a:pPr>
              <a:buFont typeface="Wingdings" pitchFamily="2" charset="2"/>
              <a:buChar char="n"/>
            </a:pP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4363" t="17343" r="23012" b="37101"/>
          <a:stretch>
            <a:fillRect/>
          </a:stretch>
        </p:blipFill>
        <p:spPr bwMode="auto">
          <a:xfrm>
            <a:off x="611560" y="3284984"/>
            <a:ext cx="39604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コンテンツ プレースホルダ 3"/>
          <p:cNvSpPr txBox="1">
            <a:spLocks/>
          </p:cNvSpPr>
          <p:nvPr/>
        </p:nvSpPr>
        <p:spPr>
          <a:xfrm>
            <a:off x="179512" y="1268760"/>
            <a:ext cx="4487416" cy="54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Jinan,Shandong,China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3million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ja-JP" sz="2000" baseline="0" dirty="0" smtClean="0">
                <a:solidFill>
                  <a:schemeClr val="tx2"/>
                </a:solidFill>
              </a:rPr>
              <a:t>     (Urban</a:t>
            </a:r>
            <a:r>
              <a:rPr lang="en-US" altLang="ja-JP" sz="2000" dirty="0" smtClean="0">
                <a:solidFill>
                  <a:schemeClr val="tx2"/>
                </a:solidFill>
              </a:rPr>
              <a:t> agglomeration)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UMRT but 6 BRT 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lines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user\Desktop\Resize\CIMG2630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302100" cy="2476575"/>
          </a:xfrm>
          <a:prstGeom prst="rect">
            <a:avLst/>
          </a:prstGeom>
          <a:noFill/>
        </p:spPr>
      </p:pic>
      <p:sp>
        <p:nvSpPr>
          <p:cNvPr id="8" name="角丸四角形 7"/>
          <p:cNvSpPr/>
          <p:nvPr/>
        </p:nvSpPr>
        <p:spPr>
          <a:xfrm>
            <a:off x="1763688" y="4509120"/>
            <a:ext cx="432048" cy="1440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 err="1" smtClean="0"/>
              <a:t>ProfiLe</a:t>
            </a:r>
            <a:r>
              <a:rPr lang="en-US" altLang="ja-JP" sz="4000" dirty="0" smtClean="0"/>
              <a:t> of Study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n"/>
            </a:pPr>
            <a:r>
              <a:rPr kumimoji="1" lang="en-US" altLang="ja-JP" dirty="0" smtClean="0"/>
              <a:t>2008/June  First Idling-Stop Device installation in WB   Study “</a:t>
            </a:r>
            <a:r>
              <a:rPr lang="en-US" altLang="ja-JP" b="1" dirty="0" smtClean="0"/>
              <a:t>Guidelines for Preliminary Estimations of Carbon Emissions Reductions in Urban Transport Project”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2009</a:t>
            </a:r>
            <a:r>
              <a:rPr lang="ja-JP" altLang="en-US" dirty="0" smtClean="0"/>
              <a:t>・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  </a:t>
            </a:r>
            <a:r>
              <a:rPr lang="en-US" altLang="ja-JP" dirty="0" smtClean="0"/>
              <a:t>CDM Project Feasibility Study on </a:t>
            </a:r>
            <a:r>
              <a:rPr lang="en-US" altLang="ja-JP" b="1" dirty="0" smtClean="0"/>
              <a:t>“Energy Efficiency Activities Using Idling Stop Equipments for Buses in JPTC” </a:t>
            </a:r>
            <a:r>
              <a:rPr lang="en-US" altLang="ja-JP" dirty="0" smtClean="0"/>
              <a:t>supporting with MOEJ(Ministry of Environment Japan) and MOEJ supported GEC(Global Environment Centre Foundation) 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2010/Nov Small-Scale new methodology (ASM Ⅲ-A.P.) approved.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(2011/02 ver.2 approved)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Total 11 nos. of devices are installed </a:t>
            </a:r>
            <a:r>
              <a:rPr lang="en-US" altLang="ja-JP" dirty="0" smtClean="0"/>
              <a:t>to the Jinan buses in </a:t>
            </a:r>
            <a:r>
              <a:rPr lang="en-US" altLang="ja-JP" dirty="0" smtClean="0"/>
              <a:t>the Study and evaluated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Technology/measure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96752"/>
            <a:ext cx="4716016" cy="566124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When the following status of vehicle </a:t>
            </a:r>
            <a:r>
              <a:rPr lang="en-US" altLang="ja-JP" dirty="0" smtClean="0"/>
              <a:t>operations </a:t>
            </a:r>
            <a:r>
              <a:rPr lang="en-US" altLang="ja-JP" dirty="0" smtClean="0"/>
              <a:t>are recognized, the controller output signals to ignition circuit.</a:t>
            </a:r>
          </a:p>
          <a:p>
            <a:pPr>
              <a:buFont typeface="Wingdings" pitchFamily="2" charset="2"/>
              <a:buChar char="n"/>
            </a:pPr>
            <a:endParaRPr lang="en-US" altLang="ja-JP" dirty="0" smtClean="0"/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In case of MT vehicle </a:t>
            </a:r>
          </a:p>
          <a:p>
            <a:pPr>
              <a:buNone/>
            </a:pPr>
            <a:r>
              <a:rPr lang="en-US" altLang="ja-JP" b="1" dirty="0" smtClean="0"/>
              <a:t>Engine Cut</a:t>
            </a:r>
          </a:p>
          <a:p>
            <a:pPr>
              <a:buNone/>
            </a:pPr>
            <a:r>
              <a:rPr lang="en-US" altLang="ja-JP" dirty="0" smtClean="0"/>
              <a:t>  Stop(Velocity=0)</a:t>
            </a:r>
          </a:p>
          <a:p>
            <a:pPr>
              <a:buNone/>
            </a:pPr>
            <a:r>
              <a:rPr lang="en-US" altLang="ja-JP" dirty="0" smtClean="0"/>
              <a:t>  Foot brake On</a:t>
            </a:r>
          </a:p>
          <a:p>
            <a:pPr>
              <a:buNone/>
            </a:pPr>
            <a:r>
              <a:rPr lang="en-US" altLang="ja-JP" dirty="0" smtClean="0"/>
              <a:t>  Shift position neutral</a:t>
            </a:r>
          </a:p>
          <a:p>
            <a:pPr>
              <a:buNone/>
            </a:pPr>
            <a:r>
              <a:rPr lang="en-US" altLang="ja-JP" dirty="0" smtClean="0"/>
              <a:t> + </a:t>
            </a:r>
            <a:r>
              <a:rPr lang="en-US" altLang="ja-JP" dirty="0" smtClean="0"/>
              <a:t>clutch </a:t>
            </a:r>
            <a:r>
              <a:rPr lang="en-US" altLang="ja-JP" dirty="0" smtClean="0"/>
              <a:t>connect </a:t>
            </a:r>
          </a:p>
          <a:p>
            <a:pPr>
              <a:buNone/>
            </a:pPr>
            <a:r>
              <a:rPr lang="en-US" altLang="ja-JP" dirty="0" smtClean="0"/>
              <a:t>  (or push stop </a:t>
            </a:r>
            <a:r>
              <a:rPr lang="en-US" altLang="ja-JP" dirty="0" smtClean="0"/>
              <a:t>button</a:t>
            </a:r>
            <a:r>
              <a:rPr lang="en-US" altLang="ja-JP" dirty="0" smtClean="0"/>
              <a:t>)</a:t>
            </a:r>
          </a:p>
          <a:p>
            <a:pPr>
              <a:buNone/>
            </a:pPr>
            <a:r>
              <a:rPr lang="en-US" altLang="ja-JP" b="1" dirty="0" smtClean="0"/>
              <a:t>Engine Restart</a:t>
            </a:r>
          </a:p>
          <a:p>
            <a:pPr>
              <a:buNone/>
            </a:pPr>
            <a:r>
              <a:rPr lang="en-US" altLang="ja-JP" dirty="0" smtClean="0"/>
              <a:t>  Foot brake On</a:t>
            </a:r>
          </a:p>
          <a:p>
            <a:pPr>
              <a:buNone/>
            </a:pPr>
            <a:r>
              <a:rPr lang="en-US" altLang="ja-JP" dirty="0" smtClean="0"/>
              <a:t>  Shift position neutral</a:t>
            </a:r>
          </a:p>
          <a:p>
            <a:pPr>
              <a:buNone/>
            </a:pPr>
            <a:r>
              <a:rPr lang="en-US" altLang="ja-JP" dirty="0" smtClean="0"/>
              <a:t> + </a:t>
            </a:r>
            <a:r>
              <a:rPr lang="en-US" altLang="ja-JP" dirty="0" smtClean="0"/>
              <a:t>clutch disconnect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427984" y="1556792"/>
            <a:ext cx="325908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1" lang="ja-JP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図 2" descr="エコスタータ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7160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 </a:t>
            </a:r>
            <a:r>
              <a:rPr lang="en-US" altLang="ja-JP" dirty="0"/>
              <a:t>Applicability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n"/>
            </a:pPr>
            <a:r>
              <a:rPr kumimoji="1" lang="en-US" altLang="ja-JP" dirty="0" smtClean="0"/>
              <a:t>Applicable to 1400 nos. of </a:t>
            </a:r>
            <a:r>
              <a:rPr lang="en-US" altLang="ja-JP" dirty="0" smtClean="0"/>
              <a:t>total 4000 nos. of </a:t>
            </a:r>
            <a:r>
              <a:rPr kumimoji="1" lang="en-US" altLang="ja-JP" dirty="0" smtClean="0"/>
              <a:t>Jinan </a:t>
            </a:r>
            <a:r>
              <a:rPr kumimoji="1" lang="en-US" altLang="ja-JP" dirty="0" smtClean="0"/>
              <a:t>buses.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Exclude CNG, Hybrid, Euro II class, trolley buses</a:t>
            </a:r>
          </a:p>
          <a:p>
            <a:pPr>
              <a:buFont typeface="Wingdings" pitchFamily="2" charset="2"/>
              <a:buChar char="n"/>
            </a:pPr>
            <a:endParaRPr lang="en-US" altLang="ja-JP" dirty="0" smtClean="0"/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Issue: To widen the applicability</a:t>
            </a:r>
          </a:p>
          <a:p>
            <a:pPr>
              <a:buNone/>
            </a:pPr>
            <a:r>
              <a:rPr lang="en-US" altLang="ja-JP" dirty="0" smtClean="0"/>
              <a:t>    CNG, Lorry, Taxi, Private car,</a:t>
            </a:r>
          </a:p>
          <a:p>
            <a:pPr>
              <a:buNone/>
            </a:pPr>
            <a:r>
              <a:rPr lang="en-US" altLang="ja-JP" dirty="0" smtClean="0"/>
              <a:t>    Diesel Locomotives, Ships, compressor...</a:t>
            </a:r>
          </a:p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Issue: Possibility to include manual idling-stops using ignition key only. (equipping idling-stop support and monitoring </a:t>
            </a:r>
            <a:r>
              <a:rPr lang="en-US" altLang="ja-JP" dirty="0" smtClean="0"/>
              <a:t>device)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 </a:t>
            </a:r>
            <a:r>
              <a:rPr lang="en-US" altLang="ja-JP" dirty="0" smtClean="0"/>
              <a:t>Baseline(1)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96752"/>
            <a:ext cx="5868144" cy="56612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n"/>
            </a:pPr>
            <a:r>
              <a:rPr kumimoji="1" lang="en-US" altLang="ja-JP" dirty="0" smtClean="0"/>
              <a:t>Measurement  method of </a:t>
            </a:r>
            <a:r>
              <a:rPr lang="en-US" altLang="ja-JP" dirty="0" smtClean="0"/>
              <a:t>Fuel Consumption Rate at Idling</a:t>
            </a:r>
          </a:p>
          <a:p>
            <a:pPr marL="514350" indent="-514350">
              <a:buNone/>
            </a:pPr>
            <a:r>
              <a:rPr lang="en-US" altLang="ja-JP" dirty="0" smtClean="0"/>
              <a:t> 1) </a:t>
            </a:r>
            <a:r>
              <a:rPr kumimoji="1" lang="en-US" altLang="ja-JP" b="1" dirty="0" smtClean="0"/>
              <a:t>Filling up tank</a:t>
            </a:r>
            <a:r>
              <a:rPr kumimoji="1" lang="en-US" altLang="ja-JP" dirty="0" smtClean="0"/>
              <a:t>(180L)</a:t>
            </a:r>
          </a:p>
          <a:p>
            <a:pPr marL="514350" indent="-514350">
              <a:buNone/>
            </a:pPr>
            <a:r>
              <a:rPr kumimoji="1" lang="en-US" altLang="ja-JP" dirty="0" smtClean="0"/>
              <a:t>   easy but inaccuracy  (300cc/10min)</a:t>
            </a:r>
          </a:p>
          <a:p>
            <a:pPr>
              <a:buNone/>
            </a:pPr>
            <a:r>
              <a:rPr lang="en-US" altLang="ja-JP" dirty="0" smtClean="0"/>
              <a:t> 2) </a:t>
            </a:r>
            <a:r>
              <a:rPr lang="en-US" altLang="ja-JP" b="1" dirty="0" smtClean="0"/>
              <a:t>Hydraulic meter</a:t>
            </a:r>
          </a:p>
          <a:p>
            <a:pPr>
              <a:buNone/>
            </a:pPr>
            <a:r>
              <a:rPr lang="en-US" altLang="ja-JP" dirty="0" smtClean="0"/>
              <a:t>   expensive and take much labor </a:t>
            </a:r>
          </a:p>
          <a:p>
            <a:pPr>
              <a:buNone/>
            </a:pPr>
            <a:r>
              <a:rPr kumimoji="1" lang="en-US" altLang="ja-JP" dirty="0" smtClean="0"/>
              <a:t> 3) </a:t>
            </a:r>
            <a:r>
              <a:rPr kumimoji="1" lang="en-US" altLang="ja-JP" b="1" dirty="0" smtClean="0"/>
              <a:t>Estimate from OBD2 signal</a:t>
            </a:r>
            <a:r>
              <a:rPr lang="en-US" altLang="ja-JP" dirty="0" smtClean="0"/>
              <a:t> </a:t>
            </a:r>
          </a:p>
          <a:p>
            <a:pPr>
              <a:buNone/>
            </a:pPr>
            <a:r>
              <a:rPr lang="en-US" altLang="ja-JP" dirty="0" smtClean="0"/>
              <a:t>   correction factor required</a:t>
            </a:r>
          </a:p>
          <a:p>
            <a:pPr>
              <a:buNone/>
            </a:pPr>
            <a:r>
              <a:rPr lang="en-US" altLang="ja-JP" dirty="0" smtClean="0"/>
              <a:t>  practical  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444752" y="1196752"/>
            <a:ext cx="4699248" cy="5661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endParaRPr lang="en-US" altLang="ja-JP" sz="32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IMG2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2952328" cy="221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IMG29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81010"/>
            <a:ext cx="2736304" cy="337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 </a:t>
            </a:r>
            <a:r>
              <a:rPr lang="en-US" altLang="ja-JP" dirty="0" smtClean="0"/>
              <a:t>Baseline(2)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7281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dirty="0" smtClean="0"/>
              <a:t>Vehicle Stopping ratio: 30% of Vehicle Operation Time</a:t>
            </a:r>
            <a:endParaRPr kumimoji="1" lang="en-US" altLang="ja-JP" dirty="0" smtClean="0"/>
          </a:p>
          <a:p>
            <a:pPr>
              <a:buFont typeface="Wingdings" pitchFamily="2" charset="2"/>
              <a:buChar char="n"/>
            </a:pPr>
            <a:r>
              <a:rPr kumimoji="1" lang="en-US" altLang="ja-JP" dirty="0" smtClean="0"/>
              <a:t>Average Idling-stop ratio: 8% (Max.13%) of VOT</a:t>
            </a:r>
          </a:p>
          <a:p>
            <a:pPr>
              <a:buFont typeface="Wingdings" pitchFamily="2" charset="2"/>
              <a:buChar char="n"/>
            </a:pPr>
            <a:r>
              <a:rPr kumimoji="1" lang="en-US" altLang="ja-JP" dirty="0" smtClean="0"/>
              <a:t>A Idling-stop in every 8 times of stop equivalent to 46 % of  total stopping time (14% of VOT).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444752" y="1196752"/>
            <a:ext cx="4699248" cy="5661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endParaRPr lang="en-US" altLang="ja-JP" sz="32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3" t="25880" r="2751" b="4740"/>
          <a:stretch>
            <a:fillRect/>
          </a:stretch>
        </p:blipFill>
        <p:spPr bwMode="auto">
          <a:xfrm>
            <a:off x="179512" y="2924944"/>
            <a:ext cx="8712968" cy="381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 rot="5400000">
            <a:off x="5076056" y="422108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932040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40 seconds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515719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period</a:t>
            </a:r>
            <a:endParaRPr kumimoji="1" lang="ja-JP" altLang="en-US" sz="16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580526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times</a:t>
            </a:r>
            <a:endParaRPr kumimoji="1" lang="ja-JP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Project activity emissions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 txBox="1">
            <a:spLocks/>
          </p:cNvSpPr>
          <p:nvPr/>
        </p:nvSpPr>
        <p:spPr>
          <a:xfrm>
            <a:off x="179512" y="1268760"/>
            <a:ext cx="4968552" cy="558924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Experiences in Japan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</a:t>
            </a:r>
            <a:r>
              <a:rPr lang="en-US" altLang="ja-JP" sz="2400" dirty="0" smtClean="0">
                <a:solidFill>
                  <a:schemeClr val="tx2"/>
                </a:solidFill>
              </a:rPr>
              <a:t>Fuel Consumption Rate (FCR) in idling (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500rpm)</a:t>
            </a:r>
            <a:endParaRPr kumimoji="1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24-</a:t>
            </a:r>
            <a:r>
              <a:rPr kumimoji="1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30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cc/min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0.4-0.5cc/sec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 FCR of Engine restart</a:t>
            </a:r>
            <a:endParaRPr kumimoji="1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around 2cc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／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ja-JP" altLang="en-US" sz="2400" dirty="0" smtClean="0">
                <a:solidFill>
                  <a:schemeClr val="tx2"/>
                </a:solidFill>
              </a:rPr>
              <a:t>・</a:t>
            </a:r>
            <a:r>
              <a:rPr lang="en-US" altLang="ja-JP" sz="2400" dirty="0" smtClean="0">
                <a:solidFill>
                  <a:schemeClr val="tx2"/>
                </a:solidFill>
              </a:rPr>
              <a:t>Start up compensation time 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2cc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／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0.4-0.5cc /sec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en-US" altLang="ja-JP" sz="2400" dirty="0" smtClean="0">
                <a:solidFill>
                  <a:schemeClr val="tx2"/>
                </a:solidFill>
              </a:rPr>
              <a:t>    =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4-5sec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ja-JP" altLang="en-US" sz="2400" dirty="0" smtClean="0">
                <a:solidFill>
                  <a:schemeClr val="tx2"/>
                </a:solidFill>
              </a:rPr>
              <a:t>・</a:t>
            </a:r>
            <a:r>
              <a:rPr lang="en-US" altLang="ja-JP" sz="2400" dirty="0" smtClean="0">
                <a:solidFill>
                  <a:schemeClr val="tx2"/>
                </a:solidFill>
              </a:rPr>
              <a:t>idling-stop not exceeding 5 seconds worsen the fuel economy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altLang="ja-JP" sz="2400" b="1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ja-JP" sz="2400" b="1" dirty="0" smtClean="0">
                <a:solidFill>
                  <a:schemeClr val="tx2"/>
                </a:solidFill>
              </a:rPr>
              <a:t>  Necessary </a:t>
            </a:r>
            <a:r>
              <a:rPr lang="en-US" altLang="ja-JP" sz="2400" b="1" dirty="0" smtClean="0">
                <a:solidFill>
                  <a:schemeClr val="tx2"/>
                </a:solidFill>
              </a:rPr>
              <a:t>to stock the data </a:t>
            </a:r>
            <a:r>
              <a:rPr lang="en-US" altLang="ja-JP" sz="2400" b="1" dirty="0" smtClean="0">
                <a:solidFill>
                  <a:schemeClr val="tx2"/>
                </a:solidFill>
              </a:rPr>
              <a:t>for  compensation time of buses </a:t>
            </a:r>
            <a:endParaRPr lang="en-US" altLang="ja-JP" sz="2400" b="1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コンテンツ プレースホルダ 3"/>
          <p:cNvSpPr txBox="1">
            <a:spLocks/>
          </p:cNvSpPr>
          <p:nvPr/>
        </p:nvSpPr>
        <p:spPr>
          <a:xfrm>
            <a:off x="5183560" y="5445224"/>
            <a:ext cx="3960440" cy="122413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en-US" altLang="ja-JP" sz="2400" dirty="0" smtClean="0">
                <a:solidFill>
                  <a:schemeClr val="tx2"/>
                </a:solidFill>
              </a:rPr>
              <a:t>Extra fuel consumption at engine restart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en-US" altLang="ja-JP" sz="2400" dirty="0" smtClean="0">
                <a:solidFill>
                  <a:schemeClr val="tx2"/>
                </a:solidFill>
              </a:rPr>
              <a:t>(Example: 2000cc AT car)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5092" t="32863" r="51202" b="26363"/>
          <a:stretch>
            <a:fillRect/>
          </a:stretch>
        </p:blipFill>
        <p:spPr bwMode="auto">
          <a:xfrm>
            <a:off x="5436096" y="1340768"/>
            <a:ext cx="35283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148064" y="2852936"/>
            <a:ext cx="576064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FCR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0152" y="2492896"/>
            <a:ext cx="1080120" cy="1169551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5 seconds in Idling</a:t>
            </a:r>
          </a:p>
          <a:p>
            <a:endParaRPr lang="en-US" altLang="ja-JP" sz="1400" dirty="0" smtClean="0"/>
          </a:p>
          <a:p>
            <a:r>
              <a:rPr kumimoji="1" lang="en-US" altLang="ja-JP" sz="1400" dirty="0" smtClean="0"/>
              <a:t>ASM III.AP.</a:t>
            </a:r>
          </a:p>
          <a:p>
            <a:r>
              <a:rPr lang="en-US" altLang="ja-JP" sz="1400" dirty="0" smtClean="0"/>
              <a:t>10 seconds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08304" y="1988840"/>
            <a:ext cx="1512168" cy="738664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Extra Fuel Consumption at engine restart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1369</TotalTime>
  <Words>718</Words>
  <Application>Microsoft Office PowerPoint</Application>
  <PresentationFormat>画面に合わせる (4:3)</PresentationFormat>
  <Paragraphs>156</Paragraphs>
  <Slides>14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トラベル</vt:lpstr>
      <vt:lpstr>“Idling Stop Device Introductions to the Buses of Jinan Public Transport Group Company in Jinan City, China”  based on AMS III.AP.</vt:lpstr>
      <vt:lpstr>Video for  Idling stop operation</vt:lpstr>
      <vt:lpstr>OuTline of JPTC </vt:lpstr>
      <vt:lpstr>ProfiLe of Study </vt:lpstr>
      <vt:lpstr>Technology/measure</vt:lpstr>
      <vt:lpstr> Applicability</vt:lpstr>
      <vt:lpstr> Baseline(1)</vt:lpstr>
      <vt:lpstr> Baseline(2)</vt:lpstr>
      <vt:lpstr>Project activity emissions</vt:lpstr>
      <vt:lpstr>Emission Reduction (Business PLAN)</vt:lpstr>
      <vt:lpstr>Monitoring </vt:lpstr>
      <vt:lpstr> Project FEASIBILITY</vt:lpstr>
      <vt:lpstr>To Promote Idling-stop CDM project</vt:lpstr>
      <vt:lpstr>Thank you for your attention!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Yajima</dc:creator>
  <cp:lastModifiedBy>Yajima</cp:lastModifiedBy>
  <cp:revision>50</cp:revision>
  <dcterms:created xsi:type="dcterms:W3CDTF">2011-02-16T00:54:55Z</dcterms:created>
  <dcterms:modified xsi:type="dcterms:W3CDTF">2011-03-03T02:40:58Z</dcterms:modified>
</cp:coreProperties>
</file>