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79" r:id="rId3"/>
    <p:sldId id="300" r:id="rId4"/>
    <p:sldId id="297" r:id="rId5"/>
    <p:sldId id="298" r:id="rId6"/>
    <p:sldId id="299" r:id="rId7"/>
    <p:sldId id="287" r:id="rId8"/>
    <p:sldId id="268" r:id="rId9"/>
  </p:sldIdLst>
  <p:sldSz cx="9906000" cy="7239000"/>
  <p:notesSz cx="666273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F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1" autoAdjust="0"/>
    <p:restoredTop sz="98831" autoAdjust="0"/>
  </p:normalViewPr>
  <p:slideViewPr>
    <p:cSldViewPr>
      <p:cViewPr>
        <p:scale>
          <a:sx n="70" d="100"/>
          <a:sy n="70" d="100"/>
        </p:scale>
        <p:origin x="-174" y="-72"/>
      </p:cViewPr>
      <p:guideLst>
        <p:guide orient="horz" pos="2280"/>
        <p:guide orient="horz" pos="991"/>
        <p:guide orient="horz" pos="4094"/>
        <p:guide pos="3120"/>
        <p:guide pos="239"/>
        <p:guide pos="389"/>
        <p:guide pos="6000"/>
      </p:guideLst>
    </p:cSldViewPr>
  </p:slideViewPr>
  <p:outlineViewPr>
    <p:cViewPr>
      <p:scale>
        <a:sx n="33" d="100"/>
        <a:sy n="33" d="100"/>
      </p:scale>
      <p:origin x="0" y="5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178" y="-102"/>
      </p:cViewPr>
      <p:guideLst>
        <p:guide orient="horz" pos="3127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D726771-D6E7-44B5-A1C2-33C624236A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5813" y="744538"/>
            <a:ext cx="5092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84738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80FB6EA-19B7-463D-8F83-1F54CDA943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TÜV SÜD</a:t>
            </a:r>
          </a:p>
          <a:p>
            <a:pPr eaLnBrk="1" hangingPunct="1">
              <a:buFontTx/>
              <a:buChar char="-"/>
            </a:pPr>
            <a:r>
              <a:rPr lang="en-US" dirty="0" smtClean="0"/>
              <a:t>company</a:t>
            </a:r>
          </a:p>
          <a:p>
            <a:pPr eaLnBrk="1" hangingPunct="1">
              <a:buFontTx/>
              <a:buChar char="-"/>
            </a:pPr>
            <a:r>
              <a:rPr lang="en-US" baseline="0" dirty="0" smtClean="0"/>
              <a:t>stance on </a:t>
            </a:r>
            <a:r>
              <a:rPr lang="en-US" baseline="0" dirty="0" err="1" smtClean="0"/>
              <a:t>PoA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Example EC (</a:t>
            </a:r>
            <a:r>
              <a:rPr lang="en-US" dirty="0" err="1" smtClean="0"/>
              <a:t>i</a:t>
            </a:r>
            <a:r>
              <a:rPr lang="en-US" dirty="0" smtClean="0"/>
              <a:t>) IRR x% (ii) tariff y </a:t>
            </a:r>
            <a:r>
              <a:rPr lang="en-US" dirty="0" err="1" smtClean="0"/>
              <a:t>renmimbi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Example EC (</a:t>
            </a:r>
            <a:r>
              <a:rPr lang="en-US" dirty="0" err="1" smtClean="0"/>
              <a:t>i</a:t>
            </a:r>
            <a:r>
              <a:rPr lang="en-US" dirty="0" smtClean="0"/>
              <a:t>) IRR x% (ii) tariff y </a:t>
            </a:r>
            <a:r>
              <a:rPr lang="en-US" dirty="0" err="1" smtClean="0"/>
              <a:t>renmimbi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Please bear in mind that ADDITIONALIY id the big issue, because of which projects get delayed, reviewed,</a:t>
            </a:r>
            <a:r>
              <a:rPr lang="en-US" baseline="0" dirty="0" smtClean="0"/>
              <a:t> rejected, DOEs get suspended…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Please bear in mind that ADDITIONALIY id the big issue, because of which projects get delayed, reviewed,</a:t>
            </a:r>
            <a:r>
              <a:rPr lang="en-US" baseline="0" dirty="0" smtClean="0"/>
              <a:t> rejected, DOEs get suspended…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Please bear in mind that ADDITIONALIY id the big issue, because of which projects get delayed, reviewed,</a:t>
            </a:r>
            <a:r>
              <a:rPr lang="en-US" baseline="0" dirty="0" smtClean="0"/>
              <a:t> rejected, DOEs get suspended…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Please bear in mind that ADDITIONALIY id the big issue, because of which projects get delayed, reviewed,</a:t>
            </a:r>
            <a:r>
              <a:rPr lang="en-US" baseline="0" dirty="0" smtClean="0"/>
              <a:t> rejected, DOEs get suspended…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290513" y="6818313"/>
            <a:ext cx="1930400" cy="2603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34" tIns="45717" rIns="91434" bIns="45717">
            <a:spAutoFit/>
          </a:bodyPr>
          <a:lstStyle/>
          <a:p>
            <a:pPr defTabSz="762000" eaLnBrk="0" hangingPunct="0">
              <a:defRPr/>
            </a:pPr>
            <a:r>
              <a:rPr lang="de-DE" sz="1100">
                <a:latin typeface="Arial Narrow" pitchFamily="34" charset="0"/>
              </a:rPr>
              <a:t>TÜV SÜD Industrie Service GmbH</a:t>
            </a:r>
            <a:endParaRPr lang="en-US" sz="1100">
              <a:latin typeface="Arial Narrow" pitchFamily="34" charset="0"/>
            </a:endParaRPr>
          </a:p>
        </p:txBody>
      </p:sp>
      <p:graphicFrame>
        <p:nvGraphicFramePr>
          <p:cNvPr id="5" name="Object 0"/>
          <p:cNvGraphicFramePr>
            <a:graphicFrameLocks/>
          </p:cNvGraphicFramePr>
          <p:nvPr/>
        </p:nvGraphicFramePr>
        <p:xfrm>
          <a:off x="377825" y="379413"/>
          <a:ext cx="8035925" cy="433387"/>
        </p:xfrm>
        <a:graphic>
          <a:graphicData uri="http://schemas.openxmlformats.org/presentationml/2006/ole">
            <p:oleObj spid="_x0000_s26626" name="Image" r:id="rId3" imgW="9143475" imgH="583626" progId="">
              <p:embed/>
            </p:oleObj>
          </a:graphicData>
        </a:graphic>
      </p:graphicFrame>
      <p:grpSp>
        <p:nvGrpSpPr>
          <p:cNvPr id="6" name="Group 64"/>
          <p:cNvGrpSpPr>
            <a:grpSpLocks/>
          </p:cNvGrpSpPr>
          <p:nvPr userDrawn="1"/>
        </p:nvGrpSpPr>
        <p:grpSpPr bwMode="auto">
          <a:xfrm>
            <a:off x="379413" y="384175"/>
            <a:ext cx="7923212" cy="431800"/>
            <a:chOff x="239" y="692"/>
            <a:chExt cx="4991" cy="299"/>
          </a:xfrm>
        </p:grpSpPr>
        <p:sp>
          <p:nvSpPr>
            <p:cNvPr id="7" name="Rectangle 65"/>
            <p:cNvSpPr>
              <a:spLocks noChangeArrowheads="1"/>
            </p:cNvSpPr>
            <p:nvPr userDrawn="1"/>
          </p:nvSpPr>
          <p:spPr bwMode="auto">
            <a:xfrm>
              <a:off x="239" y="692"/>
              <a:ext cx="3788" cy="299"/>
            </a:xfrm>
            <a:prstGeom prst="rect">
              <a:avLst/>
            </a:prstGeom>
            <a:solidFill>
              <a:srgbClr val="0060A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8" name="Rectangle 66"/>
            <p:cNvSpPr>
              <a:spLocks noChangeArrowheads="1"/>
            </p:cNvSpPr>
            <p:nvPr userDrawn="1"/>
          </p:nvSpPr>
          <p:spPr bwMode="auto">
            <a:xfrm>
              <a:off x="3982" y="692"/>
              <a:ext cx="1248" cy="299"/>
            </a:xfrm>
            <a:prstGeom prst="rect">
              <a:avLst/>
            </a:prstGeom>
            <a:gradFill rotWithShape="1">
              <a:gsLst>
                <a:gs pos="0">
                  <a:srgbClr val="0060A9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de-DE"/>
            </a:p>
          </p:txBody>
        </p:sp>
      </p:grpSp>
      <p:pic>
        <p:nvPicPr>
          <p:cNvPr id="9" name="Picture 7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77250" y="80963"/>
            <a:ext cx="1130300" cy="131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5575" y="6846888"/>
            <a:ext cx="3556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2895600"/>
            <a:ext cx="9144000" cy="609600"/>
          </a:xfrm>
        </p:spPr>
        <p:txBody>
          <a:bodyPr/>
          <a:lstStyle>
            <a:lvl1pPr algn="ctr">
              <a:defRPr sz="32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733800"/>
            <a:ext cx="8686800" cy="12192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11" name="Rectangle 2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8.5.2011</a:t>
            </a:r>
            <a:endParaRPr lang="de-DE"/>
          </a:p>
        </p:txBody>
      </p:sp>
      <p:sp>
        <p:nvSpPr>
          <p:cNvPr id="12" name="Rectangle 2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CDM PoA Workshop - Bonn - Stephan Hild - TÜV SÜD</a:t>
            </a:r>
            <a:endParaRPr lang="de-DE"/>
          </a:p>
        </p:txBody>
      </p:sp>
      <p:sp>
        <p:nvSpPr>
          <p:cNvPr id="13" name="Rectangle 2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268B5-526C-48C5-94CB-5434AF9ADEF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8.5.2011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CDM PoA Workshop - Bonn - Stephan Hild - TÜV SÜD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44D01-2E21-4544-9A1E-26183AE242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42175" y="381000"/>
            <a:ext cx="2282825" cy="61087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81000"/>
            <a:ext cx="6699250" cy="61087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8.5.2011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CDM PoA Workshop - Bonn - Stephan Hild - TÜV SÜD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AEA59-4306-4469-B410-C6C453E28BC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8.5.2011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CDM PoA Workshop - Bonn - Stephan Hild - TÜV SÜD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94EB8-8D18-42C2-9C5D-BD09CE5DB4A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651375"/>
            <a:ext cx="8420100" cy="1438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3068638"/>
            <a:ext cx="8420100" cy="15827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8.5.2011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CDM PoA Workshop - Bonn - Stephan Hild - TÜV SÜD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5BA99-63DA-419F-B3F8-01A48BF7DC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563688"/>
            <a:ext cx="4381500" cy="4926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43500" y="1563688"/>
            <a:ext cx="4381500" cy="4926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8.5.2011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CDM PoA Workshop - Bonn - Stephan Hild - TÜV SÜD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72267-56AC-4E09-90BD-6116B368257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90513"/>
            <a:ext cx="8915400" cy="12065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20838"/>
            <a:ext cx="4376738" cy="674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295525"/>
            <a:ext cx="4376738" cy="4170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620838"/>
            <a:ext cx="4378325" cy="674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295525"/>
            <a:ext cx="4378325" cy="4170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8.5.2011</a:t>
            </a: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CDM PoA Workshop - Bonn - Stephan Hild - TÜV SÜD</a:t>
            </a: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BD32C-17EB-413F-8FE7-1160ED095D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8.5.2011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CDM PoA Workshop - Bonn - Stephan Hild - TÜV SÜD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2A53F-9FA0-4779-83BA-B231DF3957B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8.5.2011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CDM PoA Workshop - Bonn - Stephan Hild - TÜV SÜD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444DF-5850-41EB-A6AD-9605379E16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88925"/>
            <a:ext cx="3259138" cy="1225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88925"/>
            <a:ext cx="5537200" cy="617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514475"/>
            <a:ext cx="3259138" cy="4951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8.5.2011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CDM PoA Workshop - Bonn - Stephan Hild - TÜV SÜD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0FBB0-06C7-4065-B70F-4FB813CC4A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5067300"/>
            <a:ext cx="5943600" cy="5984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46113"/>
            <a:ext cx="5943600" cy="4343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665788"/>
            <a:ext cx="5943600" cy="8493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8.5.2011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CDM PoA Workshop - Bonn - Stephan Hild - TÜV SÜD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29394-E1A6-41DD-A5F6-4CB21D16A0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81000"/>
            <a:ext cx="67945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69" tIns="48984" rIns="97969" bIns="489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63688"/>
            <a:ext cx="8915400" cy="492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674100" y="6858000"/>
            <a:ext cx="76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ctr">
              <a:defRPr sz="700" smtClean="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de-DE" smtClean="0"/>
              <a:t>8.5.2011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68700" y="6858000"/>
            <a:ext cx="5257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>
              <a:defRPr sz="700" smtClean="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smtClean="0"/>
              <a:t>CDM PoA Workshop - Bonn - Stephan Hild - TÜV SÜD</a:t>
            </a: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32900" y="6858000"/>
            <a:ext cx="3683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>
              <a:defRPr sz="700">
                <a:latin typeface="Arial Narrow" pitchFamily="34" charset="0"/>
              </a:defRPr>
            </a:lvl1pPr>
          </a:lstStyle>
          <a:p>
            <a:pPr>
              <a:defRPr/>
            </a:pPr>
            <a:fld id="{995ACE38-9002-4571-89D4-A3597DC931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graphicFrame>
        <p:nvGraphicFramePr>
          <p:cNvPr id="1026" name="Object 49"/>
          <p:cNvGraphicFramePr>
            <a:graphicFrameLocks/>
          </p:cNvGraphicFramePr>
          <p:nvPr/>
        </p:nvGraphicFramePr>
        <p:xfrm>
          <a:off x="377825" y="379413"/>
          <a:ext cx="8035925" cy="433387"/>
        </p:xfrm>
        <a:graphic>
          <a:graphicData uri="http://schemas.openxmlformats.org/presentationml/2006/ole">
            <p:oleObj spid="_x0000_s1026" name="Image" r:id="rId14" imgW="9143475" imgH="583626" progId="">
              <p:embed/>
            </p:oleObj>
          </a:graphicData>
        </a:graphic>
      </p:graphicFrame>
      <p:grpSp>
        <p:nvGrpSpPr>
          <p:cNvPr id="1033" name="Group 52"/>
          <p:cNvGrpSpPr>
            <a:grpSpLocks/>
          </p:cNvGrpSpPr>
          <p:nvPr/>
        </p:nvGrpSpPr>
        <p:grpSpPr bwMode="auto">
          <a:xfrm>
            <a:off x="379413" y="384175"/>
            <a:ext cx="7923212" cy="431800"/>
            <a:chOff x="239" y="692"/>
            <a:chExt cx="4991" cy="299"/>
          </a:xfrm>
        </p:grpSpPr>
        <p:sp>
          <p:nvSpPr>
            <p:cNvPr id="1077" name="Rectangle 53"/>
            <p:cNvSpPr>
              <a:spLocks noChangeArrowheads="1"/>
            </p:cNvSpPr>
            <p:nvPr userDrawn="1"/>
          </p:nvSpPr>
          <p:spPr bwMode="auto">
            <a:xfrm>
              <a:off x="239" y="692"/>
              <a:ext cx="3788" cy="299"/>
            </a:xfrm>
            <a:prstGeom prst="rect">
              <a:avLst/>
            </a:prstGeom>
            <a:solidFill>
              <a:srgbClr val="0060A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78" name="Rectangle 54"/>
            <p:cNvSpPr>
              <a:spLocks noChangeArrowheads="1"/>
            </p:cNvSpPr>
            <p:nvPr userDrawn="1"/>
          </p:nvSpPr>
          <p:spPr bwMode="auto">
            <a:xfrm>
              <a:off x="3982" y="692"/>
              <a:ext cx="1248" cy="299"/>
            </a:xfrm>
            <a:prstGeom prst="rect">
              <a:avLst/>
            </a:prstGeom>
            <a:gradFill rotWithShape="1">
              <a:gsLst>
                <a:gs pos="0">
                  <a:srgbClr val="0060A9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1081" name="Text Box 57"/>
          <p:cNvSpPr txBox="1">
            <a:spLocks noChangeArrowheads="1"/>
          </p:cNvSpPr>
          <p:nvPr/>
        </p:nvSpPr>
        <p:spPr bwMode="auto">
          <a:xfrm>
            <a:off x="290513" y="6818313"/>
            <a:ext cx="1930400" cy="2603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34" tIns="45717" rIns="91434" bIns="45717">
            <a:spAutoFit/>
          </a:bodyPr>
          <a:lstStyle/>
          <a:p>
            <a:pPr defTabSz="762000" eaLnBrk="0" hangingPunct="0">
              <a:defRPr/>
            </a:pPr>
            <a:r>
              <a:rPr lang="de-DE" sz="1100">
                <a:latin typeface="Arial Narrow" pitchFamily="34" charset="0"/>
              </a:rPr>
              <a:t>TÜV SÜD Industrie Service GmbH</a:t>
            </a:r>
            <a:endParaRPr lang="en-US" sz="1100">
              <a:latin typeface="Arial Narrow" pitchFamily="34" charset="0"/>
            </a:endParaRPr>
          </a:p>
        </p:txBody>
      </p:sp>
      <p:pic>
        <p:nvPicPr>
          <p:cNvPr id="1035" name="Picture 6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477250" y="80963"/>
            <a:ext cx="1130300" cy="131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6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95575" y="6846888"/>
            <a:ext cx="3556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/>
  <p:txStyles>
    <p:titleStyle>
      <a:lvl1pPr algn="l" defTabSz="979488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defTabSz="979488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2pPr>
      <a:lvl3pPr algn="l" defTabSz="979488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3pPr>
      <a:lvl4pPr algn="l" defTabSz="979488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4pPr>
      <a:lvl5pPr algn="l" defTabSz="979488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5pPr>
      <a:lvl6pPr marL="457200" algn="l" defTabSz="979488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6pPr>
      <a:lvl7pPr marL="914400" algn="l" defTabSz="979488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7pPr>
      <a:lvl8pPr marL="1371600" algn="l" defTabSz="979488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8pPr>
      <a:lvl9pPr marL="1828800" algn="l" defTabSz="979488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9pPr>
    </p:titleStyle>
    <p:bodyStyle>
      <a:lvl1pPr marL="366713" indent="-366713" algn="l" defTabSz="979488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04800" algn="l" defTabSz="97948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1223963" indent="-244475" algn="l" defTabSz="979488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714500" indent="-244475" algn="l" defTabSz="97948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205038" indent="-246063" algn="l" defTabSz="97948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662238" indent="-246063" algn="l" defTabSz="9794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119438" indent="-246063" algn="l" defTabSz="9794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576638" indent="-246063" algn="l" defTabSz="9794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033838" indent="-246063" algn="l" defTabSz="9794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ctrTitle"/>
          </p:nvPr>
        </p:nvSpPr>
        <p:spPr>
          <a:xfrm>
            <a:off x="488504" y="1171228"/>
            <a:ext cx="8246119" cy="1428768"/>
          </a:xfrm>
        </p:spPr>
        <p:txBody>
          <a:bodyPr/>
          <a:lstStyle/>
          <a:p>
            <a:pPr eaLnBrk="1" hangingPunct="1"/>
            <a:r>
              <a:rPr lang="de-DE" sz="2400" dirty="0" smtClean="0"/>
              <a:t>Workshop on </a:t>
            </a:r>
            <a:r>
              <a:rPr lang="de-DE" sz="2400" dirty="0" err="1" smtClean="0"/>
              <a:t>PoA</a:t>
            </a:r>
            <a:r>
              <a:rPr lang="de-DE" sz="2400" dirty="0" smtClean="0"/>
              <a:t> </a:t>
            </a:r>
            <a:r>
              <a:rPr lang="de-DE" sz="2400" dirty="0" err="1" smtClean="0"/>
              <a:t>under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CDM: </a:t>
            </a:r>
            <a:r>
              <a:rPr lang="de-DE" sz="2400" dirty="0" err="1" smtClean="0"/>
              <a:t>challenges</a:t>
            </a:r>
            <a:r>
              <a:rPr lang="de-DE" sz="2400" dirty="0" smtClean="0"/>
              <a:t> </a:t>
            </a:r>
            <a:br>
              <a:rPr lang="de-DE" sz="2400" dirty="0" smtClean="0"/>
            </a:b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road</a:t>
            </a:r>
            <a:r>
              <a:rPr lang="de-DE" sz="2400" dirty="0" smtClean="0"/>
              <a:t> </a:t>
            </a:r>
            <a:r>
              <a:rPr lang="de-DE" sz="2400" dirty="0" err="1" smtClean="0"/>
              <a:t>ahead</a:t>
            </a:r>
            <a:r>
              <a:rPr lang="de-DE" sz="2400" dirty="0" smtClean="0"/>
              <a:t> - Bonn 8/9 May 2011</a:t>
            </a:r>
            <a:br>
              <a:rPr lang="de-DE" sz="2400" dirty="0" smtClean="0"/>
            </a:br>
            <a:r>
              <a:rPr lang="de-DE" sz="2400" smtClean="0"/>
              <a:t>Session </a:t>
            </a:r>
            <a:r>
              <a:rPr lang="de-DE" sz="2400" smtClean="0"/>
              <a:t>8.1 </a:t>
            </a:r>
            <a:r>
              <a:rPr lang="de-DE" sz="2400" dirty="0" smtClean="0"/>
              <a:t>„</a:t>
            </a:r>
            <a:r>
              <a:rPr lang="de-DE" sz="2400" dirty="0" err="1" smtClean="0"/>
              <a:t>Additionality</a:t>
            </a:r>
            <a:r>
              <a:rPr lang="de-DE" sz="2400" dirty="0" smtClean="0"/>
              <a:t> in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context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PoA</a:t>
            </a:r>
            <a:r>
              <a:rPr lang="de-DE" sz="2400" dirty="0" smtClean="0"/>
              <a:t> - 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DOE perspectives</a:t>
            </a:r>
            <a:r>
              <a:rPr lang="de-DE" sz="2400" dirty="0" smtClean="0"/>
              <a:t>.“</a:t>
            </a:r>
          </a:p>
        </p:txBody>
      </p:sp>
      <p:sp>
        <p:nvSpPr>
          <p:cNvPr id="4099" name="Untertitel 2"/>
          <p:cNvSpPr>
            <a:spLocks noGrp="1"/>
          </p:cNvSpPr>
          <p:nvPr>
            <p:ph type="subTitle" idx="1"/>
          </p:nvPr>
        </p:nvSpPr>
        <p:spPr>
          <a:xfrm>
            <a:off x="4167188" y="4048125"/>
            <a:ext cx="4357687" cy="1000125"/>
          </a:xfrm>
        </p:spPr>
        <p:txBody>
          <a:bodyPr/>
          <a:lstStyle/>
          <a:p>
            <a:pPr eaLnBrk="1" hangingPunct="1"/>
            <a:r>
              <a:rPr lang="de-DE" sz="1600" b="1" dirty="0" smtClean="0"/>
              <a:t>Stephan Hild</a:t>
            </a:r>
          </a:p>
          <a:p>
            <a:pPr eaLnBrk="1" hangingPunct="1"/>
            <a:r>
              <a:rPr lang="de-DE" sz="1600" b="1" dirty="0" smtClean="0"/>
              <a:t>Head </a:t>
            </a:r>
            <a:r>
              <a:rPr lang="de-DE" sz="1600" b="1" dirty="0" err="1" smtClean="0"/>
              <a:t>of</a:t>
            </a:r>
            <a:r>
              <a:rPr lang="de-DE" sz="1600" b="1" dirty="0" smtClean="0"/>
              <a:t> Sales </a:t>
            </a:r>
            <a:r>
              <a:rPr lang="de-DE" sz="1600" b="1" dirty="0" err="1" smtClean="0"/>
              <a:t>and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Focal</a:t>
            </a:r>
            <a:r>
              <a:rPr lang="de-DE" sz="1600" b="1" dirty="0" smtClean="0"/>
              <a:t> Point </a:t>
            </a:r>
            <a:r>
              <a:rPr lang="de-DE" sz="1600" b="1" dirty="0" err="1" smtClean="0"/>
              <a:t>for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PoA</a:t>
            </a:r>
            <a:endParaRPr lang="de-DE" sz="1600" b="1" dirty="0" smtClean="0"/>
          </a:p>
          <a:p>
            <a:pPr eaLnBrk="1" hangingPunct="1"/>
            <a:r>
              <a:rPr lang="de-DE" sz="1600" b="1" dirty="0" err="1" smtClean="0"/>
              <a:t>Carbon</a:t>
            </a:r>
            <a:r>
              <a:rPr lang="de-DE" sz="1600" b="1" dirty="0" smtClean="0"/>
              <a:t> Management Service</a:t>
            </a:r>
            <a:br>
              <a:rPr lang="de-DE" sz="1600" b="1" dirty="0" smtClean="0"/>
            </a:br>
            <a:r>
              <a:rPr lang="de-DE" sz="1600" b="1" dirty="0" smtClean="0"/>
              <a:t>TÜV SÜD Industrie Service GmbH</a:t>
            </a:r>
            <a:endParaRPr lang="en-US" sz="1600" b="1" dirty="0" smtClean="0"/>
          </a:p>
          <a:p>
            <a:pPr eaLnBrk="1" hangingPunct="1"/>
            <a:endParaRPr lang="de-DE" dirty="0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2976563"/>
            <a:ext cx="3024187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 smtClean="0"/>
              <a:t>additionality</a:t>
            </a:r>
            <a:r>
              <a:rPr lang="de-DE" dirty="0" smtClean="0"/>
              <a:t> </a:t>
            </a:r>
            <a:r>
              <a:rPr lang="de-DE" dirty="0" err="1" smtClean="0"/>
              <a:t>demonstration</a:t>
            </a:r>
            <a:r>
              <a:rPr lang="de-DE" dirty="0" smtClean="0"/>
              <a:t> - </a:t>
            </a:r>
            <a:r>
              <a:rPr lang="de-DE" dirty="0" err="1" smtClean="0"/>
              <a:t>context</a:t>
            </a:r>
            <a:endParaRPr lang="de-DE" dirty="0" smtClean="0"/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>
          <a:xfrm>
            <a:off x="488504" y="1747292"/>
            <a:ext cx="7286676" cy="324036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de-DE" sz="2000" dirty="0" smtClean="0"/>
              <a:t>Level </a:t>
            </a:r>
            <a:r>
              <a:rPr lang="de-DE" sz="2000" dirty="0" err="1" smtClean="0"/>
              <a:t>and</a:t>
            </a:r>
            <a:r>
              <a:rPr lang="de-DE" sz="2000" dirty="0" smtClean="0"/>
              <a:t> form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additionality</a:t>
            </a:r>
            <a:r>
              <a:rPr lang="de-DE" sz="2000" dirty="0" smtClean="0"/>
              <a:t> </a:t>
            </a:r>
            <a:r>
              <a:rPr lang="de-DE" sz="2000" dirty="0" err="1" smtClean="0"/>
              <a:t>demonstration</a:t>
            </a:r>
            <a:r>
              <a:rPr lang="de-DE" sz="2000" dirty="0" smtClean="0"/>
              <a:t>, EB 47, </a:t>
            </a:r>
            <a:r>
              <a:rPr lang="de-DE" sz="2000" dirty="0" err="1" smtClean="0"/>
              <a:t>para</a:t>
            </a:r>
            <a:r>
              <a:rPr lang="de-DE" sz="2000" dirty="0" smtClean="0"/>
              <a:t> 73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meeting</a:t>
            </a:r>
            <a:r>
              <a:rPr lang="de-DE" sz="2000" dirty="0" smtClean="0"/>
              <a:t> </a:t>
            </a:r>
            <a:r>
              <a:rPr lang="de-DE" sz="2000" dirty="0" err="1" smtClean="0"/>
              <a:t>report</a:t>
            </a:r>
            <a:r>
              <a:rPr lang="de-DE" sz="2000" dirty="0" smtClean="0"/>
              <a:t>: </a:t>
            </a:r>
          </a:p>
          <a:p>
            <a:pPr eaLnBrk="1" hangingPunct="1">
              <a:buNone/>
            </a:pPr>
            <a:endParaRPr lang="de-DE" sz="1000" dirty="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de-DE" sz="1800" dirty="0" smtClean="0"/>
              <a:t>The Board, </a:t>
            </a:r>
            <a:r>
              <a:rPr lang="de-DE" sz="1800" dirty="0" err="1" smtClean="0"/>
              <a:t>noting</a:t>
            </a:r>
            <a:r>
              <a:rPr lang="de-DE" sz="1800" dirty="0" smtClean="0"/>
              <a:t> </a:t>
            </a:r>
            <a:r>
              <a:rPr lang="de-DE" sz="1800" dirty="0" err="1" smtClean="0"/>
              <a:t>that</a:t>
            </a:r>
            <a:r>
              <a:rPr lang="de-DE" sz="1800" dirty="0" smtClean="0"/>
              <a:t> in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context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PoA</a:t>
            </a:r>
            <a:r>
              <a:rPr lang="de-DE" sz="1800" dirty="0" smtClean="0"/>
              <a:t> </a:t>
            </a:r>
            <a:r>
              <a:rPr lang="de-DE" sz="1800" dirty="0" err="1" smtClean="0"/>
              <a:t>that</a:t>
            </a:r>
            <a:r>
              <a:rPr lang="de-DE" sz="1800" dirty="0" smtClean="0"/>
              <a:t> </a:t>
            </a:r>
            <a:r>
              <a:rPr lang="de-DE" sz="1800" dirty="0" err="1" smtClean="0"/>
              <a:t>additionality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demonstrated</a:t>
            </a:r>
            <a:r>
              <a:rPr lang="de-DE" sz="1800" dirty="0" smtClean="0"/>
              <a:t> </a:t>
            </a:r>
            <a:r>
              <a:rPr lang="de-DE" sz="1800" dirty="0" err="1" smtClean="0"/>
              <a:t>either</a:t>
            </a:r>
            <a:r>
              <a:rPr lang="de-DE" sz="1800" dirty="0" smtClean="0"/>
              <a:t> </a:t>
            </a:r>
            <a:r>
              <a:rPr lang="de-DE" sz="1800" dirty="0" err="1" smtClean="0"/>
              <a:t>at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PoA</a:t>
            </a:r>
            <a:r>
              <a:rPr lang="de-DE" sz="1800" dirty="0" smtClean="0"/>
              <a:t> </a:t>
            </a:r>
            <a:r>
              <a:rPr lang="de-DE" sz="1800" dirty="0" err="1" smtClean="0"/>
              <a:t>level</a:t>
            </a:r>
            <a:r>
              <a:rPr lang="de-DE" sz="1800" dirty="0" smtClean="0"/>
              <a:t> </a:t>
            </a:r>
            <a:r>
              <a:rPr lang="de-DE" sz="1800" dirty="0" err="1" smtClean="0"/>
              <a:t>or</a:t>
            </a:r>
            <a:r>
              <a:rPr lang="de-DE" sz="1800" dirty="0" smtClean="0"/>
              <a:t> </a:t>
            </a:r>
            <a:r>
              <a:rPr lang="de-DE" sz="1800" dirty="0" err="1" smtClean="0"/>
              <a:t>at</a:t>
            </a:r>
            <a:r>
              <a:rPr lang="de-DE" sz="1800" dirty="0" smtClean="0"/>
              <a:t> CPA </a:t>
            </a:r>
            <a:r>
              <a:rPr lang="de-DE" sz="1800" dirty="0" err="1" smtClean="0"/>
              <a:t>level</a:t>
            </a:r>
            <a:r>
              <a:rPr lang="de-DE" sz="1800" dirty="0" smtClean="0"/>
              <a:t>, </a:t>
            </a:r>
            <a:r>
              <a:rPr lang="de-DE" sz="1800" dirty="0" err="1" smtClean="0"/>
              <a:t>requested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secretariat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prepare</a:t>
            </a:r>
            <a:r>
              <a:rPr lang="de-DE" sz="1800" dirty="0" smtClean="0"/>
              <a:t> a </a:t>
            </a:r>
            <a:r>
              <a:rPr lang="de-DE" sz="1800" dirty="0" err="1" smtClean="0"/>
              <a:t>guideline</a:t>
            </a:r>
            <a:r>
              <a:rPr lang="de-DE" sz="1800" dirty="0" smtClean="0"/>
              <a:t> (…)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considered</a:t>
            </a:r>
            <a:r>
              <a:rPr lang="de-DE" sz="1800" dirty="0" smtClean="0"/>
              <a:t> </a:t>
            </a:r>
            <a:r>
              <a:rPr lang="de-DE" sz="1800" dirty="0" err="1" smtClean="0"/>
              <a:t>at</a:t>
            </a:r>
            <a:r>
              <a:rPr lang="de-DE" sz="1800" dirty="0" smtClean="0"/>
              <a:t> a </a:t>
            </a:r>
            <a:r>
              <a:rPr lang="de-DE" sz="1800" dirty="0" err="1" smtClean="0"/>
              <a:t>future</a:t>
            </a:r>
            <a:r>
              <a:rPr lang="de-DE" sz="1800" dirty="0" smtClean="0"/>
              <a:t> </a:t>
            </a:r>
            <a:r>
              <a:rPr lang="de-DE" sz="1800" dirty="0" err="1" smtClean="0"/>
              <a:t>meeting</a:t>
            </a:r>
            <a:r>
              <a:rPr lang="de-DE" sz="1800" dirty="0" smtClean="0"/>
              <a:t>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de-DE" sz="1800" dirty="0" smtClean="0"/>
              <a:t>Was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adressed</a:t>
            </a:r>
            <a:r>
              <a:rPr lang="de-DE" sz="1800" dirty="0" smtClean="0"/>
              <a:t> </a:t>
            </a:r>
            <a:r>
              <a:rPr lang="de-DE" sz="1800" dirty="0" err="1" smtClean="0"/>
              <a:t>at</a:t>
            </a:r>
            <a:r>
              <a:rPr lang="de-DE" sz="1800" dirty="0" smtClean="0"/>
              <a:t> EB 51, 52, … 56, …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de-DE" sz="1800" dirty="0" smtClean="0"/>
              <a:t>Challenge: </a:t>
            </a:r>
            <a:r>
              <a:rPr lang="de-DE" sz="1800" dirty="0" err="1" smtClean="0"/>
              <a:t>how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capture</a:t>
            </a:r>
            <a:r>
              <a:rPr lang="de-DE" sz="1800" dirty="0" smtClean="0"/>
              <a:t> </a:t>
            </a:r>
            <a:r>
              <a:rPr lang="de-DE" sz="1800" dirty="0" err="1" smtClean="0"/>
              <a:t>additionality</a:t>
            </a:r>
            <a:r>
              <a:rPr lang="de-DE" sz="1800" dirty="0" smtClean="0"/>
              <a:t> </a:t>
            </a:r>
            <a:r>
              <a:rPr lang="de-DE" sz="1800" dirty="0" err="1" smtClean="0"/>
              <a:t>through</a:t>
            </a:r>
            <a:r>
              <a:rPr lang="de-DE" sz="1800" dirty="0" smtClean="0"/>
              <a:t> </a:t>
            </a:r>
            <a:r>
              <a:rPr lang="de-DE" sz="1800" dirty="0" err="1" smtClean="0"/>
              <a:t>eligibility</a:t>
            </a:r>
            <a:r>
              <a:rPr lang="de-DE" sz="1800" dirty="0" smtClean="0"/>
              <a:t> </a:t>
            </a:r>
            <a:r>
              <a:rPr lang="de-DE" sz="1800" dirty="0" err="1" smtClean="0"/>
              <a:t>criteria</a:t>
            </a:r>
            <a:r>
              <a:rPr lang="de-DE" sz="1800" dirty="0" smtClean="0"/>
              <a:t> ?</a:t>
            </a:r>
            <a:endParaRPr lang="de-DE" dirty="0" smtClean="0"/>
          </a:p>
        </p:txBody>
      </p:sp>
      <p:sp>
        <p:nvSpPr>
          <p:cNvPr id="512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79488"/>
            <a:r>
              <a:rPr lang="de-DE" smtClean="0"/>
              <a:t>8.5.2011</a:t>
            </a:r>
            <a:endParaRPr lang="de-DE"/>
          </a:p>
        </p:txBody>
      </p:sp>
      <p:sp>
        <p:nvSpPr>
          <p:cNvPr id="512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79488"/>
            <a:r>
              <a:rPr lang="en-US" smtClean="0"/>
              <a:t>CDM PoA Workshop - Bonn - Stephan Hild - TÜV SÜD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94EB8-8D18-42C2-9C5D-BD09CE5DB4AF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 smtClean="0"/>
              <a:t>additionality</a:t>
            </a:r>
            <a:r>
              <a:rPr lang="de-DE" dirty="0" smtClean="0"/>
              <a:t> </a:t>
            </a:r>
            <a:r>
              <a:rPr lang="de-DE" dirty="0" err="1" smtClean="0"/>
              <a:t>demonstration</a:t>
            </a:r>
            <a:r>
              <a:rPr lang="de-DE" dirty="0" smtClean="0"/>
              <a:t> – </a:t>
            </a:r>
            <a:r>
              <a:rPr lang="de-DE" dirty="0" err="1" smtClean="0"/>
              <a:t>context</a:t>
            </a:r>
            <a:r>
              <a:rPr lang="de-DE" dirty="0" smtClean="0"/>
              <a:t> II</a:t>
            </a: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>
          <a:xfrm>
            <a:off x="488504" y="1603276"/>
            <a:ext cx="7286676" cy="2592288"/>
          </a:xfrm>
        </p:spPr>
        <p:txBody>
          <a:bodyPr/>
          <a:lstStyle/>
          <a:p>
            <a:pPr lvl="1" eaLnBrk="1" hangingPunct="1">
              <a:buNone/>
            </a:pPr>
            <a:endParaRPr lang="de-DE" sz="6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de-DE" sz="2000" dirty="0" err="1" smtClean="0"/>
              <a:t>Current</a:t>
            </a:r>
            <a:r>
              <a:rPr lang="de-DE" sz="2000" dirty="0" smtClean="0"/>
              <a:t> </a:t>
            </a:r>
            <a:r>
              <a:rPr lang="de-DE" sz="2000" dirty="0" err="1" smtClean="0"/>
              <a:t>discussion</a:t>
            </a:r>
            <a:r>
              <a:rPr lang="de-DE" sz="2000" dirty="0" smtClean="0"/>
              <a:t>  on </a:t>
            </a:r>
            <a:r>
              <a:rPr lang="de-DE" sz="2000" dirty="0" err="1" smtClean="0"/>
              <a:t>the</a:t>
            </a:r>
            <a:r>
              <a:rPr lang="de-DE" sz="2000" dirty="0" smtClean="0"/>
              <a:t> matter:</a:t>
            </a:r>
          </a:p>
          <a:p>
            <a:pPr eaLnBrk="1" hangingPunct="1">
              <a:buNone/>
            </a:pPr>
            <a:endParaRPr lang="de-DE" sz="1000" dirty="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de-DE" sz="1800" dirty="0" err="1" smtClean="0"/>
              <a:t>demonstration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Additionality</a:t>
            </a:r>
            <a:r>
              <a:rPr lang="de-DE" sz="1800" dirty="0" smtClean="0"/>
              <a:t> on </a:t>
            </a:r>
            <a:r>
              <a:rPr lang="de-DE" sz="1800" dirty="0" err="1" smtClean="0"/>
              <a:t>PoA</a:t>
            </a:r>
            <a:r>
              <a:rPr lang="de-DE" sz="1800" dirty="0" smtClean="0"/>
              <a:t> </a:t>
            </a:r>
            <a:r>
              <a:rPr lang="de-DE" sz="1800" dirty="0" err="1" smtClean="0"/>
              <a:t>level</a:t>
            </a:r>
            <a:endParaRPr lang="de-DE" sz="1800" dirty="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de-DE" sz="1800" dirty="0" err="1" smtClean="0"/>
              <a:t>Additionality</a:t>
            </a:r>
            <a:r>
              <a:rPr lang="de-DE" sz="1800" dirty="0" smtClean="0"/>
              <a:t> </a:t>
            </a:r>
            <a:r>
              <a:rPr lang="de-DE" sz="1800" dirty="0" err="1" smtClean="0"/>
              <a:t>aspects</a:t>
            </a:r>
            <a:r>
              <a:rPr lang="de-DE" sz="1800" dirty="0" smtClean="0"/>
              <a:t> </a:t>
            </a:r>
            <a:r>
              <a:rPr lang="de-DE" sz="1800" dirty="0" err="1" smtClean="0"/>
              <a:t>should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translated</a:t>
            </a:r>
            <a:r>
              <a:rPr lang="de-DE" sz="1800" dirty="0" smtClean="0"/>
              <a:t> </a:t>
            </a:r>
            <a:r>
              <a:rPr lang="de-DE" sz="1800" dirty="0" err="1" smtClean="0"/>
              <a:t>into</a:t>
            </a:r>
            <a:r>
              <a:rPr lang="de-DE" sz="1800" dirty="0" smtClean="0"/>
              <a:t> </a:t>
            </a:r>
            <a:r>
              <a:rPr lang="de-DE" sz="1800" dirty="0" err="1" smtClean="0"/>
              <a:t>eligibility</a:t>
            </a:r>
            <a:r>
              <a:rPr lang="de-DE" sz="1800" dirty="0" smtClean="0"/>
              <a:t> </a:t>
            </a:r>
            <a:r>
              <a:rPr lang="de-DE" sz="1800" dirty="0" err="1" smtClean="0"/>
              <a:t>criteria</a:t>
            </a:r>
            <a:endParaRPr lang="de-DE" sz="1800" dirty="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de-DE" sz="1800" dirty="0" smtClean="0"/>
              <a:t>CPAs </a:t>
            </a:r>
            <a:r>
              <a:rPr lang="de-DE" sz="1800" dirty="0" err="1" smtClean="0"/>
              <a:t>only</a:t>
            </a:r>
            <a:r>
              <a:rPr lang="de-DE" sz="1800" dirty="0" smtClean="0"/>
              <a:t> </a:t>
            </a:r>
            <a:r>
              <a:rPr lang="de-DE" sz="1800" dirty="0" err="1" smtClean="0"/>
              <a:t>have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demonstrate</a:t>
            </a:r>
            <a:r>
              <a:rPr lang="de-DE" sz="1800" dirty="0" smtClean="0"/>
              <a:t> </a:t>
            </a:r>
            <a:r>
              <a:rPr lang="de-DE" sz="1800" dirty="0" err="1" smtClean="0"/>
              <a:t>that</a:t>
            </a:r>
            <a:r>
              <a:rPr lang="de-DE" sz="1800" dirty="0" smtClean="0"/>
              <a:t> </a:t>
            </a:r>
            <a:r>
              <a:rPr lang="de-DE" sz="1800" dirty="0" err="1" smtClean="0"/>
              <a:t>they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a </a:t>
            </a:r>
            <a:r>
              <a:rPr lang="de-DE" sz="1800" dirty="0" err="1" smtClean="0"/>
              <a:t>consequence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PoA</a:t>
            </a:r>
            <a:endParaRPr lang="de-DE" sz="1800" dirty="0" smtClean="0"/>
          </a:p>
          <a:p>
            <a:pPr lvl="1" eaLnBrk="1" hangingPunct="1">
              <a:buNone/>
            </a:pPr>
            <a:endParaRPr lang="de-DE" dirty="0" smtClean="0"/>
          </a:p>
        </p:txBody>
      </p:sp>
      <p:sp>
        <p:nvSpPr>
          <p:cNvPr id="512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79488"/>
            <a:r>
              <a:rPr lang="de-DE" smtClean="0"/>
              <a:t>8.5.2011</a:t>
            </a:r>
            <a:endParaRPr lang="de-DE"/>
          </a:p>
        </p:txBody>
      </p:sp>
      <p:sp>
        <p:nvSpPr>
          <p:cNvPr id="512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79488"/>
            <a:r>
              <a:rPr lang="en-US" smtClean="0"/>
              <a:t>CDM PoA Workshop - Bonn - Stephan Hild - TÜV SÜD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94EB8-8D18-42C2-9C5D-BD09CE5DB4AF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 smtClean="0"/>
              <a:t>additionality</a:t>
            </a:r>
            <a:r>
              <a:rPr lang="de-DE" dirty="0" smtClean="0"/>
              <a:t> </a:t>
            </a:r>
            <a:r>
              <a:rPr lang="de-DE" dirty="0" err="1" smtClean="0"/>
              <a:t>demonstration</a:t>
            </a:r>
            <a:r>
              <a:rPr lang="de-DE" dirty="0" smtClean="0"/>
              <a:t> – </a:t>
            </a:r>
            <a:r>
              <a:rPr lang="de-DE" dirty="0" err="1" smtClean="0"/>
              <a:t>context</a:t>
            </a:r>
            <a:r>
              <a:rPr lang="de-DE" dirty="0" smtClean="0"/>
              <a:t> III</a:t>
            </a: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>
          <a:xfrm>
            <a:off x="488504" y="1531268"/>
            <a:ext cx="7286676" cy="460851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de-DE" sz="2000" dirty="0" smtClean="0"/>
              <a:t>Sounds </a:t>
            </a:r>
            <a:r>
              <a:rPr lang="de-DE" sz="2000" dirty="0" err="1" smtClean="0"/>
              <a:t>good</a:t>
            </a:r>
            <a:r>
              <a:rPr lang="de-DE" sz="2000" dirty="0" smtClean="0"/>
              <a:t>? Making </a:t>
            </a:r>
            <a:r>
              <a:rPr lang="de-DE" sz="2000" dirty="0" err="1" smtClean="0"/>
              <a:t>sure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any</a:t>
            </a:r>
            <a:r>
              <a:rPr lang="de-DE" sz="2000" dirty="0" smtClean="0"/>
              <a:t> CPA </a:t>
            </a:r>
            <a:r>
              <a:rPr lang="de-DE" sz="2000" dirty="0" err="1" smtClean="0"/>
              <a:t>would</a:t>
            </a:r>
            <a:r>
              <a:rPr lang="de-DE" sz="2000" dirty="0" smtClean="0"/>
              <a:t> not </a:t>
            </a:r>
            <a:r>
              <a:rPr lang="de-DE" sz="2000" dirty="0" err="1" smtClean="0"/>
              <a:t>have</a:t>
            </a:r>
            <a:r>
              <a:rPr lang="de-DE" sz="2000" dirty="0" smtClean="0"/>
              <a:t> </a:t>
            </a:r>
            <a:r>
              <a:rPr lang="de-DE" sz="2000" dirty="0" err="1" smtClean="0"/>
              <a:t>been</a:t>
            </a:r>
            <a:r>
              <a:rPr lang="de-DE" sz="2000" dirty="0" smtClean="0"/>
              <a:t> </a:t>
            </a:r>
            <a:r>
              <a:rPr lang="de-DE" sz="2000" dirty="0" err="1" smtClean="0"/>
              <a:t>realized</a:t>
            </a:r>
            <a:r>
              <a:rPr lang="de-DE" sz="2000" dirty="0" smtClean="0"/>
              <a:t> </a:t>
            </a:r>
            <a:r>
              <a:rPr lang="de-DE" sz="2000" i="1" dirty="0" smtClean="0"/>
              <a:t>in </a:t>
            </a:r>
            <a:r>
              <a:rPr lang="de-DE" sz="2000" i="1" dirty="0" err="1" smtClean="0"/>
              <a:t>the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absence</a:t>
            </a:r>
            <a:r>
              <a:rPr lang="de-DE" sz="2000" i="1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PoA</a:t>
            </a:r>
            <a:r>
              <a:rPr lang="de-DE" sz="2000" dirty="0" smtClean="0"/>
              <a:t> </a:t>
            </a:r>
            <a:r>
              <a:rPr lang="de-DE" sz="2000" dirty="0" err="1" smtClean="0"/>
              <a:t>reminds</a:t>
            </a:r>
            <a:r>
              <a:rPr lang="de-DE" sz="2000" dirty="0" smtClean="0"/>
              <a:t> </a:t>
            </a:r>
            <a:r>
              <a:rPr lang="de-DE" sz="2000" dirty="0" err="1" smtClean="0"/>
              <a:t>us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</a:p>
          <a:p>
            <a:pPr eaLnBrk="1" hangingPunct="1">
              <a:buNone/>
            </a:pPr>
            <a:endParaRPr lang="de-DE" sz="1000" dirty="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de-DE" sz="1800" dirty="0" err="1" smtClean="0"/>
              <a:t>para</a:t>
            </a:r>
            <a:r>
              <a:rPr lang="de-DE" sz="1800" dirty="0" smtClean="0"/>
              <a:t> 43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CDM </a:t>
            </a:r>
            <a:r>
              <a:rPr lang="de-DE" sz="1800" dirty="0" err="1" smtClean="0"/>
              <a:t>Modalities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Procedures</a:t>
            </a:r>
            <a:r>
              <a:rPr lang="de-DE" sz="1800" dirty="0" smtClean="0"/>
              <a:t>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de-DE" sz="1800" dirty="0" smtClean="0"/>
              <a:t>„A  CDM </a:t>
            </a:r>
            <a:r>
              <a:rPr lang="de-DE" sz="1800" dirty="0" err="1" smtClean="0"/>
              <a:t>project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i="1" dirty="0" smtClean="0"/>
              <a:t>additional</a:t>
            </a:r>
            <a:r>
              <a:rPr lang="de-DE" sz="1800" dirty="0" smtClean="0"/>
              <a:t> </a:t>
            </a:r>
            <a:r>
              <a:rPr lang="de-DE" sz="1800" dirty="0" err="1" smtClean="0"/>
              <a:t>if</a:t>
            </a:r>
            <a:r>
              <a:rPr lang="de-DE" sz="1800" dirty="0" smtClean="0"/>
              <a:t> GHG (…) </a:t>
            </a:r>
            <a:r>
              <a:rPr lang="de-DE" sz="1800" dirty="0" err="1" smtClean="0"/>
              <a:t>are</a:t>
            </a:r>
            <a:r>
              <a:rPr lang="de-DE" sz="1800" dirty="0" smtClean="0"/>
              <a:t> </a:t>
            </a:r>
            <a:r>
              <a:rPr lang="de-DE" sz="1800" dirty="0" err="1" smtClean="0"/>
              <a:t>reduced</a:t>
            </a:r>
            <a:r>
              <a:rPr lang="de-DE" sz="1800" dirty="0" smtClean="0"/>
              <a:t> </a:t>
            </a:r>
            <a:r>
              <a:rPr lang="de-DE" sz="1800" dirty="0" err="1" smtClean="0"/>
              <a:t>below</a:t>
            </a:r>
            <a:r>
              <a:rPr lang="de-DE" sz="1800" dirty="0" smtClean="0"/>
              <a:t> </a:t>
            </a:r>
            <a:r>
              <a:rPr lang="de-DE" sz="1800" dirty="0" err="1" smtClean="0"/>
              <a:t>those</a:t>
            </a:r>
            <a:r>
              <a:rPr lang="de-DE" sz="1800" dirty="0" smtClean="0"/>
              <a:t> </a:t>
            </a:r>
            <a:r>
              <a:rPr lang="de-DE" sz="1800" dirty="0" err="1" smtClean="0"/>
              <a:t>that</a:t>
            </a:r>
            <a:r>
              <a:rPr lang="de-DE" sz="1800" dirty="0" smtClean="0"/>
              <a:t> </a:t>
            </a:r>
            <a:r>
              <a:rPr lang="de-DE" sz="1800" dirty="0" err="1" smtClean="0"/>
              <a:t>would</a:t>
            </a:r>
            <a:r>
              <a:rPr lang="de-DE" sz="1800" dirty="0" smtClean="0"/>
              <a:t> </a:t>
            </a:r>
            <a:r>
              <a:rPr lang="de-DE" sz="1800" dirty="0" err="1" smtClean="0"/>
              <a:t>have</a:t>
            </a:r>
            <a:r>
              <a:rPr lang="de-DE" sz="1800" dirty="0" smtClean="0"/>
              <a:t> </a:t>
            </a:r>
            <a:r>
              <a:rPr lang="de-DE" sz="1800" dirty="0" err="1" smtClean="0"/>
              <a:t>occured</a:t>
            </a:r>
            <a:r>
              <a:rPr lang="de-DE" sz="1800" dirty="0" smtClean="0"/>
              <a:t> in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absence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registered </a:t>
            </a:r>
            <a:r>
              <a:rPr lang="de-DE" sz="1800" dirty="0" err="1" smtClean="0"/>
              <a:t>project</a:t>
            </a:r>
            <a:r>
              <a:rPr lang="de-DE" sz="1800" dirty="0" smtClean="0"/>
              <a:t> </a:t>
            </a:r>
            <a:r>
              <a:rPr lang="de-DE" sz="1800" dirty="0" err="1" smtClean="0"/>
              <a:t>activity</a:t>
            </a:r>
            <a:r>
              <a:rPr lang="de-DE" sz="1800" dirty="0" smtClean="0"/>
              <a:t>“</a:t>
            </a:r>
          </a:p>
          <a:p>
            <a:pPr lvl="1" eaLnBrk="1" hangingPunct="1">
              <a:buNone/>
            </a:pPr>
            <a:endParaRPr lang="de-DE" sz="6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de-DE" sz="2000" dirty="0" err="1" smtClean="0"/>
              <a:t>For</a:t>
            </a:r>
            <a:r>
              <a:rPr lang="de-DE" sz="2000" dirty="0" smtClean="0"/>
              <a:t> DOEs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prove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counterfactual</a:t>
            </a:r>
            <a:r>
              <a:rPr lang="de-DE" sz="2000" dirty="0" smtClean="0"/>
              <a:t>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context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CPA </a:t>
            </a:r>
            <a:r>
              <a:rPr lang="de-DE" sz="2000" dirty="0" err="1" smtClean="0"/>
              <a:t>inclusions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likely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as</a:t>
            </a:r>
            <a:r>
              <a:rPr lang="de-DE" sz="2000" dirty="0" smtClean="0"/>
              <a:t> </a:t>
            </a:r>
            <a:r>
              <a:rPr lang="de-DE" sz="2000" dirty="0" err="1" smtClean="0"/>
              <a:t>complex</a:t>
            </a:r>
            <a:r>
              <a:rPr lang="de-DE" sz="2000" dirty="0" smtClean="0"/>
              <a:t>, </a:t>
            </a:r>
            <a:r>
              <a:rPr lang="de-DE" sz="2000" dirty="0" err="1" smtClean="0"/>
              <a:t>tricky</a:t>
            </a:r>
            <a:r>
              <a:rPr lang="de-DE" sz="2000" dirty="0" smtClean="0"/>
              <a:t>, </a:t>
            </a:r>
            <a:r>
              <a:rPr lang="de-DE" sz="2000" dirty="0" err="1" smtClean="0"/>
              <a:t>cumbersome</a:t>
            </a:r>
            <a:r>
              <a:rPr lang="de-DE" sz="2000" dirty="0" smtClean="0"/>
              <a:t> </a:t>
            </a:r>
            <a:r>
              <a:rPr lang="de-DE" sz="2000" i="1" dirty="0" err="1" smtClean="0"/>
              <a:t>and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risky</a:t>
            </a:r>
            <a:r>
              <a:rPr lang="de-DE" sz="2000" dirty="0" smtClean="0"/>
              <a:t> </a:t>
            </a:r>
            <a:r>
              <a:rPr lang="de-DE" sz="2000" dirty="0" err="1" smtClean="0"/>
              <a:t>as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prove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additionality</a:t>
            </a:r>
            <a:r>
              <a:rPr lang="de-DE" sz="2000" dirty="0" smtClean="0"/>
              <a:t> in normal CDM </a:t>
            </a:r>
            <a:r>
              <a:rPr lang="de-DE" sz="2000" dirty="0" err="1" smtClean="0"/>
              <a:t>projects</a:t>
            </a:r>
            <a:endParaRPr lang="de-DE" sz="2000" dirty="0" smtClean="0"/>
          </a:p>
          <a:p>
            <a:pPr eaLnBrk="1" hangingPunct="1">
              <a:buNone/>
            </a:pPr>
            <a:endParaRPr lang="de-DE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de-DE" sz="2000" dirty="0" smtClean="0"/>
              <a:t>Potential </a:t>
            </a:r>
            <a:r>
              <a:rPr lang="de-DE" sz="2000" dirty="0" err="1" smtClean="0"/>
              <a:t>consequence</a:t>
            </a:r>
            <a:r>
              <a:rPr lang="de-DE" sz="2000" dirty="0" smtClean="0"/>
              <a:t> =&gt; </a:t>
            </a:r>
            <a:r>
              <a:rPr lang="de-DE" sz="2000" dirty="0" err="1" smtClean="0"/>
              <a:t>full</a:t>
            </a:r>
            <a:r>
              <a:rPr lang="de-DE" sz="2000" dirty="0" smtClean="0"/>
              <a:t> </a:t>
            </a:r>
            <a:r>
              <a:rPr lang="de-DE" sz="2000" dirty="0" err="1" smtClean="0"/>
              <a:t>validation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each</a:t>
            </a:r>
            <a:r>
              <a:rPr lang="de-DE" sz="2000" dirty="0" smtClean="0"/>
              <a:t> CPA, </a:t>
            </a:r>
            <a:r>
              <a:rPr lang="de-DE" sz="2000" dirty="0" err="1" smtClean="0"/>
              <a:t>including</a:t>
            </a:r>
            <a:r>
              <a:rPr lang="de-DE" sz="2000" dirty="0" smtClean="0"/>
              <a:t> </a:t>
            </a:r>
            <a:r>
              <a:rPr lang="de-DE" sz="2000" dirty="0" err="1" smtClean="0"/>
              <a:t>comprehensive</a:t>
            </a:r>
            <a:r>
              <a:rPr lang="de-DE" sz="2000" dirty="0" smtClean="0"/>
              <a:t>  </a:t>
            </a:r>
            <a:r>
              <a:rPr lang="de-DE" sz="2000" dirty="0" err="1" smtClean="0"/>
              <a:t>additionality</a:t>
            </a:r>
            <a:r>
              <a:rPr lang="de-DE" sz="2000" dirty="0" smtClean="0"/>
              <a:t> </a:t>
            </a:r>
            <a:r>
              <a:rPr lang="de-DE" sz="2000" dirty="0" err="1" smtClean="0"/>
              <a:t>assessment</a:t>
            </a:r>
            <a:endParaRPr lang="de-DE" dirty="0" smtClean="0"/>
          </a:p>
        </p:txBody>
      </p:sp>
      <p:sp>
        <p:nvSpPr>
          <p:cNvPr id="512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79488"/>
            <a:r>
              <a:rPr lang="de-DE" smtClean="0"/>
              <a:t>8.5.2011</a:t>
            </a:r>
            <a:endParaRPr lang="de-DE"/>
          </a:p>
        </p:txBody>
      </p:sp>
      <p:sp>
        <p:nvSpPr>
          <p:cNvPr id="512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79488"/>
            <a:r>
              <a:rPr lang="en-US" smtClean="0"/>
              <a:t>CDM PoA Workshop - Bonn - Stephan Hild - TÜV SÜD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94EB8-8D18-42C2-9C5D-BD09CE5DB4AF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 smtClean="0"/>
              <a:t>additionality</a:t>
            </a:r>
            <a:r>
              <a:rPr lang="de-DE" dirty="0" smtClean="0"/>
              <a:t> </a:t>
            </a:r>
            <a:r>
              <a:rPr lang="de-DE" dirty="0" err="1" smtClean="0"/>
              <a:t>demonstration</a:t>
            </a:r>
            <a:r>
              <a:rPr lang="de-DE" dirty="0" smtClean="0"/>
              <a:t> – </a:t>
            </a:r>
            <a:r>
              <a:rPr lang="de-DE" dirty="0" err="1" smtClean="0"/>
              <a:t>examples</a:t>
            </a:r>
            <a:r>
              <a:rPr lang="de-DE" dirty="0" smtClean="0"/>
              <a:t> </a:t>
            </a: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>
          <a:xfrm>
            <a:off x="488504" y="1387252"/>
            <a:ext cx="7286676" cy="460851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de-DE" sz="2000" dirty="0" smtClean="0"/>
              <a:t>„First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its</a:t>
            </a:r>
            <a:r>
              <a:rPr lang="de-DE" sz="2000" dirty="0" smtClean="0"/>
              <a:t> </a:t>
            </a:r>
            <a:r>
              <a:rPr lang="de-DE" sz="2000" dirty="0" err="1" smtClean="0"/>
              <a:t>kind</a:t>
            </a:r>
            <a:r>
              <a:rPr lang="de-DE" sz="2000" dirty="0" smtClean="0"/>
              <a:t>“  </a:t>
            </a:r>
          </a:p>
          <a:p>
            <a:pPr eaLnBrk="1" hangingPunct="1">
              <a:buNone/>
            </a:pPr>
            <a:endParaRPr lang="de-DE" sz="1000" dirty="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de-DE" sz="1800" dirty="0" smtClean="0"/>
              <a:t>Demonstration on </a:t>
            </a:r>
            <a:r>
              <a:rPr lang="de-DE" sz="1800" dirty="0" err="1" smtClean="0"/>
              <a:t>PoA</a:t>
            </a:r>
            <a:r>
              <a:rPr lang="de-DE" sz="1800" dirty="0" smtClean="0"/>
              <a:t> </a:t>
            </a:r>
            <a:r>
              <a:rPr lang="de-DE" sz="1800" dirty="0" err="1" smtClean="0"/>
              <a:t>level</a:t>
            </a:r>
            <a:endParaRPr lang="de-DE" sz="1800" dirty="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de-DE" sz="1800" dirty="0" smtClean="0"/>
              <a:t>Compliance </a:t>
            </a:r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Eligibility</a:t>
            </a:r>
            <a:r>
              <a:rPr lang="de-DE" sz="1800" dirty="0" smtClean="0"/>
              <a:t> </a:t>
            </a:r>
            <a:r>
              <a:rPr lang="de-DE" sz="1800" dirty="0" err="1" smtClean="0"/>
              <a:t>Criteria</a:t>
            </a:r>
            <a:r>
              <a:rPr lang="de-DE" sz="1800" dirty="0" smtClean="0"/>
              <a:t> (EC) on CPA </a:t>
            </a:r>
            <a:r>
              <a:rPr lang="de-DE" sz="1800" dirty="0" err="1" smtClean="0"/>
              <a:t>level</a:t>
            </a:r>
            <a:r>
              <a:rPr lang="de-DE" sz="1800" dirty="0" smtClean="0"/>
              <a:t> =&gt; </a:t>
            </a:r>
            <a:r>
              <a:rPr lang="de-DE" sz="1800" dirty="0" err="1" smtClean="0"/>
              <a:t>default</a:t>
            </a:r>
            <a:r>
              <a:rPr lang="de-DE" sz="1800" dirty="0" smtClean="0"/>
              <a:t> </a:t>
            </a:r>
            <a:r>
              <a:rPr lang="de-DE" sz="1800" dirty="0" err="1" smtClean="0"/>
              <a:t>additionality</a:t>
            </a:r>
            <a:r>
              <a:rPr lang="de-DE" sz="1800" dirty="0" smtClean="0"/>
              <a:t> </a:t>
            </a:r>
            <a:r>
              <a:rPr lang="de-DE" sz="1800" dirty="0" err="1" smtClean="0"/>
              <a:t>proof</a:t>
            </a:r>
            <a:endParaRPr lang="de-DE" sz="1800" dirty="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Real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life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example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heat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retention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devices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 on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household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level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 in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Africa</a:t>
            </a:r>
            <a:endParaRPr lang="de-DE" sz="1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 eaLnBrk="1" hangingPunct="1">
              <a:buFont typeface="Wingdings" pitchFamily="2" charset="2"/>
              <a:buChar char="§"/>
            </a:pPr>
            <a:endParaRPr lang="de-DE" sz="1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de-DE" sz="2000" dirty="0" smtClean="0"/>
              <a:t>Investment </a:t>
            </a:r>
            <a:r>
              <a:rPr lang="de-DE" sz="2000" dirty="0" err="1" smtClean="0"/>
              <a:t>Anaylsis</a:t>
            </a:r>
            <a:r>
              <a:rPr lang="de-DE" sz="2000" dirty="0" smtClean="0"/>
              <a:t> </a:t>
            </a:r>
          </a:p>
          <a:p>
            <a:pPr eaLnBrk="1" hangingPunct="1">
              <a:buNone/>
            </a:pPr>
            <a:endParaRPr lang="de-DE" sz="1000" dirty="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de-DE" sz="1800" dirty="0" smtClean="0"/>
              <a:t>Frame </a:t>
            </a:r>
            <a:r>
              <a:rPr lang="de-DE" sz="1800" dirty="0" err="1" smtClean="0"/>
              <a:t>setting</a:t>
            </a:r>
            <a:r>
              <a:rPr lang="de-DE" sz="1800" dirty="0" smtClean="0"/>
              <a:t> on </a:t>
            </a:r>
            <a:r>
              <a:rPr lang="de-DE" sz="1800" dirty="0" err="1" smtClean="0"/>
              <a:t>PoA</a:t>
            </a:r>
            <a:r>
              <a:rPr lang="de-DE" sz="1800" dirty="0" smtClean="0"/>
              <a:t> </a:t>
            </a:r>
            <a:r>
              <a:rPr lang="de-DE" sz="1800" dirty="0" err="1" smtClean="0"/>
              <a:t>level</a:t>
            </a:r>
            <a:endParaRPr lang="de-DE" sz="1800" dirty="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de-DE" sz="1800" dirty="0" smtClean="0"/>
              <a:t>Demonstration on CPA </a:t>
            </a:r>
            <a:r>
              <a:rPr lang="de-DE" sz="1800" dirty="0" err="1" smtClean="0"/>
              <a:t>level</a:t>
            </a:r>
            <a:r>
              <a:rPr lang="de-DE" sz="1800" dirty="0" smtClean="0"/>
              <a:t> =&gt; </a:t>
            </a:r>
            <a:r>
              <a:rPr lang="de-DE" sz="1800" dirty="0" err="1" smtClean="0"/>
              <a:t>detailed</a:t>
            </a:r>
            <a:r>
              <a:rPr lang="de-DE" sz="1800" dirty="0" smtClean="0"/>
              <a:t> </a:t>
            </a:r>
            <a:r>
              <a:rPr lang="de-DE" sz="1800" dirty="0" err="1" smtClean="0"/>
              <a:t>additionality</a:t>
            </a:r>
            <a:r>
              <a:rPr lang="de-DE" sz="1800" dirty="0" smtClean="0"/>
              <a:t> </a:t>
            </a:r>
            <a:r>
              <a:rPr lang="de-DE" sz="1800" dirty="0" err="1" smtClean="0"/>
              <a:t>assessment</a:t>
            </a:r>
            <a:endParaRPr lang="de-DE" sz="1800" dirty="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Real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life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example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hydro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 power in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LatAm</a:t>
            </a:r>
            <a:endParaRPr lang="de-DE" sz="1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 eaLnBrk="1" hangingPunct="1">
              <a:buNone/>
            </a:pPr>
            <a:endParaRPr lang="de-DE" sz="600" dirty="0" smtClean="0"/>
          </a:p>
          <a:p>
            <a:pPr lvl="1" eaLnBrk="1" hangingPunct="1">
              <a:buNone/>
            </a:pPr>
            <a:endParaRPr lang="de-DE" sz="600" dirty="0" smtClean="0"/>
          </a:p>
        </p:txBody>
      </p:sp>
      <p:sp>
        <p:nvSpPr>
          <p:cNvPr id="512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79488"/>
            <a:r>
              <a:rPr lang="de-DE" smtClean="0"/>
              <a:t>8.5.2011</a:t>
            </a:r>
            <a:endParaRPr lang="de-DE"/>
          </a:p>
        </p:txBody>
      </p:sp>
      <p:sp>
        <p:nvSpPr>
          <p:cNvPr id="512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79488"/>
            <a:r>
              <a:rPr lang="en-US" smtClean="0"/>
              <a:t>CDM PoA Workshop - Bonn - Stephan Hild - TÜV SÜD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94EB8-8D18-42C2-9C5D-BD09CE5DB4AF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 smtClean="0"/>
              <a:t>additionality</a:t>
            </a:r>
            <a:r>
              <a:rPr lang="de-DE" dirty="0" smtClean="0"/>
              <a:t> </a:t>
            </a:r>
            <a:r>
              <a:rPr lang="de-DE" dirty="0" err="1" smtClean="0"/>
              <a:t>demonstration</a:t>
            </a:r>
            <a:r>
              <a:rPr lang="de-DE" dirty="0" smtClean="0"/>
              <a:t> – </a:t>
            </a:r>
            <a:r>
              <a:rPr lang="de-DE" dirty="0" err="1" smtClean="0"/>
              <a:t>examples</a:t>
            </a:r>
            <a:r>
              <a:rPr lang="de-DE" dirty="0" smtClean="0"/>
              <a:t> II</a:t>
            </a: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>
          <a:xfrm>
            <a:off x="488504" y="1387252"/>
            <a:ext cx="7286676" cy="460851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de-DE" sz="2000" dirty="0" err="1" smtClean="0"/>
              <a:t>Barrier</a:t>
            </a:r>
            <a:r>
              <a:rPr lang="de-DE" sz="2000" dirty="0" smtClean="0"/>
              <a:t> </a:t>
            </a:r>
            <a:r>
              <a:rPr lang="de-DE" sz="2000" dirty="0" err="1" smtClean="0"/>
              <a:t>test</a:t>
            </a:r>
            <a:r>
              <a:rPr lang="de-DE" sz="2000" dirty="0" smtClean="0"/>
              <a:t>  </a:t>
            </a:r>
          </a:p>
          <a:p>
            <a:pPr eaLnBrk="1" hangingPunct="1">
              <a:buNone/>
            </a:pPr>
            <a:endParaRPr lang="de-DE" sz="1000" dirty="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de-DE" sz="1800" dirty="0" err="1" smtClean="0"/>
              <a:t>Additionality</a:t>
            </a:r>
            <a:r>
              <a:rPr lang="de-DE" sz="1800" dirty="0" smtClean="0"/>
              <a:t> </a:t>
            </a:r>
            <a:r>
              <a:rPr lang="de-DE" sz="1800" dirty="0" err="1" smtClean="0"/>
              <a:t>tool</a:t>
            </a:r>
            <a:r>
              <a:rPr lang="de-DE" sz="1800" dirty="0" smtClean="0"/>
              <a:t> </a:t>
            </a:r>
            <a:r>
              <a:rPr lang="de-DE" sz="1800" dirty="0" err="1" smtClean="0"/>
              <a:t>or</a:t>
            </a:r>
            <a:r>
              <a:rPr lang="de-DE" sz="1800" dirty="0" smtClean="0"/>
              <a:t> </a:t>
            </a:r>
            <a:r>
              <a:rPr lang="de-DE" sz="1800" dirty="0" err="1" smtClean="0"/>
              <a:t>Attachment</a:t>
            </a:r>
            <a:r>
              <a:rPr lang="de-DE" sz="1800" dirty="0" smtClean="0"/>
              <a:t> A </a:t>
            </a:r>
            <a:r>
              <a:rPr lang="de-DE" sz="1800" dirty="0" err="1" smtClean="0"/>
              <a:t>to</a:t>
            </a:r>
            <a:r>
              <a:rPr lang="de-DE" sz="1800" dirty="0" smtClean="0"/>
              <a:t> Appendix B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de-DE" sz="1800" dirty="0" smtClean="0"/>
              <a:t>Demonstration on </a:t>
            </a:r>
            <a:r>
              <a:rPr lang="de-DE" sz="1800" dirty="0" err="1" smtClean="0"/>
              <a:t>PoA</a:t>
            </a:r>
            <a:r>
              <a:rPr lang="de-DE" sz="1800" dirty="0" smtClean="0"/>
              <a:t> </a:t>
            </a:r>
            <a:r>
              <a:rPr lang="de-DE" sz="1800" dirty="0" err="1" smtClean="0"/>
              <a:t>level</a:t>
            </a:r>
            <a:endParaRPr lang="de-DE" sz="1800" dirty="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de-DE" sz="1800" dirty="0" smtClean="0"/>
              <a:t>Transformation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most</a:t>
            </a:r>
            <a:r>
              <a:rPr lang="de-DE" sz="1800" dirty="0" smtClean="0"/>
              <a:t> </a:t>
            </a:r>
            <a:r>
              <a:rPr lang="de-DE" sz="1800" dirty="0" err="1" smtClean="0"/>
              <a:t>important</a:t>
            </a:r>
            <a:r>
              <a:rPr lang="de-DE" sz="1800" dirty="0" smtClean="0"/>
              <a:t> </a:t>
            </a:r>
            <a:r>
              <a:rPr lang="de-DE" sz="1800" dirty="0" err="1" smtClean="0"/>
              <a:t>barrier</a:t>
            </a:r>
            <a:r>
              <a:rPr lang="de-DE" sz="1800" dirty="0" smtClean="0"/>
              <a:t> </a:t>
            </a:r>
            <a:r>
              <a:rPr lang="de-DE" sz="1800" dirty="0" err="1" smtClean="0"/>
              <a:t>aspect</a:t>
            </a:r>
            <a:r>
              <a:rPr lang="de-DE" sz="1800" dirty="0" smtClean="0"/>
              <a:t>(s) </a:t>
            </a:r>
            <a:r>
              <a:rPr lang="de-DE" sz="1800" dirty="0" err="1" smtClean="0"/>
              <a:t>into</a:t>
            </a:r>
            <a:r>
              <a:rPr lang="de-DE" sz="1800" dirty="0" smtClean="0"/>
              <a:t> </a:t>
            </a:r>
            <a:r>
              <a:rPr lang="de-DE" sz="1800" dirty="0" err="1" smtClean="0"/>
              <a:t>one</a:t>
            </a:r>
            <a:r>
              <a:rPr lang="de-DE" sz="1800" dirty="0" smtClean="0"/>
              <a:t> </a:t>
            </a:r>
            <a:r>
              <a:rPr lang="de-DE" sz="1800" dirty="0" err="1" smtClean="0"/>
              <a:t>or</a:t>
            </a:r>
            <a:r>
              <a:rPr lang="de-DE" sz="1800" dirty="0" smtClean="0"/>
              <a:t> </a:t>
            </a:r>
            <a:r>
              <a:rPr lang="de-DE" sz="1800" dirty="0" err="1" smtClean="0"/>
              <a:t>more</a:t>
            </a:r>
            <a:r>
              <a:rPr lang="de-DE" sz="1800" dirty="0" smtClean="0"/>
              <a:t> EC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de-DE" sz="1800" dirty="0" smtClean="0"/>
              <a:t>Compliance </a:t>
            </a:r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Eligibility</a:t>
            </a:r>
            <a:r>
              <a:rPr lang="de-DE" sz="1800" dirty="0" smtClean="0"/>
              <a:t> </a:t>
            </a:r>
            <a:r>
              <a:rPr lang="de-DE" sz="1800" dirty="0" err="1" smtClean="0"/>
              <a:t>Criteria</a:t>
            </a:r>
            <a:r>
              <a:rPr lang="de-DE" sz="1800" dirty="0" smtClean="0"/>
              <a:t> (EC) on CPA </a:t>
            </a:r>
            <a:r>
              <a:rPr lang="de-DE" sz="1800" dirty="0" err="1" smtClean="0"/>
              <a:t>level</a:t>
            </a:r>
            <a:r>
              <a:rPr lang="de-DE" sz="1800" dirty="0" smtClean="0"/>
              <a:t> =&gt; </a:t>
            </a:r>
            <a:r>
              <a:rPr lang="de-DE" sz="1800" dirty="0" err="1" smtClean="0"/>
              <a:t>default</a:t>
            </a:r>
            <a:r>
              <a:rPr lang="de-DE" sz="1800" dirty="0" smtClean="0"/>
              <a:t> </a:t>
            </a:r>
            <a:r>
              <a:rPr lang="de-DE" sz="1800" dirty="0" err="1" smtClean="0"/>
              <a:t>additionality</a:t>
            </a:r>
            <a:r>
              <a:rPr lang="de-DE" sz="1800" dirty="0" smtClean="0"/>
              <a:t> </a:t>
            </a:r>
            <a:r>
              <a:rPr lang="de-DE" sz="1800" dirty="0" err="1" smtClean="0"/>
              <a:t>proof</a:t>
            </a:r>
            <a:endParaRPr lang="de-DE" sz="1800" dirty="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Real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life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example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cook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stoves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 in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Africa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 –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additionality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tool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barrier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analysis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 at CPA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level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Real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life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example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: CFL in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Asia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 –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Attachment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 A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to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 Appendix B (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financial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DE" sz="1800" dirty="0" err="1" smtClean="0">
                <a:solidFill>
                  <a:schemeClr val="accent5">
                    <a:lumMod val="50000"/>
                  </a:schemeClr>
                </a:solidFill>
              </a:rPr>
              <a:t>barrier</a:t>
            </a:r>
            <a:r>
              <a:rPr lang="de-DE" sz="1800" dirty="0" smtClean="0">
                <a:solidFill>
                  <a:schemeClr val="accent5">
                    <a:lumMod val="50000"/>
                  </a:schemeClr>
                </a:solidFill>
              </a:rPr>
              <a:t>: negative NPV) </a:t>
            </a:r>
            <a:endParaRPr lang="de-DE" sz="1800" dirty="0" smtClean="0">
              <a:solidFill>
                <a:srgbClr val="FF0000"/>
              </a:solidFill>
            </a:endParaRPr>
          </a:p>
        </p:txBody>
      </p:sp>
      <p:sp>
        <p:nvSpPr>
          <p:cNvPr id="512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79488"/>
            <a:r>
              <a:rPr lang="de-DE" smtClean="0"/>
              <a:t>8.5.2011</a:t>
            </a:r>
            <a:endParaRPr lang="de-DE"/>
          </a:p>
        </p:txBody>
      </p:sp>
      <p:sp>
        <p:nvSpPr>
          <p:cNvPr id="512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79488"/>
            <a:r>
              <a:rPr lang="en-US" smtClean="0"/>
              <a:t>CDM PoA Workshop - Bonn - Stephan Hild - TÜV SÜD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94EB8-8D18-42C2-9C5D-BD09CE5DB4AF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err="1" smtClean="0"/>
              <a:t>additionality</a:t>
            </a:r>
            <a:r>
              <a:rPr lang="de-DE" dirty="0" smtClean="0"/>
              <a:t> </a:t>
            </a:r>
            <a:r>
              <a:rPr lang="de-DE" dirty="0" err="1" smtClean="0"/>
              <a:t>demonstration</a:t>
            </a:r>
            <a:r>
              <a:rPr lang="de-DE" dirty="0" smtClean="0"/>
              <a:t> – </a:t>
            </a:r>
            <a:r>
              <a:rPr lang="de-DE" dirty="0" err="1" smtClean="0"/>
              <a:t>conclusion</a:t>
            </a:r>
            <a:r>
              <a:rPr lang="de-DE" dirty="0" smtClean="0"/>
              <a:t> </a:t>
            </a: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>
          <a:xfrm>
            <a:off x="488504" y="1531268"/>
            <a:ext cx="7286676" cy="4824536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de-DE" sz="2000" dirty="0" err="1" smtClean="0"/>
              <a:t>Improvement</a:t>
            </a:r>
            <a:r>
              <a:rPr lang="de-DE" sz="2000" dirty="0" smtClean="0"/>
              <a:t> </a:t>
            </a:r>
            <a:r>
              <a:rPr lang="de-DE" sz="2000" dirty="0" err="1" smtClean="0"/>
              <a:t>suggestions</a:t>
            </a:r>
            <a:r>
              <a:rPr lang="de-DE" sz="2000" dirty="0" smtClean="0"/>
              <a:t>: potential </a:t>
            </a:r>
            <a:r>
              <a:rPr lang="de-DE" sz="2000" dirty="0" err="1" smtClean="0"/>
              <a:t>solutions</a:t>
            </a:r>
            <a:r>
              <a:rPr lang="de-DE" sz="2000" dirty="0" smtClean="0"/>
              <a:t> </a:t>
            </a:r>
          </a:p>
          <a:p>
            <a:pPr eaLnBrk="1" hangingPunct="1">
              <a:buNone/>
            </a:pPr>
            <a:endParaRPr lang="de-DE" sz="2000" dirty="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de-DE" sz="1800" dirty="0" smtClean="0"/>
              <a:t>Nature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level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addtionality</a:t>
            </a:r>
            <a:r>
              <a:rPr lang="de-DE" sz="1800" dirty="0" smtClean="0"/>
              <a:t> </a:t>
            </a:r>
            <a:r>
              <a:rPr lang="de-DE" sz="1800" dirty="0" err="1" smtClean="0"/>
              <a:t>demonstration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CPAs </a:t>
            </a:r>
            <a:r>
              <a:rPr lang="de-DE" sz="1800" dirty="0" err="1" smtClean="0"/>
              <a:t>should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clearly</a:t>
            </a:r>
            <a:r>
              <a:rPr lang="de-DE" sz="1800" dirty="0" smtClean="0"/>
              <a:t> </a:t>
            </a:r>
            <a:r>
              <a:rPr lang="de-DE" sz="1800" dirty="0" err="1" smtClean="0"/>
              <a:t>addressed</a:t>
            </a:r>
            <a:r>
              <a:rPr lang="de-DE" sz="1800" dirty="0" smtClean="0"/>
              <a:t> in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PoA</a:t>
            </a:r>
            <a:r>
              <a:rPr lang="de-DE" sz="1800" dirty="0" smtClean="0"/>
              <a:t> </a:t>
            </a:r>
            <a:r>
              <a:rPr lang="de-DE" sz="1800" dirty="0" err="1" smtClean="0"/>
              <a:t>section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very</a:t>
            </a:r>
            <a:r>
              <a:rPr lang="de-DE" sz="1800" dirty="0" smtClean="0"/>
              <a:t> </a:t>
            </a:r>
            <a:r>
              <a:rPr lang="de-DE" sz="1800" dirty="0" err="1" smtClean="0"/>
              <a:t>Baseline</a:t>
            </a:r>
            <a:r>
              <a:rPr lang="de-DE" sz="1800" dirty="0" smtClean="0"/>
              <a:t> </a:t>
            </a:r>
            <a:r>
              <a:rPr lang="de-DE" sz="1800" dirty="0" err="1" smtClean="0"/>
              <a:t>Methodologies</a:t>
            </a:r>
            <a:r>
              <a:rPr lang="de-DE" sz="1800" dirty="0" smtClean="0"/>
              <a:t>, per </a:t>
            </a:r>
            <a:r>
              <a:rPr lang="de-DE" sz="1800" dirty="0" err="1" smtClean="0"/>
              <a:t>project</a:t>
            </a:r>
            <a:r>
              <a:rPr lang="de-DE" sz="1800" dirty="0" smtClean="0"/>
              <a:t> type </a:t>
            </a:r>
            <a:r>
              <a:rPr lang="de-DE" sz="1800" dirty="0" err="1" smtClean="0"/>
              <a:t>where</a:t>
            </a:r>
            <a:r>
              <a:rPr lang="de-DE" sz="1800" dirty="0" smtClean="0"/>
              <a:t> </a:t>
            </a:r>
            <a:r>
              <a:rPr lang="de-DE" sz="1800" dirty="0" err="1" smtClean="0"/>
              <a:t>applicable</a:t>
            </a:r>
            <a:endParaRPr lang="de-DE" sz="1800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de-DE" sz="1800" dirty="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de-DE" sz="1800" dirty="0" smtClean="0"/>
              <a:t>Default </a:t>
            </a:r>
            <a:r>
              <a:rPr lang="de-DE" sz="1800" dirty="0" err="1" smtClean="0"/>
              <a:t>additionality</a:t>
            </a:r>
            <a:r>
              <a:rPr lang="de-DE" sz="1800" dirty="0" smtClean="0"/>
              <a:t> </a:t>
            </a:r>
            <a:r>
              <a:rPr lang="de-DE" sz="1800" dirty="0" err="1" smtClean="0"/>
              <a:t>alleviations</a:t>
            </a:r>
            <a:r>
              <a:rPr lang="de-DE" sz="1800" dirty="0" smtClean="0"/>
              <a:t> (e.g. </a:t>
            </a:r>
            <a:r>
              <a:rPr lang="de-DE" sz="1800" dirty="0" err="1" smtClean="0"/>
              <a:t>renewables</a:t>
            </a:r>
            <a:r>
              <a:rPr lang="de-DE" sz="1800" dirty="0" smtClean="0"/>
              <a:t> in LDC – EB54)</a:t>
            </a:r>
          </a:p>
          <a:p>
            <a:pPr lvl="1" eaLnBrk="1" hangingPunct="1">
              <a:buNone/>
            </a:pPr>
            <a:endParaRPr lang="de-DE" sz="1800" dirty="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de-DE" sz="1800" dirty="0" err="1" smtClean="0"/>
              <a:t>Clearly</a:t>
            </a:r>
            <a:r>
              <a:rPr lang="de-DE" sz="1800" dirty="0" smtClean="0"/>
              <a:t> </a:t>
            </a:r>
            <a:r>
              <a:rPr lang="de-DE" sz="1800" dirty="0" err="1" smtClean="0"/>
              <a:t>define</a:t>
            </a:r>
            <a:r>
              <a:rPr lang="de-DE" sz="1800" dirty="0" smtClean="0"/>
              <a:t> </a:t>
            </a:r>
            <a:r>
              <a:rPr lang="de-DE" sz="1800" dirty="0" err="1" smtClean="0"/>
              <a:t>scope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expected</a:t>
            </a:r>
            <a:r>
              <a:rPr lang="de-DE" sz="1800" dirty="0" smtClean="0"/>
              <a:t> DOE </a:t>
            </a:r>
            <a:r>
              <a:rPr lang="de-DE" sz="1800" dirty="0" err="1" smtClean="0"/>
              <a:t>assessment</a:t>
            </a:r>
            <a:r>
              <a:rPr lang="de-DE" sz="1800" dirty="0" smtClean="0"/>
              <a:t> in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context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pre-inclusion</a:t>
            </a:r>
            <a:r>
              <a:rPr lang="de-DE" sz="1800" dirty="0" smtClean="0"/>
              <a:t> </a:t>
            </a:r>
            <a:r>
              <a:rPr lang="de-DE" sz="1800" dirty="0" err="1" smtClean="0"/>
              <a:t>assessments</a:t>
            </a:r>
            <a:r>
              <a:rPr lang="de-DE" sz="1800" dirty="0" smtClean="0"/>
              <a:t> </a:t>
            </a:r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regards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additionality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CPAs 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de-DE" sz="1800" dirty="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de-DE" sz="1800" dirty="0" smtClean="0"/>
              <a:t>Clear </a:t>
            </a:r>
            <a:r>
              <a:rPr lang="de-DE" sz="1800" dirty="0" err="1" smtClean="0"/>
              <a:t>guidance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Project </a:t>
            </a:r>
            <a:r>
              <a:rPr lang="de-DE" sz="1800" dirty="0" err="1" smtClean="0"/>
              <a:t>Participants</a:t>
            </a:r>
            <a:r>
              <a:rPr lang="de-DE" sz="1800" dirty="0" smtClean="0"/>
              <a:t> on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nature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Eligibility</a:t>
            </a:r>
            <a:r>
              <a:rPr lang="de-DE" sz="1800" dirty="0" smtClean="0"/>
              <a:t> </a:t>
            </a:r>
            <a:r>
              <a:rPr lang="de-DE" sz="1800" dirty="0" err="1" smtClean="0"/>
              <a:t>Criteria</a:t>
            </a:r>
            <a:r>
              <a:rPr lang="de-DE" sz="1800" dirty="0" smtClean="0"/>
              <a:t>: EC </a:t>
            </a:r>
            <a:r>
              <a:rPr lang="de-DE" sz="1800" dirty="0" err="1" smtClean="0"/>
              <a:t>should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measurable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verifyable</a:t>
            </a:r>
            <a:endParaRPr lang="de-DE" sz="1800" dirty="0" smtClean="0"/>
          </a:p>
        </p:txBody>
      </p:sp>
      <p:sp>
        <p:nvSpPr>
          <p:cNvPr id="512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79488"/>
            <a:r>
              <a:rPr lang="de-DE" smtClean="0"/>
              <a:t>8.5.2011</a:t>
            </a:r>
            <a:endParaRPr lang="de-DE"/>
          </a:p>
        </p:txBody>
      </p:sp>
      <p:sp>
        <p:nvSpPr>
          <p:cNvPr id="512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79488"/>
            <a:r>
              <a:rPr lang="en-US" smtClean="0"/>
              <a:t>CDM PoA Workshop - Bonn - Stephan Hild - TÜV SÜD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94EB8-8D18-42C2-9C5D-BD09CE5DB4AF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452438" y="404813"/>
            <a:ext cx="6794500" cy="431800"/>
          </a:xfrm>
        </p:spPr>
        <p:txBody>
          <a:bodyPr/>
          <a:lstStyle/>
          <a:p>
            <a:pPr eaLnBrk="1" hangingPunct="1"/>
            <a:r>
              <a:rPr lang="en-US" dirty="0" smtClean="0"/>
              <a:t>the end</a:t>
            </a:r>
          </a:p>
        </p:txBody>
      </p:sp>
      <p:sp>
        <p:nvSpPr>
          <p:cNvPr id="10243" name="Inhaltsplatzhalter 2"/>
          <p:cNvSpPr>
            <a:spLocks noGrp="1"/>
          </p:cNvSpPr>
          <p:nvPr>
            <p:ph idx="1"/>
          </p:nvPr>
        </p:nvSpPr>
        <p:spPr>
          <a:xfrm>
            <a:off x="609600" y="1833550"/>
            <a:ext cx="8629650" cy="4143404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b="1" dirty="0" smtClean="0"/>
              <a:t>Thank you very much for your attention!</a:t>
            </a:r>
          </a:p>
          <a:p>
            <a:pPr algn="ctr" eaLnBrk="1" hangingPunct="1">
              <a:buFontTx/>
              <a:buNone/>
            </a:pPr>
            <a:endParaRPr lang="en-US" sz="2000" b="1" dirty="0" smtClean="0"/>
          </a:p>
          <a:p>
            <a:pPr algn="ctr" eaLnBrk="1" hangingPunct="1">
              <a:buFontTx/>
              <a:buNone/>
            </a:pPr>
            <a:r>
              <a:rPr lang="en-US" sz="2000" dirty="0" smtClean="0"/>
              <a:t>Stephan Hild</a:t>
            </a:r>
          </a:p>
          <a:p>
            <a:pPr algn="ctr" eaLnBrk="1" hangingPunct="1">
              <a:buFontTx/>
              <a:buNone/>
            </a:pPr>
            <a:r>
              <a:rPr lang="en-US" sz="2000" dirty="0" smtClean="0"/>
              <a:t>TÜV SÜD </a:t>
            </a:r>
            <a:r>
              <a:rPr lang="en-US" sz="2000" dirty="0" err="1" smtClean="0"/>
              <a:t>Industrie</a:t>
            </a:r>
            <a:r>
              <a:rPr lang="en-US" sz="2000" dirty="0" smtClean="0"/>
              <a:t> Service GmbH</a:t>
            </a:r>
          </a:p>
          <a:p>
            <a:pPr algn="ctr" eaLnBrk="1" hangingPunct="1">
              <a:buFontTx/>
              <a:buNone/>
            </a:pPr>
            <a:r>
              <a:rPr lang="en-US" sz="2000" dirty="0" smtClean="0"/>
              <a:t>Carbon Management Service</a:t>
            </a:r>
          </a:p>
          <a:p>
            <a:pPr algn="ctr" eaLnBrk="1" hangingPunct="1">
              <a:buFontTx/>
              <a:buNone/>
            </a:pPr>
            <a:endParaRPr lang="en-US" sz="2000" dirty="0" smtClean="0"/>
          </a:p>
          <a:p>
            <a:pPr algn="ctr" eaLnBrk="1" hangingPunct="1">
              <a:buFontTx/>
              <a:buNone/>
            </a:pPr>
            <a:r>
              <a:rPr lang="en-US" sz="2000" dirty="0" smtClean="0"/>
              <a:t>stephan.hild@tuev-sued.de</a:t>
            </a:r>
          </a:p>
          <a:p>
            <a:pPr algn="ctr" eaLnBrk="1" hangingPunct="1">
              <a:buFontTx/>
              <a:buNone/>
            </a:pPr>
            <a:endParaRPr lang="en-US" sz="2000" dirty="0" smtClean="0"/>
          </a:p>
        </p:txBody>
      </p:sp>
      <p:sp>
        <p:nvSpPr>
          <p:cNvPr id="1024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79488"/>
            <a:r>
              <a:rPr lang="de-DE" smtClean="0"/>
              <a:t>8.5.2011</a:t>
            </a:r>
            <a:endParaRPr lang="de-DE"/>
          </a:p>
        </p:txBody>
      </p:sp>
      <p:sp>
        <p:nvSpPr>
          <p:cNvPr id="1024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79488"/>
            <a:r>
              <a:rPr lang="en-US" smtClean="0"/>
              <a:t>CDM PoA Workshop - Bonn - Stephan Hild - TÜV SÜD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94EB8-8D18-42C2-9C5D-BD09CE5DB4AF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Hold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old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old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ld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ld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ld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ld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ld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ld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735</Words>
  <Application>Microsoft Office PowerPoint</Application>
  <PresentationFormat>Benutzerdefiniert</PresentationFormat>
  <Paragraphs>99</Paragraphs>
  <Slides>8</Slides>
  <Notes>7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Blank</vt:lpstr>
      <vt:lpstr>Image</vt:lpstr>
      <vt:lpstr>Workshop on PoA under the CDM: challenges  and the road ahead - Bonn 8/9 May 2011 Session 8.1 „Additionality in the context of PoA -   DOE perspectives.“</vt:lpstr>
      <vt:lpstr>additionality demonstration - context</vt:lpstr>
      <vt:lpstr>additionality demonstration – context II</vt:lpstr>
      <vt:lpstr>additionality demonstration – context III</vt:lpstr>
      <vt:lpstr>additionality demonstration – examples </vt:lpstr>
      <vt:lpstr>additionality demonstration – examples II</vt:lpstr>
      <vt:lpstr>additionality demonstration – conclusion </vt:lpstr>
      <vt:lpstr>the end</vt:lpstr>
    </vt:vector>
  </TitlesOfParts>
  <Company>TUEV SUED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/>
  <dc:creator>castr-ja</dc:creator>
  <cp:lastModifiedBy>hild-st</cp:lastModifiedBy>
  <cp:revision>179</cp:revision>
  <dcterms:created xsi:type="dcterms:W3CDTF">2008-05-06T07:47:26Z</dcterms:created>
  <dcterms:modified xsi:type="dcterms:W3CDTF">2011-04-27T07:16:29Z</dcterms:modified>
</cp:coreProperties>
</file>