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diagrams/quickStyle1.xml" ContentType="application/vnd.openxmlformats-officedocument.drawingml.diagram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97" r:id="rId3"/>
    <p:sldId id="382" r:id="rId4"/>
    <p:sldId id="396" r:id="rId5"/>
    <p:sldId id="359" r:id="rId6"/>
    <p:sldId id="391" r:id="rId7"/>
    <p:sldId id="392" r:id="rId8"/>
    <p:sldId id="393" r:id="rId9"/>
    <p:sldId id="395" r:id="rId10"/>
  </p:sldIdLst>
  <p:sldSz cx="10058400" cy="7772400"/>
  <p:notesSz cx="6858000" cy="9296400"/>
  <p:defaultTextStyle>
    <a:defPPr>
      <a:defRPr lang="en-US"/>
    </a:defPPr>
    <a:lvl1pPr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6413" indent="-49213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6000" indent="-101600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5588" indent="-153988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5175" indent="-206375" algn="l" defTabSz="1016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272211" initials="K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757"/>
    <a:srgbClr val="FF9966"/>
    <a:srgbClr val="FE7402"/>
    <a:srgbClr val="006666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15620"/>
    <p:restoredTop sz="98833" autoAdjust="0"/>
  </p:normalViewPr>
  <p:slideViewPr>
    <p:cSldViewPr snapToObjects="1">
      <p:cViewPr>
        <p:scale>
          <a:sx n="60" d="100"/>
          <a:sy n="60" d="100"/>
        </p:scale>
        <p:origin x="-1776" y="-234"/>
      </p:cViewPr>
      <p:guideLst>
        <p:guide orient="horz" pos="2448"/>
        <p:guide pos="5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62"/>
    </p:cViewPr>
  </p:sorterViewPr>
  <p:notesViewPr>
    <p:cSldViewPr snapToObjects="1">
      <p:cViewPr>
        <p:scale>
          <a:sx n="100" d="100"/>
          <a:sy n="100" d="100"/>
        </p:scale>
        <p:origin x="-1548" y="642"/>
      </p:cViewPr>
      <p:guideLst>
        <p:guide orient="horz" pos="2928"/>
        <p:guide pos="2160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21777\Desktop\The%20liability%20issu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21777\Desktop\The%20liability%20issu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21777\Desktop\The%20liability%20issu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21777\Desktop\The%20liability%20issue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val>
            <c:numRef>
              <c:f>Sheet1!$A$3:$A$7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CPA 1</c:v>
                </c:pt>
              </c:strCache>
            </c:strRef>
          </c:tx>
          <c:val>
            <c:numRef>
              <c:f>Sheet1!$B$3:$B$7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Sheet1!$C$2</c:f>
              <c:strCache>
                <c:ptCount val="1"/>
                <c:pt idx="0">
                  <c:v>CPA 2</c:v>
                </c:pt>
              </c:strCache>
            </c:strRef>
          </c:tx>
          <c:val>
            <c:numRef>
              <c:f>Sheet1!$C$3:$C$7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Sheet1!$D$2</c:f>
              <c:strCache>
                <c:ptCount val="1"/>
                <c:pt idx="0">
                  <c:v>CPA 3</c:v>
                </c:pt>
              </c:strCache>
            </c:strRef>
          </c:tx>
          <c:val>
            <c:numRef>
              <c:f>Sheet1!$D$3:$D$7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Sheet1!$E$2</c:f>
              <c:strCache>
                <c:ptCount val="1"/>
                <c:pt idx="0">
                  <c:v>CPA 4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val>
            <c:numRef>
              <c:f>Sheet1!$E$3:$E$7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Sheet1!$F$2</c:f>
              <c:strCache>
                <c:ptCount val="1"/>
                <c:pt idx="0">
                  <c:v>CPA 5</c:v>
                </c:pt>
              </c:strCache>
            </c:strRef>
          </c:tx>
          <c:val>
            <c:numRef>
              <c:f>Sheet1!$F$3:$F$7</c:f>
              <c:numCache>
                <c:formatCode>General</c:formatCode>
                <c:ptCount val="5"/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6"/>
          <c:order val="6"/>
          <c:tx>
            <c:strRef>
              <c:f>Sheet1!$G$2</c:f>
              <c:strCache>
                <c:ptCount val="1"/>
                <c:pt idx="0">
                  <c:v>CPA 6</c:v>
                </c:pt>
              </c:strCache>
            </c:strRef>
          </c:tx>
          <c:val>
            <c:numRef>
              <c:f>Sheet1!$G$3:$G$7</c:f>
              <c:numCache>
                <c:formatCode>General</c:formatCode>
                <c:ptCount val="5"/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Sheet1!$H$2</c:f>
              <c:strCache>
                <c:ptCount val="1"/>
                <c:pt idx="0">
                  <c:v>CPA 7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val>
            <c:numRef>
              <c:f>Sheet1!$H$3:$H$7</c:f>
              <c:numCache>
                <c:formatCode>General</c:formatCode>
                <c:ptCount val="5"/>
                <c:pt idx="4">
                  <c:v>10</c:v>
                </c:pt>
              </c:numCache>
            </c:numRef>
          </c:val>
        </c:ser>
        <c:overlap val="100"/>
        <c:axId val="63016320"/>
        <c:axId val="63071360"/>
      </c:barChart>
      <c:catAx>
        <c:axId val="63016320"/>
        <c:scaling>
          <c:orientation val="minMax"/>
        </c:scaling>
        <c:axPos val="b"/>
        <c:tickLblPos val="nextTo"/>
        <c:crossAx val="63071360"/>
        <c:crosses val="autoZero"/>
        <c:auto val="1"/>
        <c:lblAlgn val="ctr"/>
        <c:lblOffset val="100"/>
      </c:catAx>
      <c:valAx>
        <c:axId val="63071360"/>
        <c:scaling>
          <c:orientation val="minMax"/>
        </c:scaling>
        <c:axPos val="l"/>
        <c:majorGridlines/>
        <c:numFmt formatCode="General" sourceLinked="1"/>
        <c:tickLblPos val="nextTo"/>
        <c:crossAx val="63016320"/>
        <c:crosses val="autoZero"/>
        <c:crossBetween val="between"/>
      </c:valAx>
    </c:plotArea>
    <c:legend>
      <c:legendPos val="r"/>
      <c:legendEntry>
        <c:idx val="7"/>
        <c:delete val="1"/>
      </c:legendEntry>
      <c:layout/>
    </c:legend>
    <c:plotVisOnly val="1"/>
  </c:chart>
  <c:txPr>
    <a:bodyPr/>
    <a:lstStyle/>
    <a:p>
      <a:pPr>
        <a:defRPr sz="1500"/>
      </a:pPr>
      <a:endParaRPr lang="de-DE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val>
            <c:numRef>
              <c:f>Sheet1!$A$3:$A$7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CPA 1</c:v>
                </c:pt>
              </c:strCache>
            </c:strRef>
          </c:tx>
          <c:val>
            <c:numRef>
              <c:f>Sheet1!$B$3:$B$7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Sheet1!$C$2</c:f>
              <c:strCache>
                <c:ptCount val="1"/>
                <c:pt idx="0">
                  <c:v>CPA 2</c:v>
                </c:pt>
              </c:strCache>
            </c:strRef>
          </c:tx>
          <c:val>
            <c:numRef>
              <c:f>Sheet1!$C$3:$C$7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Sheet1!$D$2</c:f>
              <c:strCache>
                <c:ptCount val="1"/>
                <c:pt idx="0">
                  <c:v>CPA 3</c:v>
                </c:pt>
              </c:strCache>
            </c:strRef>
          </c:tx>
          <c:val>
            <c:numRef>
              <c:f>Sheet1!$D$3:$D$7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Sheet1!$E$2</c:f>
              <c:strCache>
                <c:ptCount val="1"/>
                <c:pt idx="0">
                  <c:v>CPA 4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val>
            <c:numRef>
              <c:f>Sheet1!$E$3:$E$7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Sheet1!$F$2</c:f>
              <c:strCache>
                <c:ptCount val="1"/>
                <c:pt idx="0">
                  <c:v>CPA 5</c:v>
                </c:pt>
              </c:strCache>
            </c:strRef>
          </c:tx>
          <c:val>
            <c:numRef>
              <c:f>Sheet1!$F$3:$F$7</c:f>
              <c:numCache>
                <c:formatCode>General</c:formatCode>
                <c:ptCount val="5"/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6"/>
          <c:order val="6"/>
          <c:tx>
            <c:strRef>
              <c:f>Sheet1!$G$2</c:f>
              <c:strCache>
                <c:ptCount val="1"/>
                <c:pt idx="0">
                  <c:v>CPA 6</c:v>
                </c:pt>
              </c:strCache>
            </c:strRef>
          </c:tx>
          <c:val>
            <c:numRef>
              <c:f>Sheet1!$G$3:$G$7</c:f>
              <c:numCache>
                <c:formatCode>General</c:formatCode>
                <c:ptCount val="5"/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Sheet1!$H$2</c:f>
              <c:strCache>
                <c:ptCount val="1"/>
                <c:pt idx="0">
                  <c:v>CPA 7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val>
            <c:numRef>
              <c:f>Sheet1!$H$3:$H$7</c:f>
              <c:numCache>
                <c:formatCode>General</c:formatCode>
                <c:ptCount val="5"/>
                <c:pt idx="4">
                  <c:v>10</c:v>
                </c:pt>
              </c:numCache>
            </c:numRef>
          </c:val>
        </c:ser>
        <c:overlap val="100"/>
        <c:axId val="63154816"/>
        <c:axId val="63791488"/>
      </c:barChart>
      <c:catAx>
        <c:axId val="63154816"/>
        <c:scaling>
          <c:orientation val="minMax"/>
        </c:scaling>
        <c:axPos val="b"/>
        <c:tickLblPos val="nextTo"/>
        <c:crossAx val="63791488"/>
        <c:crosses val="autoZero"/>
        <c:auto val="1"/>
        <c:lblAlgn val="ctr"/>
        <c:lblOffset val="100"/>
      </c:catAx>
      <c:valAx>
        <c:axId val="63791488"/>
        <c:scaling>
          <c:orientation val="minMax"/>
        </c:scaling>
        <c:axPos val="l"/>
        <c:majorGridlines/>
        <c:numFmt formatCode="General" sourceLinked="1"/>
        <c:tickLblPos val="nextTo"/>
        <c:crossAx val="63154816"/>
        <c:crosses val="autoZero"/>
        <c:crossBetween val="between"/>
      </c:valAx>
    </c:plotArea>
    <c:legend>
      <c:legendPos val="r"/>
      <c:legendEntry>
        <c:idx val="7"/>
        <c:delete val="1"/>
      </c:legendEntry>
      <c:layout/>
    </c:legend>
    <c:plotVisOnly val="1"/>
  </c:chart>
  <c:txPr>
    <a:bodyPr/>
    <a:lstStyle/>
    <a:p>
      <a:pPr>
        <a:defRPr sz="1500"/>
      </a:pPr>
      <a:endParaRPr lang="de-DE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val>
            <c:numRef>
              <c:f>Sheet1!$A$3:$A$7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Sheet1!$B$2</c:f>
              <c:strCache>
                <c:ptCount val="1"/>
                <c:pt idx="0">
                  <c:v>CPA 1</c:v>
                </c:pt>
              </c:strCache>
            </c:strRef>
          </c:tx>
          <c:val>
            <c:numRef>
              <c:f>Sheet1!$B$3:$B$7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Sheet1!$C$2</c:f>
              <c:strCache>
                <c:ptCount val="1"/>
                <c:pt idx="0">
                  <c:v>CPA 2</c:v>
                </c:pt>
              </c:strCache>
            </c:strRef>
          </c:tx>
          <c:val>
            <c:numRef>
              <c:f>Sheet1!$C$3:$C$7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Sheet1!$D$2</c:f>
              <c:strCache>
                <c:ptCount val="1"/>
                <c:pt idx="0">
                  <c:v>CPA 3</c:v>
                </c:pt>
              </c:strCache>
            </c:strRef>
          </c:tx>
          <c:val>
            <c:numRef>
              <c:f>Sheet1!$D$3:$D$7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Sheet1!$E$2</c:f>
              <c:strCache>
                <c:ptCount val="1"/>
                <c:pt idx="0">
                  <c:v>CPA 4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val>
            <c:numRef>
              <c:f>Sheet1!$E$3:$E$7</c:f>
              <c:numCache>
                <c:formatCode>General</c:formatCode>
                <c:ptCount val="5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Sheet1!$F$2</c:f>
              <c:strCache>
                <c:ptCount val="1"/>
                <c:pt idx="0">
                  <c:v>CPA 5</c:v>
                </c:pt>
              </c:strCache>
            </c:strRef>
          </c:tx>
          <c:val>
            <c:numRef>
              <c:f>Sheet1!$F$3:$F$7</c:f>
              <c:numCache>
                <c:formatCode>General</c:formatCode>
                <c:ptCount val="5"/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6"/>
          <c:order val="6"/>
          <c:tx>
            <c:strRef>
              <c:f>Sheet1!$G$2</c:f>
              <c:strCache>
                <c:ptCount val="1"/>
                <c:pt idx="0">
                  <c:v>CPA 6</c:v>
                </c:pt>
              </c:strCache>
            </c:strRef>
          </c:tx>
          <c:val>
            <c:numRef>
              <c:f>Sheet1!$G$3:$G$7</c:f>
              <c:numCache>
                <c:formatCode>General</c:formatCode>
                <c:ptCount val="5"/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Sheet1!$H$2</c:f>
              <c:strCache>
                <c:ptCount val="1"/>
                <c:pt idx="0">
                  <c:v>CPA 7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val>
            <c:numRef>
              <c:f>Sheet1!$H$3:$H$7</c:f>
              <c:numCache>
                <c:formatCode>General</c:formatCode>
                <c:ptCount val="5"/>
                <c:pt idx="4">
                  <c:v>10</c:v>
                </c:pt>
              </c:numCache>
            </c:numRef>
          </c:val>
        </c:ser>
        <c:overlap val="100"/>
        <c:axId val="63710720"/>
        <c:axId val="63712256"/>
      </c:barChart>
      <c:catAx>
        <c:axId val="63710720"/>
        <c:scaling>
          <c:orientation val="minMax"/>
        </c:scaling>
        <c:axPos val="b"/>
        <c:tickLblPos val="nextTo"/>
        <c:crossAx val="63712256"/>
        <c:crosses val="autoZero"/>
        <c:auto val="1"/>
        <c:lblAlgn val="ctr"/>
        <c:lblOffset val="100"/>
      </c:catAx>
      <c:valAx>
        <c:axId val="63712256"/>
        <c:scaling>
          <c:orientation val="minMax"/>
        </c:scaling>
        <c:axPos val="l"/>
        <c:majorGridlines/>
        <c:numFmt formatCode="General" sourceLinked="1"/>
        <c:tickLblPos val="nextTo"/>
        <c:crossAx val="63710720"/>
        <c:crosses val="autoZero"/>
        <c:crossBetween val="between"/>
      </c:valAx>
    </c:plotArea>
    <c:legend>
      <c:legendPos val="r"/>
      <c:legendEntry>
        <c:idx val="7"/>
        <c:delete val="1"/>
      </c:legendEntry>
      <c:layout/>
    </c:legend>
    <c:plotVisOnly val="1"/>
  </c:chart>
  <c:txPr>
    <a:bodyPr/>
    <a:lstStyle/>
    <a:p>
      <a:pPr>
        <a:defRPr sz="1500"/>
      </a:pPr>
      <a:endParaRPr lang="de-DE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Sheet3!$B$2</c:f>
              <c:strCache>
                <c:ptCount val="1"/>
                <c:pt idx="0">
                  <c:v>CPA 1</c:v>
                </c:pt>
              </c:strCache>
            </c:strRef>
          </c:tx>
          <c:dPt>
            <c:idx val="5"/>
            <c:spPr>
              <a:ln w="63500">
                <a:solidFill>
                  <a:srgbClr val="FF0000"/>
                </a:solidFill>
              </a:ln>
            </c:spPr>
          </c:dPt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Sheet3!$B$3:$B$8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-10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CPA 2</c:v>
                </c:pt>
              </c:strCache>
            </c:strRef>
          </c:tx>
          <c:dPt>
            <c:idx val="5"/>
            <c:spPr>
              <a:ln w="63500">
                <a:solidFill>
                  <a:srgbClr val="FF0000"/>
                </a:solidFill>
              </a:ln>
            </c:spPr>
          </c:dPt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Sheet3!$C$3:$C$8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-10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CPA 3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5"/>
            <c:spPr>
              <a:ln w="63500">
                <a:solidFill>
                  <a:srgbClr val="FF0000"/>
                </a:solidFill>
              </a:ln>
            </c:spPr>
          </c:dPt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Sheet3!$D$3:$D$8</c:f>
              <c:numCache>
                <c:formatCode>General</c:formatCode>
                <c:ptCount val="6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-10</c:v>
                </c:pt>
              </c:numCache>
            </c:numRef>
          </c:val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CPA 4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Sheet3!$E$3:$E$8</c:f>
              <c:numCache>
                <c:formatCode>General</c:formatCode>
                <c:ptCount val="6"/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CPA 5</c:v>
                </c:pt>
              </c:strCache>
            </c:strRef>
          </c:tx>
          <c:dPt>
            <c:idx val="5"/>
            <c:spPr>
              <a:ln w="63500">
                <a:solidFill>
                  <a:srgbClr val="FF0000"/>
                </a:solidFill>
              </a:ln>
            </c:spPr>
          </c:dPt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Sheet3!$F$3:$F$8</c:f>
              <c:numCache>
                <c:formatCode>General</c:formatCode>
                <c:ptCount val="6"/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-10</c:v>
                </c:pt>
              </c:numCache>
            </c:numRef>
          </c:val>
        </c:ser>
        <c:ser>
          <c:idx val="5"/>
          <c:order val="5"/>
          <c:tx>
            <c:strRef>
              <c:f>Sheet3!$G$2</c:f>
              <c:strCache>
                <c:ptCount val="1"/>
                <c:pt idx="0">
                  <c:v>CPA 6</c:v>
                </c:pt>
              </c:strCache>
            </c:strRef>
          </c:tx>
          <c:dPt>
            <c:idx val="5"/>
            <c:spPr>
              <a:ln w="63500">
                <a:solidFill>
                  <a:srgbClr val="002060"/>
                </a:solidFill>
              </a:ln>
            </c:spPr>
          </c:dPt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Sheet3!$G$3:$G$8</c:f>
              <c:numCache>
                <c:formatCode>General</c:formatCode>
                <c:ptCount val="6"/>
                <c:pt idx="3">
                  <c:v>10</c:v>
                </c:pt>
                <c:pt idx="4">
                  <c:v>10</c:v>
                </c:pt>
                <c:pt idx="5">
                  <c:v>-10</c:v>
                </c:pt>
              </c:numCache>
            </c:numRef>
          </c:val>
        </c:ser>
        <c:ser>
          <c:idx val="6"/>
          <c:order val="6"/>
          <c:tx>
            <c:strRef>
              <c:f>Sheet3!$H$2</c:f>
              <c:strCache>
                <c:ptCount val="1"/>
                <c:pt idx="0">
                  <c:v>CPA 7</c:v>
                </c:pt>
              </c:strCache>
            </c:strRef>
          </c:tx>
          <c:cat>
            <c:numRef>
              <c:f>Sheet3!$A$3:$A$8</c:f>
              <c:numCache>
                <c:formatCode>General</c:formatCode>
                <c:ptCount val="6"/>
              </c:numCache>
            </c:numRef>
          </c:cat>
          <c:val>
            <c:numRef>
              <c:f>Sheet3!$H$3:$H$8</c:f>
              <c:numCache>
                <c:formatCode>General</c:formatCode>
                <c:ptCount val="6"/>
                <c:pt idx="4">
                  <c:v>0</c:v>
                </c:pt>
                <c:pt idx="5">
                  <c:v>0</c:v>
                </c:pt>
              </c:numCache>
            </c:numRef>
          </c:val>
        </c:ser>
        <c:overlap val="100"/>
        <c:axId val="63927424"/>
        <c:axId val="63928960"/>
      </c:barChart>
      <c:catAx>
        <c:axId val="63927424"/>
        <c:scaling>
          <c:orientation val="minMax"/>
        </c:scaling>
        <c:axPos val="b"/>
        <c:numFmt formatCode="General" sourceLinked="1"/>
        <c:tickLblPos val="nextTo"/>
        <c:crossAx val="63928960"/>
        <c:crosses val="autoZero"/>
        <c:auto val="1"/>
        <c:lblAlgn val="ctr"/>
        <c:lblOffset val="100"/>
      </c:catAx>
      <c:valAx>
        <c:axId val="63928960"/>
        <c:scaling>
          <c:orientation val="minMax"/>
        </c:scaling>
        <c:axPos val="l"/>
        <c:majorGridlines/>
        <c:numFmt formatCode="General" sourceLinked="1"/>
        <c:tickLblPos val="nextTo"/>
        <c:crossAx val="63927424"/>
        <c:crosses val="autoZero"/>
        <c:crossBetween val="between"/>
      </c:valAx>
    </c:plotArea>
    <c:legend>
      <c:legendPos val="b"/>
      <c:legendEntry>
        <c:idx val="6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de-DE"/>
          </a:p>
        </c:txPr>
      </c:legendEntry>
      <c:layout/>
    </c:legend>
    <c:plotVisOnly val="1"/>
  </c:chart>
  <c:txPr>
    <a:bodyPr/>
    <a:lstStyle/>
    <a:p>
      <a:pPr>
        <a:defRPr sz="1600"/>
      </a:pPr>
      <a:endParaRPr lang="de-DE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AEC9C-DA36-483E-AF7F-CB93B0C9FA4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257B7A6-3922-46BA-93EC-E1B158800207}">
      <dgm:prSet phldrT="[Text]" custT="1"/>
      <dgm:spPr/>
      <dgm:t>
        <a:bodyPr/>
        <a:lstStyle/>
        <a:p>
          <a:r>
            <a:rPr lang="en-US" sz="2000" b="1" noProof="0" dirty="0" smtClean="0">
              <a:latin typeface="Arial" pitchFamily="34" charset="0"/>
              <a:cs typeface="Arial" pitchFamily="34" charset="0"/>
            </a:rPr>
            <a:t>Eligibility criteria </a:t>
          </a:r>
          <a:endParaRPr lang="en-US" sz="2000" noProof="0" dirty="0">
            <a:latin typeface="Arial" pitchFamily="34" charset="0"/>
            <a:cs typeface="Arial" pitchFamily="34" charset="0"/>
          </a:endParaRPr>
        </a:p>
      </dgm:t>
    </dgm:pt>
    <dgm:pt modelId="{D96991FD-36E2-4360-B8E2-6C047BAF384B}" type="parTrans" cxnId="{3BE611D4-0872-4677-8268-9AE6B6A998AC}">
      <dgm:prSet/>
      <dgm:spPr/>
      <dgm:t>
        <a:bodyPr/>
        <a:lstStyle/>
        <a:p>
          <a:endParaRPr lang="en-US" sz="2400" noProof="0"/>
        </a:p>
      </dgm:t>
    </dgm:pt>
    <dgm:pt modelId="{0015918B-E94B-4F7A-B9CC-14E5F262C4B2}" type="sibTrans" cxnId="{3BE611D4-0872-4677-8268-9AE6B6A998AC}">
      <dgm:prSet/>
      <dgm:spPr/>
      <dgm:t>
        <a:bodyPr/>
        <a:lstStyle/>
        <a:p>
          <a:endParaRPr lang="en-US" sz="2400" noProof="0"/>
        </a:p>
      </dgm:t>
    </dgm:pt>
    <dgm:pt modelId="{10B3EA12-8B29-4344-B3C4-AFCF2C6D9CAE}">
      <dgm:prSet phldrT="[Text]" custT="1"/>
      <dgm:spPr/>
      <dgm:t>
        <a:bodyPr/>
        <a:lstStyle/>
        <a:p>
          <a:r>
            <a:rPr lang="en-US" sz="2400" noProof="0" dirty="0" smtClean="0"/>
            <a:t>More detailed guidance on what must be included in eligibility criteria. </a:t>
          </a:r>
          <a:endParaRPr lang="en-US" sz="2400" noProof="0" dirty="0"/>
        </a:p>
      </dgm:t>
    </dgm:pt>
    <dgm:pt modelId="{B54B346A-12E9-4636-B2CA-C6305871DC8B}" type="parTrans" cxnId="{27F14117-4E70-4618-9AF8-3D4F297C242E}">
      <dgm:prSet/>
      <dgm:spPr/>
      <dgm:t>
        <a:bodyPr/>
        <a:lstStyle/>
        <a:p>
          <a:endParaRPr lang="en-US" sz="2400" noProof="0"/>
        </a:p>
      </dgm:t>
    </dgm:pt>
    <dgm:pt modelId="{7C9568EF-1926-4912-B789-9A33E7E4692B}" type="sibTrans" cxnId="{27F14117-4E70-4618-9AF8-3D4F297C242E}">
      <dgm:prSet/>
      <dgm:spPr/>
      <dgm:t>
        <a:bodyPr/>
        <a:lstStyle/>
        <a:p>
          <a:endParaRPr lang="en-US" sz="2400" noProof="0"/>
        </a:p>
      </dgm:t>
    </dgm:pt>
    <dgm:pt modelId="{E1B687F7-ADDD-438E-BC4D-7DE5BDF9CC11}">
      <dgm:prSet phldrT="[Text]" custT="1"/>
      <dgm:spPr/>
      <dgm:t>
        <a:bodyPr/>
        <a:lstStyle/>
        <a:p>
          <a:r>
            <a:rPr lang="en-US" sz="2000" b="1" noProof="0" dirty="0" smtClean="0">
              <a:latin typeface="Arial" pitchFamily="34" charset="0"/>
              <a:cs typeface="Arial" pitchFamily="34" charset="0"/>
            </a:rPr>
            <a:t>Open ended historic liability</a:t>
          </a:r>
          <a:endParaRPr lang="en-US" sz="2000" b="1" noProof="0" dirty="0">
            <a:latin typeface="Arial" pitchFamily="34" charset="0"/>
            <a:cs typeface="Arial" pitchFamily="34" charset="0"/>
          </a:endParaRPr>
        </a:p>
      </dgm:t>
    </dgm:pt>
    <dgm:pt modelId="{1071920D-FFB5-4B89-A989-814E632DF612}" type="parTrans" cxnId="{46B9CF3A-ABF5-4404-8E1C-D8A58B488C77}">
      <dgm:prSet/>
      <dgm:spPr/>
      <dgm:t>
        <a:bodyPr/>
        <a:lstStyle/>
        <a:p>
          <a:endParaRPr lang="en-US" sz="2400" noProof="0"/>
        </a:p>
      </dgm:t>
    </dgm:pt>
    <dgm:pt modelId="{7A7050DC-F7FA-47F8-BC04-010923EE9E1A}" type="sibTrans" cxnId="{46B9CF3A-ABF5-4404-8E1C-D8A58B488C77}">
      <dgm:prSet/>
      <dgm:spPr/>
      <dgm:t>
        <a:bodyPr/>
        <a:lstStyle/>
        <a:p>
          <a:endParaRPr lang="en-US" sz="2400" noProof="0"/>
        </a:p>
      </dgm:t>
    </dgm:pt>
    <dgm:pt modelId="{AED4E5F6-94FD-414D-8825-79532CE943D2}">
      <dgm:prSet phldrT="[Text]" custT="1"/>
      <dgm:spPr/>
      <dgm:t>
        <a:bodyPr/>
        <a:lstStyle/>
        <a:p>
          <a:pPr algn="l"/>
          <a:r>
            <a:rPr lang="en-US" sz="2400" dirty="0" smtClean="0"/>
            <a:t>a) Limit CPA liability to 6 months after 1</a:t>
          </a:r>
          <a:r>
            <a:rPr lang="en-US" sz="2400" baseline="30000" dirty="0" smtClean="0"/>
            <a:t>st</a:t>
          </a:r>
          <a:r>
            <a:rPr lang="en-US" sz="2400" dirty="0" smtClean="0"/>
            <a:t> issuance 			           </a:t>
          </a:r>
          <a:r>
            <a:rPr lang="en-US" sz="2400" b="1" u="sng" dirty="0" smtClean="0"/>
            <a:t>OR</a:t>
          </a:r>
          <a:r>
            <a:rPr lang="en-US" sz="2400" b="1" dirty="0" smtClean="0"/>
            <a:t> </a:t>
          </a:r>
        </a:p>
        <a:p>
          <a:pPr algn="ctr"/>
          <a:r>
            <a:rPr lang="en-US" sz="2400" dirty="0" smtClean="0"/>
            <a:t>b) Allow adjustment of future streams of CERs.</a:t>
          </a:r>
          <a:endParaRPr lang="en-US" sz="2400" noProof="0" dirty="0"/>
        </a:p>
      </dgm:t>
    </dgm:pt>
    <dgm:pt modelId="{91D8BA1D-21CE-4BE0-B721-30DD1F414837}" type="parTrans" cxnId="{C44B6EB4-DAA7-4FB1-9848-B22F58692D95}">
      <dgm:prSet/>
      <dgm:spPr/>
      <dgm:t>
        <a:bodyPr/>
        <a:lstStyle/>
        <a:p>
          <a:endParaRPr lang="en-US" sz="2400" noProof="0"/>
        </a:p>
      </dgm:t>
    </dgm:pt>
    <dgm:pt modelId="{8D332FBF-9D71-4A62-92F0-A2A31CA1233B}" type="sibTrans" cxnId="{C44B6EB4-DAA7-4FB1-9848-B22F58692D95}">
      <dgm:prSet/>
      <dgm:spPr/>
      <dgm:t>
        <a:bodyPr/>
        <a:lstStyle/>
        <a:p>
          <a:endParaRPr lang="en-US" sz="2400" noProof="0"/>
        </a:p>
      </dgm:t>
    </dgm:pt>
    <dgm:pt modelId="{B9AF0CCA-6844-438C-94D6-ABD62FF46819}">
      <dgm:prSet phldrT="[Text]" custT="1"/>
      <dgm:spPr/>
      <dgm:t>
        <a:bodyPr/>
        <a:lstStyle/>
        <a:p>
          <a:r>
            <a:rPr lang="en-US" sz="2000" b="1" noProof="0" dirty="0" smtClean="0">
              <a:latin typeface="Arial" pitchFamily="34" charset="0"/>
              <a:cs typeface="Arial" pitchFamily="34" charset="0"/>
            </a:rPr>
            <a:t>Limited time for transfer CERs</a:t>
          </a:r>
          <a:endParaRPr lang="en-US" sz="2000" b="1" noProof="0" dirty="0">
            <a:latin typeface="Arial" pitchFamily="34" charset="0"/>
            <a:cs typeface="Arial" pitchFamily="34" charset="0"/>
          </a:endParaRPr>
        </a:p>
      </dgm:t>
    </dgm:pt>
    <dgm:pt modelId="{809CDA96-1F87-4956-932B-818817EE4EE5}" type="parTrans" cxnId="{3196487E-A925-4038-8F4F-0873B323B032}">
      <dgm:prSet/>
      <dgm:spPr/>
      <dgm:t>
        <a:bodyPr/>
        <a:lstStyle/>
        <a:p>
          <a:endParaRPr lang="en-US" sz="2400" noProof="0"/>
        </a:p>
      </dgm:t>
    </dgm:pt>
    <dgm:pt modelId="{2E2E66E6-1961-4F71-84E2-A62B0C60B8A5}" type="sibTrans" cxnId="{3196487E-A925-4038-8F4F-0873B323B032}">
      <dgm:prSet/>
      <dgm:spPr/>
      <dgm:t>
        <a:bodyPr/>
        <a:lstStyle/>
        <a:p>
          <a:endParaRPr lang="en-US" sz="2400" noProof="0"/>
        </a:p>
      </dgm:t>
    </dgm:pt>
    <dgm:pt modelId="{5996F9DA-312F-4576-A604-9FD6E351C9DA}">
      <dgm:prSet phldrT="[Text]" custT="1"/>
      <dgm:spPr/>
      <dgm:t>
        <a:bodyPr/>
        <a:lstStyle/>
        <a:p>
          <a:pPr algn="ctr"/>
          <a:r>
            <a:rPr lang="en-US" sz="2400" dirty="0" smtClean="0"/>
            <a:t>a) Reduce/Adjust future streams of CERs by number of CERs already issued.     </a:t>
          </a:r>
        </a:p>
        <a:p>
          <a:pPr algn="ctr"/>
          <a:r>
            <a:rPr lang="en-US" sz="2400" dirty="0" smtClean="0"/>
            <a:t>                         </a:t>
          </a:r>
          <a:r>
            <a:rPr lang="en-US" sz="2400" b="1" u="sng" dirty="0" smtClean="0"/>
            <a:t>OR</a:t>
          </a:r>
          <a:r>
            <a:rPr lang="en-US" sz="2400" b="1" dirty="0" smtClean="0"/>
            <a:t>                 	</a:t>
          </a:r>
        </a:p>
        <a:p>
          <a:pPr algn="l"/>
          <a:r>
            <a:rPr lang="en-US" sz="2400" b="0" dirty="0" smtClean="0"/>
            <a:t>    b) </a:t>
          </a:r>
          <a:r>
            <a:rPr lang="en-US" sz="2400" dirty="0" smtClean="0"/>
            <a:t>Extend to 100 days</a:t>
          </a:r>
          <a:endParaRPr lang="en-US" sz="2400" noProof="0" dirty="0"/>
        </a:p>
      </dgm:t>
    </dgm:pt>
    <dgm:pt modelId="{E9008ABF-4119-4EF4-83B7-52E9FAE20E44}" type="parTrans" cxnId="{A427ABC9-2F5A-4184-BF4B-E2ABC13D2E0C}">
      <dgm:prSet/>
      <dgm:spPr/>
      <dgm:t>
        <a:bodyPr/>
        <a:lstStyle/>
        <a:p>
          <a:endParaRPr lang="en-US" sz="2400" noProof="0"/>
        </a:p>
      </dgm:t>
    </dgm:pt>
    <dgm:pt modelId="{BF6A9964-50E0-4538-885D-B6AD710EE56C}" type="sibTrans" cxnId="{A427ABC9-2F5A-4184-BF4B-E2ABC13D2E0C}">
      <dgm:prSet/>
      <dgm:spPr/>
      <dgm:t>
        <a:bodyPr/>
        <a:lstStyle/>
        <a:p>
          <a:endParaRPr lang="en-US" sz="2400" noProof="0"/>
        </a:p>
      </dgm:t>
    </dgm:pt>
    <dgm:pt modelId="{62C1AF3C-5F05-4363-92A0-F7D861F95FD5}">
      <dgm:prSet phldrT="[Text]" custT="1"/>
      <dgm:spPr/>
      <dgm:t>
        <a:bodyPr/>
        <a:lstStyle/>
        <a:p>
          <a:r>
            <a:rPr lang="en-US" sz="2000" b="1" noProof="0" dirty="0" smtClean="0">
              <a:latin typeface="Arial" pitchFamily="34" charset="0"/>
              <a:cs typeface="Arial" pitchFamily="34" charset="0"/>
            </a:rPr>
            <a:t>Strict liability</a:t>
          </a:r>
          <a:endParaRPr lang="en-US" sz="2000" noProof="0" dirty="0"/>
        </a:p>
      </dgm:t>
    </dgm:pt>
    <dgm:pt modelId="{6B153FE4-74AF-4148-B41E-DBE2BD792385}" type="parTrans" cxnId="{00E107CA-DD53-46D7-A6F3-E5749B4A4AC7}">
      <dgm:prSet/>
      <dgm:spPr/>
      <dgm:t>
        <a:bodyPr/>
        <a:lstStyle/>
        <a:p>
          <a:endParaRPr lang="de-DE"/>
        </a:p>
      </dgm:t>
    </dgm:pt>
    <dgm:pt modelId="{BA4E6E5D-C6D2-462B-92BB-546B0A9DBF23}" type="sibTrans" cxnId="{00E107CA-DD53-46D7-A6F3-E5749B4A4AC7}">
      <dgm:prSet/>
      <dgm:spPr/>
      <dgm:t>
        <a:bodyPr/>
        <a:lstStyle/>
        <a:p>
          <a:endParaRPr lang="de-DE"/>
        </a:p>
      </dgm:t>
    </dgm:pt>
    <dgm:pt modelId="{085AD791-1DF3-45E2-83CD-4CB6F62A7E8F}">
      <dgm:prSet phldrT="[Text]" custT="1"/>
      <dgm:spPr/>
      <dgm:t>
        <a:bodyPr/>
        <a:lstStyle/>
        <a:p>
          <a:r>
            <a:rPr lang="en-US" sz="2400" b="0" noProof="0" dirty="0" smtClean="0"/>
            <a:t>Reduce liability to “professional” liability rather than “strict” liability</a:t>
          </a:r>
          <a:endParaRPr lang="en-US" sz="2400" b="0" noProof="0" dirty="0"/>
        </a:p>
      </dgm:t>
    </dgm:pt>
    <dgm:pt modelId="{08DEF127-6372-40DA-B9DD-BCCF743627DE}" type="parTrans" cxnId="{E706C850-310C-4C5F-A487-0DBB9324B279}">
      <dgm:prSet/>
      <dgm:spPr/>
      <dgm:t>
        <a:bodyPr/>
        <a:lstStyle/>
        <a:p>
          <a:endParaRPr lang="de-DE"/>
        </a:p>
      </dgm:t>
    </dgm:pt>
    <dgm:pt modelId="{F71BED0F-FCBE-4851-943F-D7D5013A4063}" type="sibTrans" cxnId="{E706C850-310C-4C5F-A487-0DBB9324B279}">
      <dgm:prSet/>
      <dgm:spPr/>
      <dgm:t>
        <a:bodyPr/>
        <a:lstStyle/>
        <a:p>
          <a:endParaRPr lang="de-DE"/>
        </a:p>
      </dgm:t>
    </dgm:pt>
    <dgm:pt modelId="{39869166-C2BA-4B11-A0E5-419E076D6E91}" type="pres">
      <dgm:prSet presAssocID="{95FAEC9C-DA36-483E-AF7F-CB93B0C9FA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6D46C40-4325-471D-BC27-0C907561AF2F}" type="pres">
      <dgm:prSet presAssocID="{9257B7A6-3922-46BA-93EC-E1B158800207}" presName="horFlow" presStyleCnt="0"/>
      <dgm:spPr/>
    </dgm:pt>
    <dgm:pt modelId="{F5094312-20CC-4161-8547-96DCC510EDC0}" type="pres">
      <dgm:prSet presAssocID="{9257B7A6-3922-46BA-93EC-E1B158800207}" presName="bigChev" presStyleLbl="node1" presStyleIdx="0" presStyleCnt="4" custScaleX="84006"/>
      <dgm:spPr/>
      <dgm:t>
        <a:bodyPr/>
        <a:lstStyle/>
        <a:p>
          <a:endParaRPr lang="de-DE"/>
        </a:p>
      </dgm:t>
    </dgm:pt>
    <dgm:pt modelId="{9ABB3EE7-E1EE-4BF2-967E-D058931E4225}" type="pres">
      <dgm:prSet presAssocID="{B54B346A-12E9-4636-B2CA-C6305871DC8B}" presName="parTrans" presStyleCnt="0"/>
      <dgm:spPr/>
    </dgm:pt>
    <dgm:pt modelId="{CE3922B2-7CEF-44A6-B364-A484127C072A}" type="pres">
      <dgm:prSet presAssocID="{10B3EA12-8B29-4344-B3C4-AFCF2C6D9CAE}" presName="node" presStyleLbl="alignAccFollowNode1" presStyleIdx="0" presStyleCnt="4" custScaleX="307059" custScaleY="1189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9B190F-9650-4C37-B1CE-F72405894344}" type="pres">
      <dgm:prSet presAssocID="{9257B7A6-3922-46BA-93EC-E1B158800207}" presName="vSp" presStyleCnt="0"/>
      <dgm:spPr/>
    </dgm:pt>
    <dgm:pt modelId="{FAE32405-F24F-4918-B7C0-89225C319FC8}" type="pres">
      <dgm:prSet presAssocID="{E1B687F7-ADDD-438E-BC4D-7DE5BDF9CC11}" presName="horFlow" presStyleCnt="0"/>
      <dgm:spPr/>
    </dgm:pt>
    <dgm:pt modelId="{CF147DDC-7176-45A1-8C2B-DA5B6C53547E}" type="pres">
      <dgm:prSet presAssocID="{E1B687F7-ADDD-438E-BC4D-7DE5BDF9CC11}" presName="bigChev" presStyleLbl="node1" presStyleIdx="1" presStyleCnt="4" custScaleX="77704"/>
      <dgm:spPr/>
      <dgm:t>
        <a:bodyPr/>
        <a:lstStyle/>
        <a:p>
          <a:endParaRPr lang="de-DE"/>
        </a:p>
      </dgm:t>
    </dgm:pt>
    <dgm:pt modelId="{BFE5722D-CE05-429F-8EF2-5CAD092456EF}" type="pres">
      <dgm:prSet presAssocID="{91D8BA1D-21CE-4BE0-B721-30DD1F414837}" presName="parTrans" presStyleCnt="0"/>
      <dgm:spPr/>
    </dgm:pt>
    <dgm:pt modelId="{48CB2CBC-7238-4EA2-9FE2-29CB25788992}" type="pres">
      <dgm:prSet presAssocID="{AED4E5F6-94FD-414D-8825-79532CE943D2}" presName="node" presStyleLbl="alignAccFollowNode1" presStyleIdx="1" presStyleCnt="4" custScaleX="316266" custScaleY="1189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238856-5CF8-4E1B-A9B8-A4A155B81ED6}" type="pres">
      <dgm:prSet presAssocID="{E1B687F7-ADDD-438E-BC4D-7DE5BDF9CC11}" presName="vSp" presStyleCnt="0"/>
      <dgm:spPr/>
    </dgm:pt>
    <dgm:pt modelId="{97CA9490-5471-4028-B2EF-D93A9577ABDD}" type="pres">
      <dgm:prSet presAssocID="{62C1AF3C-5F05-4363-92A0-F7D861F95FD5}" presName="horFlow" presStyleCnt="0"/>
      <dgm:spPr/>
    </dgm:pt>
    <dgm:pt modelId="{3CF7FB37-A4F1-4C3E-A589-ED37F2D55947}" type="pres">
      <dgm:prSet presAssocID="{62C1AF3C-5F05-4363-92A0-F7D861F95FD5}" presName="bigChev" presStyleLbl="node1" presStyleIdx="2" presStyleCnt="4" custScaleX="75986"/>
      <dgm:spPr/>
      <dgm:t>
        <a:bodyPr/>
        <a:lstStyle/>
        <a:p>
          <a:endParaRPr lang="de-DE"/>
        </a:p>
      </dgm:t>
    </dgm:pt>
    <dgm:pt modelId="{A4EA05C0-A236-4A0F-BC8F-69A5F534672A}" type="pres">
      <dgm:prSet presAssocID="{08DEF127-6372-40DA-B9DD-BCCF743627DE}" presName="parTrans" presStyleCnt="0"/>
      <dgm:spPr/>
    </dgm:pt>
    <dgm:pt modelId="{C47AC448-5644-4636-AA02-7D770DFFF77D}" type="pres">
      <dgm:prSet presAssocID="{085AD791-1DF3-45E2-83CD-4CB6F62A7E8F}" presName="node" presStyleLbl="alignAccFollowNode1" presStyleIdx="2" presStyleCnt="4" custScaleX="3167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FE5F73-F2F4-465D-AA9C-4182DEDABA6C}" type="pres">
      <dgm:prSet presAssocID="{62C1AF3C-5F05-4363-92A0-F7D861F95FD5}" presName="vSp" presStyleCnt="0"/>
      <dgm:spPr/>
    </dgm:pt>
    <dgm:pt modelId="{6FF020DB-F023-4262-BF4A-B318C36B9D37}" type="pres">
      <dgm:prSet presAssocID="{B9AF0CCA-6844-438C-94D6-ABD62FF46819}" presName="horFlow" presStyleCnt="0"/>
      <dgm:spPr/>
    </dgm:pt>
    <dgm:pt modelId="{D4680FB7-5BE8-440D-8C7A-BC01C21F932A}" type="pres">
      <dgm:prSet presAssocID="{B9AF0CCA-6844-438C-94D6-ABD62FF46819}" presName="bigChev" presStyleLbl="node1" presStyleIdx="3" presStyleCnt="4" custScaleX="77704"/>
      <dgm:spPr/>
      <dgm:t>
        <a:bodyPr/>
        <a:lstStyle/>
        <a:p>
          <a:endParaRPr lang="de-DE"/>
        </a:p>
      </dgm:t>
    </dgm:pt>
    <dgm:pt modelId="{73F04390-5F27-45A9-BACA-747371398EFF}" type="pres">
      <dgm:prSet presAssocID="{E9008ABF-4119-4EF4-83B7-52E9FAE20E44}" presName="parTrans" presStyleCnt="0"/>
      <dgm:spPr/>
    </dgm:pt>
    <dgm:pt modelId="{28EAFC47-0ADA-436E-998F-3FE2998C31C3}" type="pres">
      <dgm:prSet presAssocID="{5996F9DA-312F-4576-A604-9FD6E351C9DA}" presName="node" presStyleLbl="alignAccFollowNode1" presStyleIdx="3" presStyleCnt="4" custScaleX="317471" custScaleY="1719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456B003-BB96-4204-ACD3-4BAAA9000B3C}" type="presOf" srcId="{5996F9DA-312F-4576-A604-9FD6E351C9DA}" destId="{28EAFC47-0ADA-436E-998F-3FE2998C31C3}" srcOrd="0" destOrd="0" presId="urn:microsoft.com/office/officeart/2005/8/layout/lProcess3"/>
    <dgm:cxn modelId="{C9E9AFEE-4EF8-4532-A6E3-649E99E841EF}" type="presOf" srcId="{AED4E5F6-94FD-414D-8825-79532CE943D2}" destId="{48CB2CBC-7238-4EA2-9FE2-29CB25788992}" srcOrd="0" destOrd="0" presId="urn:microsoft.com/office/officeart/2005/8/layout/lProcess3"/>
    <dgm:cxn modelId="{F92AAC96-5CC5-479A-9F01-1DE1BE9CC06B}" type="presOf" srcId="{9257B7A6-3922-46BA-93EC-E1B158800207}" destId="{F5094312-20CC-4161-8547-96DCC510EDC0}" srcOrd="0" destOrd="0" presId="urn:microsoft.com/office/officeart/2005/8/layout/lProcess3"/>
    <dgm:cxn modelId="{E58518C0-91D7-4A4C-B43C-958890BE2925}" type="presOf" srcId="{085AD791-1DF3-45E2-83CD-4CB6F62A7E8F}" destId="{C47AC448-5644-4636-AA02-7D770DFFF77D}" srcOrd="0" destOrd="0" presId="urn:microsoft.com/office/officeart/2005/8/layout/lProcess3"/>
    <dgm:cxn modelId="{85B67900-1C7B-421D-A627-E6633E9E58F6}" type="presOf" srcId="{E1B687F7-ADDD-438E-BC4D-7DE5BDF9CC11}" destId="{CF147DDC-7176-45A1-8C2B-DA5B6C53547E}" srcOrd="0" destOrd="0" presId="urn:microsoft.com/office/officeart/2005/8/layout/lProcess3"/>
    <dgm:cxn modelId="{3BE611D4-0872-4677-8268-9AE6B6A998AC}" srcId="{95FAEC9C-DA36-483E-AF7F-CB93B0C9FA4E}" destId="{9257B7A6-3922-46BA-93EC-E1B158800207}" srcOrd="0" destOrd="0" parTransId="{D96991FD-36E2-4360-B8E2-6C047BAF384B}" sibTransId="{0015918B-E94B-4F7A-B9CC-14E5F262C4B2}"/>
    <dgm:cxn modelId="{D5297DC2-C649-4918-B6CD-892FB9C4CEFF}" type="presOf" srcId="{95FAEC9C-DA36-483E-AF7F-CB93B0C9FA4E}" destId="{39869166-C2BA-4B11-A0E5-419E076D6E91}" srcOrd="0" destOrd="0" presId="urn:microsoft.com/office/officeart/2005/8/layout/lProcess3"/>
    <dgm:cxn modelId="{00E107CA-DD53-46D7-A6F3-E5749B4A4AC7}" srcId="{95FAEC9C-DA36-483E-AF7F-CB93B0C9FA4E}" destId="{62C1AF3C-5F05-4363-92A0-F7D861F95FD5}" srcOrd="2" destOrd="0" parTransId="{6B153FE4-74AF-4148-B41E-DBE2BD792385}" sibTransId="{BA4E6E5D-C6D2-462B-92BB-546B0A9DBF23}"/>
    <dgm:cxn modelId="{46B9CF3A-ABF5-4404-8E1C-D8A58B488C77}" srcId="{95FAEC9C-DA36-483E-AF7F-CB93B0C9FA4E}" destId="{E1B687F7-ADDD-438E-BC4D-7DE5BDF9CC11}" srcOrd="1" destOrd="0" parTransId="{1071920D-FFB5-4B89-A989-814E632DF612}" sibTransId="{7A7050DC-F7FA-47F8-BC04-010923EE9E1A}"/>
    <dgm:cxn modelId="{27F14117-4E70-4618-9AF8-3D4F297C242E}" srcId="{9257B7A6-3922-46BA-93EC-E1B158800207}" destId="{10B3EA12-8B29-4344-B3C4-AFCF2C6D9CAE}" srcOrd="0" destOrd="0" parTransId="{B54B346A-12E9-4636-B2CA-C6305871DC8B}" sibTransId="{7C9568EF-1926-4912-B789-9A33E7E4692B}"/>
    <dgm:cxn modelId="{E706C850-310C-4C5F-A487-0DBB9324B279}" srcId="{62C1AF3C-5F05-4363-92A0-F7D861F95FD5}" destId="{085AD791-1DF3-45E2-83CD-4CB6F62A7E8F}" srcOrd="0" destOrd="0" parTransId="{08DEF127-6372-40DA-B9DD-BCCF743627DE}" sibTransId="{F71BED0F-FCBE-4851-943F-D7D5013A4063}"/>
    <dgm:cxn modelId="{3196487E-A925-4038-8F4F-0873B323B032}" srcId="{95FAEC9C-DA36-483E-AF7F-CB93B0C9FA4E}" destId="{B9AF0CCA-6844-438C-94D6-ABD62FF46819}" srcOrd="3" destOrd="0" parTransId="{809CDA96-1F87-4956-932B-818817EE4EE5}" sibTransId="{2E2E66E6-1961-4F71-84E2-A62B0C60B8A5}"/>
    <dgm:cxn modelId="{C44B6EB4-DAA7-4FB1-9848-B22F58692D95}" srcId="{E1B687F7-ADDD-438E-BC4D-7DE5BDF9CC11}" destId="{AED4E5F6-94FD-414D-8825-79532CE943D2}" srcOrd="0" destOrd="0" parTransId="{91D8BA1D-21CE-4BE0-B721-30DD1F414837}" sibTransId="{8D332FBF-9D71-4A62-92F0-A2A31CA1233B}"/>
    <dgm:cxn modelId="{BEBF6C0E-1E05-4781-9F6A-9D8429493728}" type="presOf" srcId="{B9AF0CCA-6844-438C-94D6-ABD62FF46819}" destId="{D4680FB7-5BE8-440D-8C7A-BC01C21F932A}" srcOrd="0" destOrd="0" presId="urn:microsoft.com/office/officeart/2005/8/layout/lProcess3"/>
    <dgm:cxn modelId="{6F105780-E77B-42D1-8584-635301404CFF}" type="presOf" srcId="{62C1AF3C-5F05-4363-92A0-F7D861F95FD5}" destId="{3CF7FB37-A4F1-4C3E-A589-ED37F2D55947}" srcOrd="0" destOrd="0" presId="urn:microsoft.com/office/officeart/2005/8/layout/lProcess3"/>
    <dgm:cxn modelId="{A427ABC9-2F5A-4184-BF4B-E2ABC13D2E0C}" srcId="{B9AF0CCA-6844-438C-94D6-ABD62FF46819}" destId="{5996F9DA-312F-4576-A604-9FD6E351C9DA}" srcOrd="0" destOrd="0" parTransId="{E9008ABF-4119-4EF4-83B7-52E9FAE20E44}" sibTransId="{BF6A9964-50E0-4538-885D-B6AD710EE56C}"/>
    <dgm:cxn modelId="{7831880A-93CC-49A8-BC6A-5FEF9A7A16A2}" type="presOf" srcId="{10B3EA12-8B29-4344-B3C4-AFCF2C6D9CAE}" destId="{CE3922B2-7CEF-44A6-B364-A484127C072A}" srcOrd="0" destOrd="0" presId="urn:microsoft.com/office/officeart/2005/8/layout/lProcess3"/>
    <dgm:cxn modelId="{343F668F-E151-4856-8E1A-748029806744}" type="presParOf" srcId="{39869166-C2BA-4B11-A0E5-419E076D6E91}" destId="{96D46C40-4325-471D-BC27-0C907561AF2F}" srcOrd="0" destOrd="0" presId="urn:microsoft.com/office/officeart/2005/8/layout/lProcess3"/>
    <dgm:cxn modelId="{479986DC-F109-44C7-B9E4-E82E9CD8E291}" type="presParOf" srcId="{96D46C40-4325-471D-BC27-0C907561AF2F}" destId="{F5094312-20CC-4161-8547-96DCC510EDC0}" srcOrd="0" destOrd="0" presId="urn:microsoft.com/office/officeart/2005/8/layout/lProcess3"/>
    <dgm:cxn modelId="{7137C99F-4B37-48F6-85E0-50CD438F05CF}" type="presParOf" srcId="{96D46C40-4325-471D-BC27-0C907561AF2F}" destId="{9ABB3EE7-E1EE-4BF2-967E-D058931E4225}" srcOrd="1" destOrd="0" presId="urn:microsoft.com/office/officeart/2005/8/layout/lProcess3"/>
    <dgm:cxn modelId="{94921D60-19D9-4780-B617-A4F8C3E0C2BE}" type="presParOf" srcId="{96D46C40-4325-471D-BC27-0C907561AF2F}" destId="{CE3922B2-7CEF-44A6-B364-A484127C072A}" srcOrd="2" destOrd="0" presId="urn:microsoft.com/office/officeart/2005/8/layout/lProcess3"/>
    <dgm:cxn modelId="{C6000008-6224-4502-AFE6-EFBBC582D81C}" type="presParOf" srcId="{39869166-C2BA-4B11-A0E5-419E076D6E91}" destId="{D19B190F-9650-4C37-B1CE-F72405894344}" srcOrd="1" destOrd="0" presId="urn:microsoft.com/office/officeart/2005/8/layout/lProcess3"/>
    <dgm:cxn modelId="{03523B72-E7C7-4F6E-ACD1-DE1651AF147D}" type="presParOf" srcId="{39869166-C2BA-4B11-A0E5-419E076D6E91}" destId="{FAE32405-F24F-4918-B7C0-89225C319FC8}" srcOrd="2" destOrd="0" presId="urn:microsoft.com/office/officeart/2005/8/layout/lProcess3"/>
    <dgm:cxn modelId="{C5142C11-F369-401E-A8E4-F50C3DB6FFE6}" type="presParOf" srcId="{FAE32405-F24F-4918-B7C0-89225C319FC8}" destId="{CF147DDC-7176-45A1-8C2B-DA5B6C53547E}" srcOrd="0" destOrd="0" presId="urn:microsoft.com/office/officeart/2005/8/layout/lProcess3"/>
    <dgm:cxn modelId="{6F0A7A4B-C572-46B5-BF8F-2D3061B05DC6}" type="presParOf" srcId="{FAE32405-F24F-4918-B7C0-89225C319FC8}" destId="{BFE5722D-CE05-429F-8EF2-5CAD092456EF}" srcOrd="1" destOrd="0" presId="urn:microsoft.com/office/officeart/2005/8/layout/lProcess3"/>
    <dgm:cxn modelId="{3BBB137B-81CF-45FA-AA15-2523D50AB0A0}" type="presParOf" srcId="{FAE32405-F24F-4918-B7C0-89225C319FC8}" destId="{48CB2CBC-7238-4EA2-9FE2-29CB25788992}" srcOrd="2" destOrd="0" presId="urn:microsoft.com/office/officeart/2005/8/layout/lProcess3"/>
    <dgm:cxn modelId="{3342F1D8-5F7E-4EE9-BB60-2A285067E1ED}" type="presParOf" srcId="{39869166-C2BA-4B11-A0E5-419E076D6E91}" destId="{64238856-5CF8-4E1B-A9B8-A4A155B81ED6}" srcOrd="3" destOrd="0" presId="urn:microsoft.com/office/officeart/2005/8/layout/lProcess3"/>
    <dgm:cxn modelId="{6E5C4C88-A191-423A-B1BD-57A103D9ACDB}" type="presParOf" srcId="{39869166-C2BA-4B11-A0E5-419E076D6E91}" destId="{97CA9490-5471-4028-B2EF-D93A9577ABDD}" srcOrd="4" destOrd="0" presId="urn:microsoft.com/office/officeart/2005/8/layout/lProcess3"/>
    <dgm:cxn modelId="{A7BD1CD5-5C18-4F86-B2BC-A5EE37A8467A}" type="presParOf" srcId="{97CA9490-5471-4028-B2EF-D93A9577ABDD}" destId="{3CF7FB37-A4F1-4C3E-A589-ED37F2D55947}" srcOrd="0" destOrd="0" presId="urn:microsoft.com/office/officeart/2005/8/layout/lProcess3"/>
    <dgm:cxn modelId="{735CAE28-7B87-4DF1-B1B0-0DF7263EFE8C}" type="presParOf" srcId="{97CA9490-5471-4028-B2EF-D93A9577ABDD}" destId="{A4EA05C0-A236-4A0F-BC8F-69A5F534672A}" srcOrd="1" destOrd="0" presId="urn:microsoft.com/office/officeart/2005/8/layout/lProcess3"/>
    <dgm:cxn modelId="{8D397BBC-794B-4E61-A6E6-3C9064079F97}" type="presParOf" srcId="{97CA9490-5471-4028-B2EF-D93A9577ABDD}" destId="{C47AC448-5644-4636-AA02-7D770DFFF77D}" srcOrd="2" destOrd="0" presId="urn:microsoft.com/office/officeart/2005/8/layout/lProcess3"/>
    <dgm:cxn modelId="{4C717499-B7B2-4F5D-8789-34B40E9A7188}" type="presParOf" srcId="{39869166-C2BA-4B11-A0E5-419E076D6E91}" destId="{62FE5F73-F2F4-465D-AA9C-4182DEDABA6C}" srcOrd="5" destOrd="0" presId="urn:microsoft.com/office/officeart/2005/8/layout/lProcess3"/>
    <dgm:cxn modelId="{D4A785C5-9D05-4868-9ECF-C615705F1A9C}" type="presParOf" srcId="{39869166-C2BA-4B11-A0E5-419E076D6E91}" destId="{6FF020DB-F023-4262-BF4A-B318C36B9D37}" srcOrd="6" destOrd="0" presId="urn:microsoft.com/office/officeart/2005/8/layout/lProcess3"/>
    <dgm:cxn modelId="{FFE3747A-0222-4712-8161-E5BE054F1EE6}" type="presParOf" srcId="{6FF020DB-F023-4262-BF4A-B318C36B9D37}" destId="{D4680FB7-5BE8-440D-8C7A-BC01C21F932A}" srcOrd="0" destOrd="0" presId="urn:microsoft.com/office/officeart/2005/8/layout/lProcess3"/>
    <dgm:cxn modelId="{134472FD-BBA0-419E-88A4-5BFE59F24AEA}" type="presParOf" srcId="{6FF020DB-F023-4262-BF4A-B318C36B9D37}" destId="{73F04390-5F27-45A9-BACA-747371398EFF}" srcOrd="1" destOrd="0" presId="urn:microsoft.com/office/officeart/2005/8/layout/lProcess3"/>
    <dgm:cxn modelId="{EBC5212F-65EB-40D1-A5D4-2F7E16F80E76}" type="presParOf" srcId="{6FF020DB-F023-4262-BF4A-B318C36B9D37}" destId="{28EAFC47-0ADA-436E-998F-3FE2998C31C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FE51A9-5331-4ED1-A24F-DC37C5606DC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7860753-BD1B-4439-A2E3-88F1386518CD}">
      <dgm:prSet phldrT="[Text]"/>
      <dgm:spPr/>
      <dgm:t>
        <a:bodyPr/>
        <a:lstStyle/>
        <a:p>
          <a:r>
            <a:rPr lang="en-US" noProof="0" dirty="0" err="1" smtClean="0"/>
            <a:t>PoA</a:t>
          </a:r>
          <a:r>
            <a:rPr lang="en-US" noProof="0" dirty="0" smtClean="0"/>
            <a:t> type A</a:t>
          </a:r>
          <a:endParaRPr lang="en-US" noProof="0" dirty="0"/>
        </a:p>
      </dgm:t>
    </dgm:pt>
    <dgm:pt modelId="{B8949EAE-5212-4886-BA0A-B4777FD94558}" type="parTrans" cxnId="{D73F42BE-EB9F-4FF0-BEDB-F24F046426F2}">
      <dgm:prSet/>
      <dgm:spPr/>
      <dgm:t>
        <a:bodyPr/>
        <a:lstStyle/>
        <a:p>
          <a:endParaRPr lang="en-US" noProof="0"/>
        </a:p>
      </dgm:t>
    </dgm:pt>
    <dgm:pt modelId="{50D69040-33CD-4741-B42C-64C3F1B7EA3D}" type="sibTrans" cxnId="{D73F42BE-EB9F-4FF0-BEDB-F24F046426F2}">
      <dgm:prSet/>
      <dgm:spPr/>
      <dgm:t>
        <a:bodyPr/>
        <a:lstStyle/>
        <a:p>
          <a:endParaRPr lang="en-US" noProof="0"/>
        </a:p>
      </dgm:t>
    </dgm:pt>
    <dgm:pt modelId="{7FACBDA1-618C-4DDF-8429-6706B958FBAC}">
      <dgm:prSet phldrT="[Text]"/>
      <dgm:spPr/>
      <dgm:t>
        <a:bodyPr/>
        <a:lstStyle/>
        <a:p>
          <a:r>
            <a:rPr lang="en-US" noProof="0" dirty="0" err="1" smtClean="0"/>
            <a:t>PoA</a:t>
          </a:r>
          <a:r>
            <a:rPr lang="en-US" noProof="0" dirty="0" smtClean="0"/>
            <a:t> &amp; CPA PDD by CME </a:t>
          </a:r>
          <a:endParaRPr lang="en-US" noProof="0" dirty="0"/>
        </a:p>
      </dgm:t>
    </dgm:pt>
    <dgm:pt modelId="{59B09EAD-00EF-4E3B-AC5E-0A5D86C5A847}" type="parTrans" cxnId="{B40758D2-FAF8-4D0C-9D2A-834071EB242D}">
      <dgm:prSet/>
      <dgm:spPr/>
      <dgm:t>
        <a:bodyPr/>
        <a:lstStyle/>
        <a:p>
          <a:endParaRPr lang="en-US" noProof="0"/>
        </a:p>
      </dgm:t>
    </dgm:pt>
    <dgm:pt modelId="{221A613C-54C8-4AEF-9D0C-932778D86964}" type="sibTrans" cxnId="{B40758D2-FAF8-4D0C-9D2A-834071EB242D}">
      <dgm:prSet/>
      <dgm:spPr/>
      <dgm:t>
        <a:bodyPr/>
        <a:lstStyle/>
        <a:p>
          <a:endParaRPr lang="en-US" noProof="0"/>
        </a:p>
      </dgm:t>
    </dgm:pt>
    <dgm:pt modelId="{46BA6C2C-9DCB-4D9B-93AC-A52F74057BCD}">
      <dgm:prSet phldrT="[Text]"/>
      <dgm:spPr/>
      <dgm:t>
        <a:bodyPr/>
        <a:lstStyle/>
        <a:p>
          <a:r>
            <a:rPr lang="en-US" noProof="0" smtClean="0"/>
            <a:t>Validation by DOE </a:t>
          </a:r>
          <a:endParaRPr lang="en-US" noProof="0"/>
        </a:p>
      </dgm:t>
    </dgm:pt>
    <dgm:pt modelId="{AA063849-F722-441B-8C74-9D68857FC963}" type="parTrans" cxnId="{58293BAC-15BE-4FB8-86E1-84866EC20499}">
      <dgm:prSet/>
      <dgm:spPr/>
      <dgm:t>
        <a:bodyPr/>
        <a:lstStyle/>
        <a:p>
          <a:endParaRPr lang="en-US" noProof="0"/>
        </a:p>
      </dgm:t>
    </dgm:pt>
    <dgm:pt modelId="{0DBC5C8B-86A6-4B9A-918F-201EB3BDCED2}" type="sibTrans" cxnId="{58293BAC-15BE-4FB8-86E1-84866EC20499}">
      <dgm:prSet/>
      <dgm:spPr/>
      <dgm:t>
        <a:bodyPr/>
        <a:lstStyle/>
        <a:p>
          <a:endParaRPr lang="en-US" noProof="0"/>
        </a:p>
      </dgm:t>
    </dgm:pt>
    <dgm:pt modelId="{F8817AE5-0CCA-449B-9432-769EAA015D9F}">
      <dgm:prSet phldrT="[Text]"/>
      <dgm:spPr/>
      <dgm:t>
        <a:bodyPr/>
        <a:lstStyle/>
        <a:p>
          <a:r>
            <a:rPr lang="en-US" noProof="0" dirty="0" err="1" smtClean="0"/>
            <a:t>PoA</a:t>
          </a:r>
          <a:r>
            <a:rPr lang="en-US" noProof="0" dirty="0" smtClean="0"/>
            <a:t> type B </a:t>
          </a:r>
          <a:endParaRPr lang="en-US" noProof="0" dirty="0"/>
        </a:p>
      </dgm:t>
    </dgm:pt>
    <dgm:pt modelId="{00D419E9-26A5-4740-A9DD-BDE46E56D9E7}" type="parTrans" cxnId="{5127B38D-C45A-4D6C-8342-4E9F966877DD}">
      <dgm:prSet/>
      <dgm:spPr/>
      <dgm:t>
        <a:bodyPr/>
        <a:lstStyle/>
        <a:p>
          <a:endParaRPr lang="en-US" noProof="0"/>
        </a:p>
      </dgm:t>
    </dgm:pt>
    <dgm:pt modelId="{C6758E34-99BF-4EFB-BA46-FD8D4DB3D2F0}" type="sibTrans" cxnId="{5127B38D-C45A-4D6C-8342-4E9F966877DD}">
      <dgm:prSet/>
      <dgm:spPr/>
      <dgm:t>
        <a:bodyPr/>
        <a:lstStyle/>
        <a:p>
          <a:endParaRPr lang="en-US" noProof="0"/>
        </a:p>
      </dgm:t>
    </dgm:pt>
    <dgm:pt modelId="{8FDC213E-E8DD-4648-A3AE-3D4FCF235A23}">
      <dgm:prSet phldrT="[Text]"/>
      <dgm:spPr/>
      <dgm:t>
        <a:bodyPr/>
        <a:lstStyle/>
        <a:p>
          <a:r>
            <a:rPr lang="en-US" noProof="0" dirty="0" smtClean="0"/>
            <a:t>Registration EB </a:t>
          </a:r>
          <a:endParaRPr lang="en-US" noProof="0" dirty="0"/>
        </a:p>
      </dgm:t>
    </dgm:pt>
    <dgm:pt modelId="{C82C00FB-4DEC-4A05-8997-96FC3F75C4EE}" type="parTrans" cxnId="{2869BE40-25C4-42B0-BC71-B8CBDAFE9364}">
      <dgm:prSet/>
      <dgm:spPr/>
      <dgm:t>
        <a:bodyPr/>
        <a:lstStyle/>
        <a:p>
          <a:endParaRPr lang="en-US" noProof="0"/>
        </a:p>
      </dgm:t>
    </dgm:pt>
    <dgm:pt modelId="{14F231EF-9346-484E-93C4-572F5B4629A4}" type="sibTrans" cxnId="{2869BE40-25C4-42B0-BC71-B8CBDAFE9364}">
      <dgm:prSet/>
      <dgm:spPr/>
      <dgm:t>
        <a:bodyPr/>
        <a:lstStyle/>
        <a:p>
          <a:endParaRPr lang="en-US" noProof="0"/>
        </a:p>
      </dgm:t>
    </dgm:pt>
    <dgm:pt modelId="{B9AC5490-5110-4D73-8BEA-F6FB920DF746}">
      <dgm:prSet phldrT="[Text]"/>
      <dgm:spPr/>
      <dgm:t>
        <a:bodyPr/>
        <a:lstStyle/>
        <a:p>
          <a:r>
            <a:rPr lang="en-US" noProof="0" dirty="0" smtClean="0"/>
            <a:t>Verification DOE </a:t>
          </a:r>
          <a:endParaRPr lang="en-US" noProof="0" dirty="0"/>
        </a:p>
      </dgm:t>
    </dgm:pt>
    <dgm:pt modelId="{BCD3626B-06E2-4E7D-8277-70B0CDEB6BDB}" type="parTrans" cxnId="{1E0AB42A-BF49-4E22-854B-33226B12AED5}">
      <dgm:prSet/>
      <dgm:spPr/>
      <dgm:t>
        <a:bodyPr/>
        <a:lstStyle/>
        <a:p>
          <a:endParaRPr lang="en-US" noProof="0"/>
        </a:p>
      </dgm:t>
    </dgm:pt>
    <dgm:pt modelId="{25776EDF-3A3A-431E-BA2A-EE9E564C8B4D}" type="sibTrans" cxnId="{1E0AB42A-BF49-4E22-854B-33226B12AED5}">
      <dgm:prSet/>
      <dgm:spPr/>
      <dgm:t>
        <a:bodyPr/>
        <a:lstStyle/>
        <a:p>
          <a:endParaRPr lang="en-US" noProof="0"/>
        </a:p>
      </dgm:t>
    </dgm:pt>
    <dgm:pt modelId="{3CF36C36-1C07-4F46-9F03-9F4C65705DC4}">
      <dgm:prSet phldrT="[Text]"/>
      <dgm:spPr/>
      <dgm:t>
        <a:bodyPr/>
        <a:lstStyle/>
        <a:p>
          <a:r>
            <a:rPr lang="en-US" noProof="0" dirty="0" smtClean="0"/>
            <a:t>Verification DOE </a:t>
          </a:r>
          <a:endParaRPr lang="en-US" noProof="0" dirty="0"/>
        </a:p>
      </dgm:t>
    </dgm:pt>
    <dgm:pt modelId="{54C58CB0-69D7-475E-B9B2-6CCA860F6423}" type="parTrans" cxnId="{90DD07F3-DCC4-42DD-AD3A-E134B0C24919}">
      <dgm:prSet/>
      <dgm:spPr/>
      <dgm:t>
        <a:bodyPr/>
        <a:lstStyle/>
        <a:p>
          <a:endParaRPr lang="en-US" noProof="0"/>
        </a:p>
      </dgm:t>
    </dgm:pt>
    <dgm:pt modelId="{AA6EB88F-1F7E-4D21-B212-3856C888CAAE}" type="sibTrans" cxnId="{90DD07F3-DCC4-42DD-AD3A-E134B0C24919}">
      <dgm:prSet/>
      <dgm:spPr/>
      <dgm:t>
        <a:bodyPr/>
        <a:lstStyle/>
        <a:p>
          <a:endParaRPr lang="en-US" noProof="0"/>
        </a:p>
      </dgm:t>
    </dgm:pt>
    <dgm:pt modelId="{8E17B406-DB8F-44A1-8065-B5F5A5D9088E}">
      <dgm:prSet phldrT="[Text]"/>
      <dgm:spPr/>
      <dgm:t>
        <a:bodyPr/>
        <a:lstStyle/>
        <a:p>
          <a:r>
            <a:rPr lang="en-US" noProof="0" dirty="0" smtClean="0"/>
            <a:t>Issuance of CERs</a:t>
          </a:r>
          <a:endParaRPr lang="en-US" noProof="0" dirty="0"/>
        </a:p>
      </dgm:t>
    </dgm:pt>
    <dgm:pt modelId="{E9B29B77-9ACB-4ABD-8EBC-EDE8C64E560B}" type="parTrans" cxnId="{0972349D-7EDE-453F-A192-E103584A241B}">
      <dgm:prSet/>
      <dgm:spPr/>
      <dgm:t>
        <a:bodyPr/>
        <a:lstStyle/>
        <a:p>
          <a:endParaRPr lang="de-DE"/>
        </a:p>
      </dgm:t>
    </dgm:pt>
    <dgm:pt modelId="{B237D746-DDD2-4A8B-8C1F-16E1514C39CC}" type="sibTrans" cxnId="{0972349D-7EDE-453F-A192-E103584A241B}">
      <dgm:prSet/>
      <dgm:spPr/>
      <dgm:t>
        <a:bodyPr/>
        <a:lstStyle/>
        <a:p>
          <a:endParaRPr lang="de-DE"/>
        </a:p>
      </dgm:t>
    </dgm:pt>
    <dgm:pt modelId="{9E735DAE-4DBF-4B56-8F9E-AA11553B9633}">
      <dgm:prSet phldrT="[Text]"/>
      <dgm:spPr/>
      <dgm:t>
        <a:bodyPr/>
        <a:lstStyle/>
        <a:p>
          <a:r>
            <a:rPr lang="en-US" noProof="0" dirty="0" smtClean="0"/>
            <a:t>Issuance CERs</a:t>
          </a:r>
          <a:endParaRPr lang="en-US" noProof="0" dirty="0"/>
        </a:p>
      </dgm:t>
    </dgm:pt>
    <dgm:pt modelId="{CFA84A36-09CF-414F-AA79-45EA2B1630A7}" type="parTrans" cxnId="{62FD629C-143C-4E77-9FEC-1515BFF63256}">
      <dgm:prSet/>
      <dgm:spPr/>
      <dgm:t>
        <a:bodyPr/>
        <a:lstStyle/>
        <a:p>
          <a:endParaRPr lang="de-DE"/>
        </a:p>
      </dgm:t>
    </dgm:pt>
    <dgm:pt modelId="{4C5B94F7-85CD-4A30-9B73-27BD95518CE9}" type="sibTrans" cxnId="{62FD629C-143C-4E77-9FEC-1515BFF63256}">
      <dgm:prSet/>
      <dgm:spPr/>
      <dgm:t>
        <a:bodyPr/>
        <a:lstStyle/>
        <a:p>
          <a:endParaRPr lang="de-DE"/>
        </a:p>
      </dgm:t>
    </dgm:pt>
    <dgm:pt modelId="{AE20BF18-A30E-4474-919D-72FFBD6CC73A}">
      <dgm:prSet phldrT="[Text]"/>
      <dgm:spPr/>
      <dgm:t>
        <a:bodyPr/>
        <a:lstStyle/>
        <a:p>
          <a:r>
            <a:rPr lang="en-US" noProof="0" dirty="0" smtClean="0"/>
            <a:t>Registration EB</a:t>
          </a:r>
          <a:endParaRPr lang="en-US" noProof="0" dirty="0"/>
        </a:p>
      </dgm:t>
    </dgm:pt>
    <dgm:pt modelId="{D7BC978B-7AB1-40C2-82A1-28203457C8AE}" type="sibTrans" cxnId="{B1DB5398-0D5A-4B23-9DC1-882202CFDD19}">
      <dgm:prSet/>
      <dgm:spPr/>
      <dgm:t>
        <a:bodyPr/>
        <a:lstStyle/>
        <a:p>
          <a:endParaRPr lang="en-US" noProof="0"/>
        </a:p>
      </dgm:t>
    </dgm:pt>
    <dgm:pt modelId="{3BB960AF-4F32-43A6-98DE-A1DC2FB172C5}" type="parTrans" cxnId="{B1DB5398-0D5A-4B23-9DC1-882202CFDD19}">
      <dgm:prSet/>
      <dgm:spPr/>
      <dgm:t>
        <a:bodyPr/>
        <a:lstStyle/>
        <a:p>
          <a:endParaRPr lang="en-US" noProof="0"/>
        </a:p>
      </dgm:t>
    </dgm:pt>
    <dgm:pt modelId="{E65907E2-DFB6-4D58-A76D-63B868A53111}">
      <dgm:prSet phldrT="[Text]"/>
      <dgm:spPr/>
      <dgm:t>
        <a:bodyPr/>
        <a:lstStyle/>
        <a:p>
          <a:r>
            <a:rPr lang="en-US" noProof="0" dirty="0" err="1" smtClean="0"/>
            <a:t>PoA</a:t>
          </a:r>
          <a:r>
            <a:rPr lang="en-US" noProof="0" dirty="0" smtClean="0"/>
            <a:t> PDD only - by CME</a:t>
          </a:r>
          <a:endParaRPr lang="en-US" noProof="0" dirty="0"/>
        </a:p>
      </dgm:t>
    </dgm:pt>
    <dgm:pt modelId="{CE272BCF-03D3-40A4-85DD-97AE3145EB2E}" type="sibTrans" cxnId="{55BAC7AB-B679-49C7-83B5-86E21984C32A}">
      <dgm:prSet/>
      <dgm:spPr/>
      <dgm:t>
        <a:bodyPr/>
        <a:lstStyle/>
        <a:p>
          <a:endParaRPr lang="en-US" noProof="0"/>
        </a:p>
      </dgm:t>
    </dgm:pt>
    <dgm:pt modelId="{99F936AE-92F9-4CCC-9735-2BDBDDA7FF52}" type="parTrans" cxnId="{55BAC7AB-B679-49C7-83B5-86E21984C32A}">
      <dgm:prSet/>
      <dgm:spPr/>
      <dgm:t>
        <a:bodyPr/>
        <a:lstStyle/>
        <a:p>
          <a:endParaRPr lang="en-US" noProof="0"/>
        </a:p>
      </dgm:t>
    </dgm:pt>
    <dgm:pt modelId="{AD3D7A82-C6EC-4A96-A5A3-396CB910F64D}">
      <dgm:prSet phldrT="[Text]"/>
      <dgm:spPr/>
      <dgm:t>
        <a:bodyPr/>
        <a:lstStyle/>
        <a:p>
          <a:r>
            <a:rPr lang="en-US" noProof="0" dirty="0" err="1" smtClean="0"/>
            <a:t>PoA</a:t>
          </a:r>
          <a:r>
            <a:rPr lang="en-US" noProof="0" dirty="0" smtClean="0"/>
            <a:t> validated by DOE</a:t>
          </a:r>
          <a:endParaRPr lang="en-US" noProof="0" dirty="0"/>
        </a:p>
      </dgm:t>
    </dgm:pt>
    <dgm:pt modelId="{77A8EF73-6DF7-404B-AF21-45478AAEAFA0}" type="parTrans" cxnId="{0850C284-A295-4CEB-B350-9F7092F06F80}">
      <dgm:prSet/>
      <dgm:spPr/>
      <dgm:t>
        <a:bodyPr/>
        <a:lstStyle/>
        <a:p>
          <a:endParaRPr lang="de-DE"/>
        </a:p>
      </dgm:t>
    </dgm:pt>
    <dgm:pt modelId="{7B464766-96E0-42A8-A08A-9C19D7B68967}" type="sibTrans" cxnId="{0850C284-A295-4CEB-B350-9F7092F06F80}">
      <dgm:prSet/>
      <dgm:spPr/>
      <dgm:t>
        <a:bodyPr/>
        <a:lstStyle/>
        <a:p>
          <a:endParaRPr lang="de-DE"/>
        </a:p>
      </dgm:t>
    </dgm:pt>
    <dgm:pt modelId="{0ABCCA5A-3A69-478C-8F82-7B014FD80B25}">
      <dgm:prSet phldrT="[Text]"/>
      <dgm:spPr/>
      <dgm:t>
        <a:bodyPr/>
        <a:lstStyle/>
        <a:p>
          <a:r>
            <a:rPr lang="en-US" noProof="0" dirty="0" smtClean="0"/>
            <a:t>Monitoring of CPAs</a:t>
          </a:r>
          <a:endParaRPr lang="en-US" noProof="0" dirty="0"/>
        </a:p>
      </dgm:t>
    </dgm:pt>
    <dgm:pt modelId="{9A09603E-EAA6-4A33-9722-3D9C5FA97C2D}" type="parTrans" cxnId="{D61447C4-080C-4A15-9E68-F616AC299861}">
      <dgm:prSet/>
      <dgm:spPr/>
      <dgm:t>
        <a:bodyPr/>
        <a:lstStyle/>
        <a:p>
          <a:endParaRPr lang="de-DE"/>
        </a:p>
      </dgm:t>
    </dgm:pt>
    <dgm:pt modelId="{2111AB1F-E7FA-4110-B88B-4CB465BB0D67}" type="sibTrans" cxnId="{D61447C4-080C-4A15-9E68-F616AC299861}">
      <dgm:prSet/>
      <dgm:spPr/>
      <dgm:t>
        <a:bodyPr/>
        <a:lstStyle/>
        <a:p>
          <a:endParaRPr lang="de-DE"/>
        </a:p>
      </dgm:t>
    </dgm:pt>
    <dgm:pt modelId="{3D528F26-71C7-49F9-BDA7-9AE6D880D2DD}">
      <dgm:prSet phldrT="[Text]"/>
      <dgm:spPr/>
      <dgm:t>
        <a:bodyPr/>
        <a:lstStyle/>
        <a:p>
          <a:r>
            <a:rPr lang="en-US" noProof="0" dirty="0" smtClean="0"/>
            <a:t>Monitoring </a:t>
          </a:r>
          <a:r>
            <a:rPr lang="en-US" noProof="0" dirty="0" smtClean="0">
              <a:solidFill>
                <a:schemeClr val="tx1"/>
              </a:solidFill>
            </a:rPr>
            <a:t>of units (sampling)</a:t>
          </a:r>
          <a:endParaRPr lang="en-US" noProof="0" dirty="0">
            <a:solidFill>
              <a:schemeClr val="tx1"/>
            </a:solidFill>
          </a:endParaRPr>
        </a:p>
      </dgm:t>
    </dgm:pt>
    <dgm:pt modelId="{FBD6CD3C-9EDF-4C05-A421-253C1AF5111C}" type="parTrans" cxnId="{B65C08E3-0144-4390-B4C8-EF83ED563DAC}">
      <dgm:prSet/>
      <dgm:spPr/>
      <dgm:t>
        <a:bodyPr/>
        <a:lstStyle/>
        <a:p>
          <a:endParaRPr lang="de-DE"/>
        </a:p>
      </dgm:t>
    </dgm:pt>
    <dgm:pt modelId="{5483B281-1DC7-4E1A-AA16-0173C60F3FAA}" type="sibTrans" cxnId="{B65C08E3-0144-4390-B4C8-EF83ED563DAC}">
      <dgm:prSet/>
      <dgm:spPr/>
      <dgm:t>
        <a:bodyPr/>
        <a:lstStyle/>
        <a:p>
          <a:endParaRPr lang="de-DE"/>
        </a:p>
      </dgm:t>
    </dgm:pt>
    <dgm:pt modelId="{FF0B2A9E-827F-4B1F-A6BC-6E579E325304}" type="pres">
      <dgm:prSet presAssocID="{0AFE51A9-5331-4ED1-A24F-DC37C5606D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BB326B-F306-4E18-A8E5-C9E097D6E249}" type="pres">
      <dgm:prSet presAssocID="{27860753-BD1B-4439-A2E3-88F1386518CD}" presName="root" presStyleCnt="0"/>
      <dgm:spPr/>
    </dgm:pt>
    <dgm:pt modelId="{4AA3A4BB-35F3-499E-8673-5EA282667676}" type="pres">
      <dgm:prSet presAssocID="{27860753-BD1B-4439-A2E3-88F1386518CD}" presName="rootComposite" presStyleCnt="0"/>
      <dgm:spPr/>
    </dgm:pt>
    <dgm:pt modelId="{48EC39F4-4A20-4A74-80CB-D72185EEC95D}" type="pres">
      <dgm:prSet presAssocID="{27860753-BD1B-4439-A2E3-88F1386518CD}" presName="rootText" presStyleLbl="node1" presStyleIdx="0" presStyleCnt="2"/>
      <dgm:spPr/>
      <dgm:t>
        <a:bodyPr/>
        <a:lstStyle/>
        <a:p>
          <a:endParaRPr lang="de-DE"/>
        </a:p>
      </dgm:t>
    </dgm:pt>
    <dgm:pt modelId="{A42E282C-6DE6-4E06-B64E-E7FC185F90AB}" type="pres">
      <dgm:prSet presAssocID="{27860753-BD1B-4439-A2E3-88F1386518CD}" presName="rootConnector" presStyleLbl="node1" presStyleIdx="0" presStyleCnt="2"/>
      <dgm:spPr/>
      <dgm:t>
        <a:bodyPr/>
        <a:lstStyle/>
        <a:p>
          <a:endParaRPr lang="en-US"/>
        </a:p>
      </dgm:t>
    </dgm:pt>
    <dgm:pt modelId="{C1575EC6-4DCC-4903-8DBA-BB35CA01AF76}" type="pres">
      <dgm:prSet presAssocID="{27860753-BD1B-4439-A2E3-88F1386518CD}" presName="childShape" presStyleCnt="0"/>
      <dgm:spPr/>
    </dgm:pt>
    <dgm:pt modelId="{ABC5A81C-9586-4246-82E8-D09E3CB9B5AE}" type="pres">
      <dgm:prSet presAssocID="{59B09EAD-00EF-4E3B-AC5E-0A5D86C5A847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19523A09-66DC-43D3-B42B-4F691AFBEA01}" type="pres">
      <dgm:prSet presAssocID="{7FACBDA1-618C-4DDF-8429-6706B958FBAC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48D27F-F11B-4FBD-ADFC-CD307D6D9255}" type="pres">
      <dgm:prSet presAssocID="{AA063849-F722-441B-8C74-9D68857FC963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7489A114-86C9-4726-8E9A-662D65D35FD8}" type="pres">
      <dgm:prSet presAssocID="{46BA6C2C-9DCB-4D9B-93AC-A52F74057BCD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A4A7-4F5E-49FF-94BF-C0B9C085513B}" type="pres">
      <dgm:prSet presAssocID="{C82C00FB-4DEC-4A05-8997-96FC3F75C4EE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67D57F95-312A-48DF-8C3B-FBCD4CCBAF4B}" type="pres">
      <dgm:prSet presAssocID="{8FDC213E-E8DD-4648-A3AE-3D4FCF235A23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07B34-311F-4F3C-9FF4-CF51D6FB20D5}" type="pres">
      <dgm:prSet presAssocID="{9A09603E-EAA6-4A33-9722-3D9C5FA97C2D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D1027EDB-CB44-4F4A-8A72-912762027D4C}" type="pres">
      <dgm:prSet presAssocID="{0ABCCA5A-3A69-478C-8F82-7B014FD80B25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D05C6-B8DC-452D-AB8E-01F24C483B85}" type="pres">
      <dgm:prSet presAssocID="{BCD3626B-06E2-4E7D-8277-70B0CDEB6BDB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1F68D921-3159-4FD3-A399-81C17746BFCE}" type="pres">
      <dgm:prSet presAssocID="{B9AC5490-5110-4D73-8BEA-F6FB920DF746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7B232-0C68-40CC-B518-A6CAA94DBF49}" type="pres">
      <dgm:prSet presAssocID="{CFA84A36-09CF-414F-AA79-45EA2B1630A7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53660C68-3013-417A-82E8-A27A3EFE5AA6}" type="pres">
      <dgm:prSet presAssocID="{9E735DAE-4DBF-4B56-8F9E-AA11553B9633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43233-43B3-4020-AA49-8E85950AEC82}" type="pres">
      <dgm:prSet presAssocID="{F8817AE5-0CCA-449B-9432-769EAA015D9F}" presName="root" presStyleCnt="0"/>
      <dgm:spPr/>
    </dgm:pt>
    <dgm:pt modelId="{1ADCAEFA-736A-44AA-9178-A003EE69B960}" type="pres">
      <dgm:prSet presAssocID="{F8817AE5-0CCA-449B-9432-769EAA015D9F}" presName="rootComposite" presStyleCnt="0"/>
      <dgm:spPr/>
    </dgm:pt>
    <dgm:pt modelId="{9CCB7583-481C-461A-B3AE-B1DBA038C79E}" type="pres">
      <dgm:prSet presAssocID="{F8817AE5-0CCA-449B-9432-769EAA015D9F}" presName="rootText" presStyleLbl="node1" presStyleIdx="1" presStyleCnt="2"/>
      <dgm:spPr/>
      <dgm:t>
        <a:bodyPr/>
        <a:lstStyle/>
        <a:p>
          <a:endParaRPr lang="de-DE"/>
        </a:p>
      </dgm:t>
    </dgm:pt>
    <dgm:pt modelId="{BD60109A-A834-48DB-ABCA-7794C206DB02}" type="pres">
      <dgm:prSet presAssocID="{F8817AE5-0CCA-449B-9432-769EAA015D9F}" presName="rootConnector" presStyleLbl="node1" presStyleIdx="1" presStyleCnt="2"/>
      <dgm:spPr/>
      <dgm:t>
        <a:bodyPr/>
        <a:lstStyle/>
        <a:p>
          <a:endParaRPr lang="en-US"/>
        </a:p>
      </dgm:t>
    </dgm:pt>
    <dgm:pt modelId="{CA1907D3-AE77-4D1D-A8EF-5CF4C77E0722}" type="pres">
      <dgm:prSet presAssocID="{F8817AE5-0CCA-449B-9432-769EAA015D9F}" presName="childShape" presStyleCnt="0"/>
      <dgm:spPr/>
    </dgm:pt>
    <dgm:pt modelId="{F038E074-72C2-43DF-BF42-01454AE498C6}" type="pres">
      <dgm:prSet presAssocID="{99F936AE-92F9-4CCC-9735-2BDBDDA7FF52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FBCE0428-46D7-4879-9276-C708D7F616EF}" type="pres">
      <dgm:prSet presAssocID="{E65907E2-DFB6-4D58-A76D-63B868A53111}" presName="childText" presStyleLbl="bgAcc1" presStyleIdx="6" presStyleCnt="12" custLinFactNeighborX="2847" custLinFactNeighborY="-44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345594-4290-4F34-8B24-4891936ABD9B}" type="pres">
      <dgm:prSet presAssocID="{77A8EF73-6DF7-404B-AF21-45478AAEAFA0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ED5CFA6F-6041-4817-9EF9-9AE80F804F82}" type="pres">
      <dgm:prSet presAssocID="{AD3D7A82-C6EC-4A96-A5A3-396CB910F64D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C95748-AE7F-4CC8-B4F9-94217CA43B69}" type="pres">
      <dgm:prSet presAssocID="{3BB960AF-4F32-43A6-98DE-A1DC2FB172C5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AE769EC5-CDDD-4AB8-9294-15691314115F}" type="pres">
      <dgm:prSet presAssocID="{AE20BF18-A30E-4474-919D-72FFBD6CC73A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75D20D-135F-4D9B-BFBC-1D73695C8B2B}" type="pres">
      <dgm:prSet presAssocID="{FBD6CD3C-9EDF-4C05-A421-253C1AF5111C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BB240946-5CB6-4104-82D6-E4D710F6EDBB}" type="pres">
      <dgm:prSet presAssocID="{3D528F26-71C7-49F9-BDA7-9AE6D880D2DD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EB084-65A3-4050-B627-B3A986EF05BC}" type="pres">
      <dgm:prSet presAssocID="{54C58CB0-69D7-475E-B9B2-6CCA860F6423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7E7CA108-537E-4601-B62B-2980512BEBB1}" type="pres">
      <dgm:prSet presAssocID="{3CF36C36-1C07-4F46-9F03-9F4C65705DC4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94DE8-834E-4004-BCB9-2EB7334B3E4D}" type="pres">
      <dgm:prSet presAssocID="{E9B29B77-9ACB-4ABD-8EBC-EDE8C64E560B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48DBB0D7-F173-44DF-BC08-6BDAE8597ECB}" type="pres">
      <dgm:prSet presAssocID="{8E17B406-DB8F-44A1-8065-B5F5A5D9088E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34D55-EFE9-47FD-BDC5-927584BAC21D}" type="presOf" srcId="{F8817AE5-0CCA-449B-9432-769EAA015D9F}" destId="{BD60109A-A834-48DB-ABCA-7794C206DB02}" srcOrd="1" destOrd="0" presId="urn:microsoft.com/office/officeart/2005/8/layout/hierarchy3"/>
    <dgm:cxn modelId="{D61447C4-080C-4A15-9E68-F616AC299861}" srcId="{27860753-BD1B-4439-A2E3-88F1386518CD}" destId="{0ABCCA5A-3A69-478C-8F82-7B014FD80B25}" srcOrd="3" destOrd="0" parTransId="{9A09603E-EAA6-4A33-9722-3D9C5FA97C2D}" sibTransId="{2111AB1F-E7FA-4110-B88B-4CB465BB0D67}"/>
    <dgm:cxn modelId="{A15CAE19-0601-443F-AC9A-90AEEBC50A36}" type="presOf" srcId="{3D528F26-71C7-49F9-BDA7-9AE6D880D2DD}" destId="{BB240946-5CB6-4104-82D6-E4D710F6EDBB}" srcOrd="0" destOrd="0" presId="urn:microsoft.com/office/officeart/2005/8/layout/hierarchy3"/>
    <dgm:cxn modelId="{B27691C7-5F6C-45BD-9D10-E11313EF3495}" type="presOf" srcId="{0ABCCA5A-3A69-478C-8F82-7B014FD80B25}" destId="{D1027EDB-CB44-4F4A-8A72-912762027D4C}" srcOrd="0" destOrd="0" presId="urn:microsoft.com/office/officeart/2005/8/layout/hierarchy3"/>
    <dgm:cxn modelId="{D73F42BE-EB9F-4FF0-BEDB-F24F046426F2}" srcId="{0AFE51A9-5331-4ED1-A24F-DC37C5606DC8}" destId="{27860753-BD1B-4439-A2E3-88F1386518CD}" srcOrd="0" destOrd="0" parTransId="{B8949EAE-5212-4886-BA0A-B4777FD94558}" sibTransId="{50D69040-33CD-4741-B42C-64C3F1B7EA3D}"/>
    <dgm:cxn modelId="{192909A0-3571-42A6-8390-258F660F0DB8}" type="presOf" srcId="{59B09EAD-00EF-4E3B-AC5E-0A5D86C5A847}" destId="{ABC5A81C-9586-4246-82E8-D09E3CB9B5AE}" srcOrd="0" destOrd="0" presId="urn:microsoft.com/office/officeart/2005/8/layout/hierarchy3"/>
    <dgm:cxn modelId="{58293BAC-15BE-4FB8-86E1-84866EC20499}" srcId="{27860753-BD1B-4439-A2E3-88F1386518CD}" destId="{46BA6C2C-9DCB-4D9B-93AC-A52F74057BCD}" srcOrd="1" destOrd="0" parTransId="{AA063849-F722-441B-8C74-9D68857FC963}" sibTransId="{0DBC5C8B-86A6-4B9A-918F-201EB3BDCED2}"/>
    <dgm:cxn modelId="{90DD07F3-DCC4-42DD-AD3A-E134B0C24919}" srcId="{F8817AE5-0CCA-449B-9432-769EAA015D9F}" destId="{3CF36C36-1C07-4F46-9F03-9F4C65705DC4}" srcOrd="4" destOrd="0" parTransId="{54C58CB0-69D7-475E-B9B2-6CCA860F6423}" sibTransId="{AA6EB88F-1F7E-4D21-B212-3856C888CAAE}"/>
    <dgm:cxn modelId="{04CEFDD4-8467-43D1-9818-8FA3D7380B7B}" type="presOf" srcId="{8FDC213E-E8DD-4648-A3AE-3D4FCF235A23}" destId="{67D57F95-312A-48DF-8C3B-FBCD4CCBAF4B}" srcOrd="0" destOrd="0" presId="urn:microsoft.com/office/officeart/2005/8/layout/hierarchy3"/>
    <dgm:cxn modelId="{1E0AB42A-BF49-4E22-854B-33226B12AED5}" srcId="{27860753-BD1B-4439-A2E3-88F1386518CD}" destId="{B9AC5490-5110-4D73-8BEA-F6FB920DF746}" srcOrd="4" destOrd="0" parTransId="{BCD3626B-06E2-4E7D-8277-70B0CDEB6BDB}" sibTransId="{25776EDF-3A3A-431E-BA2A-EE9E564C8B4D}"/>
    <dgm:cxn modelId="{D5492E68-1830-4853-9CE2-F18F66E87011}" type="presOf" srcId="{7FACBDA1-618C-4DDF-8429-6706B958FBAC}" destId="{19523A09-66DC-43D3-B42B-4F691AFBEA01}" srcOrd="0" destOrd="0" presId="urn:microsoft.com/office/officeart/2005/8/layout/hierarchy3"/>
    <dgm:cxn modelId="{2869BE40-25C4-42B0-BC71-B8CBDAFE9364}" srcId="{27860753-BD1B-4439-A2E3-88F1386518CD}" destId="{8FDC213E-E8DD-4648-A3AE-3D4FCF235A23}" srcOrd="2" destOrd="0" parTransId="{C82C00FB-4DEC-4A05-8997-96FC3F75C4EE}" sibTransId="{14F231EF-9346-484E-93C4-572F5B4629A4}"/>
    <dgm:cxn modelId="{117D955F-756E-4A79-8A5D-6D9B2688B3DE}" type="presOf" srcId="{27860753-BD1B-4439-A2E3-88F1386518CD}" destId="{A42E282C-6DE6-4E06-B64E-E7FC185F90AB}" srcOrd="1" destOrd="0" presId="urn:microsoft.com/office/officeart/2005/8/layout/hierarchy3"/>
    <dgm:cxn modelId="{0A665A14-937F-48C0-AA03-4F3CE831F0D4}" type="presOf" srcId="{9A09603E-EAA6-4A33-9722-3D9C5FA97C2D}" destId="{7ED07B34-311F-4F3C-9FF4-CF51D6FB20D5}" srcOrd="0" destOrd="0" presId="urn:microsoft.com/office/officeart/2005/8/layout/hierarchy3"/>
    <dgm:cxn modelId="{9C4E4DE9-8CFC-4165-ADBA-4070F1B0E375}" type="presOf" srcId="{BCD3626B-06E2-4E7D-8277-70B0CDEB6BDB}" destId="{0CCD05C6-B8DC-452D-AB8E-01F24C483B85}" srcOrd="0" destOrd="0" presId="urn:microsoft.com/office/officeart/2005/8/layout/hierarchy3"/>
    <dgm:cxn modelId="{B1DB5398-0D5A-4B23-9DC1-882202CFDD19}" srcId="{F8817AE5-0CCA-449B-9432-769EAA015D9F}" destId="{AE20BF18-A30E-4474-919D-72FFBD6CC73A}" srcOrd="2" destOrd="0" parTransId="{3BB960AF-4F32-43A6-98DE-A1DC2FB172C5}" sibTransId="{D7BC978B-7AB1-40C2-82A1-28203457C8AE}"/>
    <dgm:cxn modelId="{62FD629C-143C-4E77-9FEC-1515BFF63256}" srcId="{27860753-BD1B-4439-A2E3-88F1386518CD}" destId="{9E735DAE-4DBF-4B56-8F9E-AA11553B9633}" srcOrd="5" destOrd="0" parTransId="{CFA84A36-09CF-414F-AA79-45EA2B1630A7}" sibTransId="{4C5B94F7-85CD-4A30-9B73-27BD95518CE9}"/>
    <dgm:cxn modelId="{1EC579BB-B757-42FE-9B97-CF32393F49F3}" type="presOf" srcId="{27860753-BD1B-4439-A2E3-88F1386518CD}" destId="{48EC39F4-4A20-4A74-80CB-D72185EEC95D}" srcOrd="0" destOrd="0" presId="urn:microsoft.com/office/officeart/2005/8/layout/hierarchy3"/>
    <dgm:cxn modelId="{D4AA7B7E-6764-42EE-B445-E65ADA7EEF5B}" type="presOf" srcId="{AD3D7A82-C6EC-4A96-A5A3-396CB910F64D}" destId="{ED5CFA6F-6041-4817-9EF9-9AE80F804F82}" srcOrd="0" destOrd="0" presId="urn:microsoft.com/office/officeart/2005/8/layout/hierarchy3"/>
    <dgm:cxn modelId="{1EDE663D-7A9D-4FD5-A256-B61E43260418}" type="presOf" srcId="{E9B29B77-9ACB-4ABD-8EBC-EDE8C64E560B}" destId="{B7794DE8-834E-4004-BCB9-2EB7334B3E4D}" srcOrd="0" destOrd="0" presId="urn:microsoft.com/office/officeart/2005/8/layout/hierarchy3"/>
    <dgm:cxn modelId="{DDFB2CA2-F0C6-45FB-883C-8A473A91FDDC}" type="presOf" srcId="{9E735DAE-4DBF-4B56-8F9E-AA11553B9633}" destId="{53660C68-3013-417A-82E8-A27A3EFE5AA6}" srcOrd="0" destOrd="0" presId="urn:microsoft.com/office/officeart/2005/8/layout/hierarchy3"/>
    <dgm:cxn modelId="{F3D804C6-3C79-40A6-8E08-2B9434461CD1}" type="presOf" srcId="{77A8EF73-6DF7-404B-AF21-45478AAEAFA0}" destId="{B7345594-4290-4F34-8B24-4891936ABD9B}" srcOrd="0" destOrd="0" presId="urn:microsoft.com/office/officeart/2005/8/layout/hierarchy3"/>
    <dgm:cxn modelId="{B4937085-F2EB-4936-90F8-FB078B67BFFA}" type="presOf" srcId="{3BB960AF-4F32-43A6-98DE-A1DC2FB172C5}" destId="{E1C95748-AE7F-4CC8-B4F9-94217CA43B69}" srcOrd="0" destOrd="0" presId="urn:microsoft.com/office/officeart/2005/8/layout/hierarchy3"/>
    <dgm:cxn modelId="{9C53AC25-7168-461F-9003-43B777E3511B}" type="presOf" srcId="{3CF36C36-1C07-4F46-9F03-9F4C65705DC4}" destId="{7E7CA108-537E-4601-B62B-2980512BEBB1}" srcOrd="0" destOrd="0" presId="urn:microsoft.com/office/officeart/2005/8/layout/hierarchy3"/>
    <dgm:cxn modelId="{0850C284-A295-4CEB-B350-9F7092F06F80}" srcId="{F8817AE5-0CCA-449B-9432-769EAA015D9F}" destId="{AD3D7A82-C6EC-4A96-A5A3-396CB910F64D}" srcOrd="1" destOrd="0" parTransId="{77A8EF73-6DF7-404B-AF21-45478AAEAFA0}" sibTransId="{7B464766-96E0-42A8-A08A-9C19D7B68967}"/>
    <dgm:cxn modelId="{683F0FC0-3C0B-49F1-A0B6-9500840C0A15}" type="presOf" srcId="{99F936AE-92F9-4CCC-9735-2BDBDDA7FF52}" destId="{F038E074-72C2-43DF-BF42-01454AE498C6}" srcOrd="0" destOrd="0" presId="urn:microsoft.com/office/officeart/2005/8/layout/hierarchy3"/>
    <dgm:cxn modelId="{EF9F746F-A5F8-4660-B8B0-FC2AC5BBC870}" type="presOf" srcId="{AA063849-F722-441B-8C74-9D68857FC963}" destId="{D148D27F-F11B-4FBD-ADFC-CD307D6D9255}" srcOrd="0" destOrd="0" presId="urn:microsoft.com/office/officeart/2005/8/layout/hierarchy3"/>
    <dgm:cxn modelId="{77CB36F1-9D1D-47B8-915D-B8FCDEC78E86}" type="presOf" srcId="{8E17B406-DB8F-44A1-8065-B5F5A5D9088E}" destId="{48DBB0D7-F173-44DF-BC08-6BDAE8597ECB}" srcOrd="0" destOrd="0" presId="urn:microsoft.com/office/officeart/2005/8/layout/hierarchy3"/>
    <dgm:cxn modelId="{9A1843F7-521E-419C-8C64-46971E70962C}" type="presOf" srcId="{B9AC5490-5110-4D73-8BEA-F6FB920DF746}" destId="{1F68D921-3159-4FD3-A399-81C17746BFCE}" srcOrd="0" destOrd="0" presId="urn:microsoft.com/office/officeart/2005/8/layout/hierarchy3"/>
    <dgm:cxn modelId="{46558581-D37A-4BA7-9C39-69C5DB6648FA}" type="presOf" srcId="{C82C00FB-4DEC-4A05-8997-96FC3F75C4EE}" destId="{4C16A4A7-4F5E-49FF-94BF-C0B9C085513B}" srcOrd="0" destOrd="0" presId="urn:microsoft.com/office/officeart/2005/8/layout/hierarchy3"/>
    <dgm:cxn modelId="{1545D0A3-95B0-417E-893D-1695519553D1}" type="presOf" srcId="{E65907E2-DFB6-4D58-A76D-63B868A53111}" destId="{FBCE0428-46D7-4879-9276-C708D7F616EF}" srcOrd="0" destOrd="0" presId="urn:microsoft.com/office/officeart/2005/8/layout/hierarchy3"/>
    <dgm:cxn modelId="{FA342B03-7D76-42D2-BA97-E1F36BC331E7}" type="presOf" srcId="{CFA84A36-09CF-414F-AA79-45EA2B1630A7}" destId="{2BA7B232-0C68-40CC-B518-A6CAA94DBF49}" srcOrd="0" destOrd="0" presId="urn:microsoft.com/office/officeart/2005/8/layout/hierarchy3"/>
    <dgm:cxn modelId="{5127B38D-C45A-4D6C-8342-4E9F966877DD}" srcId="{0AFE51A9-5331-4ED1-A24F-DC37C5606DC8}" destId="{F8817AE5-0CCA-449B-9432-769EAA015D9F}" srcOrd="1" destOrd="0" parTransId="{00D419E9-26A5-4740-A9DD-BDE46E56D9E7}" sibTransId="{C6758E34-99BF-4EFB-BA46-FD8D4DB3D2F0}"/>
    <dgm:cxn modelId="{F78DD9EC-EBE5-4ECF-A867-FC59D054B86F}" type="presOf" srcId="{AE20BF18-A30E-4474-919D-72FFBD6CC73A}" destId="{AE769EC5-CDDD-4AB8-9294-15691314115F}" srcOrd="0" destOrd="0" presId="urn:microsoft.com/office/officeart/2005/8/layout/hierarchy3"/>
    <dgm:cxn modelId="{81C62D9E-D364-4331-AB4D-49A8465BC0B0}" type="presOf" srcId="{0AFE51A9-5331-4ED1-A24F-DC37C5606DC8}" destId="{FF0B2A9E-827F-4B1F-A6BC-6E579E325304}" srcOrd="0" destOrd="0" presId="urn:microsoft.com/office/officeart/2005/8/layout/hierarchy3"/>
    <dgm:cxn modelId="{9ABD3986-7D2D-4C1E-90F6-7550E38891EC}" type="presOf" srcId="{F8817AE5-0CCA-449B-9432-769EAA015D9F}" destId="{9CCB7583-481C-461A-B3AE-B1DBA038C79E}" srcOrd="0" destOrd="0" presId="urn:microsoft.com/office/officeart/2005/8/layout/hierarchy3"/>
    <dgm:cxn modelId="{124D895E-08FD-4F19-B206-BA86611457A2}" type="presOf" srcId="{46BA6C2C-9DCB-4D9B-93AC-A52F74057BCD}" destId="{7489A114-86C9-4726-8E9A-662D65D35FD8}" srcOrd="0" destOrd="0" presId="urn:microsoft.com/office/officeart/2005/8/layout/hierarchy3"/>
    <dgm:cxn modelId="{0972349D-7EDE-453F-A192-E103584A241B}" srcId="{F8817AE5-0CCA-449B-9432-769EAA015D9F}" destId="{8E17B406-DB8F-44A1-8065-B5F5A5D9088E}" srcOrd="5" destOrd="0" parTransId="{E9B29B77-9ACB-4ABD-8EBC-EDE8C64E560B}" sibTransId="{B237D746-DDD2-4A8B-8C1F-16E1514C39CC}"/>
    <dgm:cxn modelId="{D409EEF4-C7A6-40E0-8CA7-A2DBDAC97610}" type="presOf" srcId="{FBD6CD3C-9EDF-4C05-A421-253C1AF5111C}" destId="{B575D20D-135F-4D9B-BFBC-1D73695C8B2B}" srcOrd="0" destOrd="0" presId="urn:microsoft.com/office/officeart/2005/8/layout/hierarchy3"/>
    <dgm:cxn modelId="{B40758D2-FAF8-4D0C-9D2A-834071EB242D}" srcId="{27860753-BD1B-4439-A2E3-88F1386518CD}" destId="{7FACBDA1-618C-4DDF-8429-6706B958FBAC}" srcOrd="0" destOrd="0" parTransId="{59B09EAD-00EF-4E3B-AC5E-0A5D86C5A847}" sibTransId="{221A613C-54C8-4AEF-9D0C-932778D86964}"/>
    <dgm:cxn modelId="{55BAC7AB-B679-49C7-83B5-86E21984C32A}" srcId="{F8817AE5-0CCA-449B-9432-769EAA015D9F}" destId="{E65907E2-DFB6-4D58-A76D-63B868A53111}" srcOrd="0" destOrd="0" parTransId="{99F936AE-92F9-4CCC-9735-2BDBDDA7FF52}" sibTransId="{CE272BCF-03D3-40A4-85DD-97AE3145EB2E}"/>
    <dgm:cxn modelId="{8BF5FE98-0C60-4ABA-9670-0FB8941524F7}" type="presOf" srcId="{54C58CB0-69D7-475E-B9B2-6CCA860F6423}" destId="{402EB084-65A3-4050-B627-B3A986EF05BC}" srcOrd="0" destOrd="0" presId="urn:microsoft.com/office/officeart/2005/8/layout/hierarchy3"/>
    <dgm:cxn modelId="{B65C08E3-0144-4390-B4C8-EF83ED563DAC}" srcId="{F8817AE5-0CCA-449B-9432-769EAA015D9F}" destId="{3D528F26-71C7-49F9-BDA7-9AE6D880D2DD}" srcOrd="3" destOrd="0" parTransId="{FBD6CD3C-9EDF-4C05-A421-253C1AF5111C}" sibTransId="{5483B281-1DC7-4E1A-AA16-0173C60F3FAA}"/>
    <dgm:cxn modelId="{996757EE-BACC-49C0-9669-182F35CBA3FE}" type="presParOf" srcId="{FF0B2A9E-827F-4B1F-A6BC-6E579E325304}" destId="{21BB326B-F306-4E18-A8E5-C9E097D6E249}" srcOrd="0" destOrd="0" presId="urn:microsoft.com/office/officeart/2005/8/layout/hierarchy3"/>
    <dgm:cxn modelId="{C93CA751-2058-4FA1-8026-D8EBC85723FA}" type="presParOf" srcId="{21BB326B-F306-4E18-A8E5-C9E097D6E249}" destId="{4AA3A4BB-35F3-499E-8673-5EA282667676}" srcOrd="0" destOrd="0" presId="urn:microsoft.com/office/officeart/2005/8/layout/hierarchy3"/>
    <dgm:cxn modelId="{45213DA6-5AC3-4DE8-AF1D-C8B7EE76F812}" type="presParOf" srcId="{4AA3A4BB-35F3-499E-8673-5EA282667676}" destId="{48EC39F4-4A20-4A74-80CB-D72185EEC95D}" srcOrd="0" destOrd="0" presId="urn:microsoft.com/office/officeart/2005/8/layout/hierarchy3"/>
    <dgm:cxn modelId="{F75FCB6E-06E6-4B0D-827D-7A060FCC366A}" type="presParOf" srcId="{4AA3A4BB-35F3-499E-8673-5EA282667676}" destId="{A42E282C-6DE6-4E06-B64E-E7FC185F90AB}" srcOrd="1" destOrd="0" presId="urn:microsoft.com/office/officeart/2005/8/layout/hierarchy3"/>
    <dgm:cxn modelId="{3F1949D4-1098-44BC-983C-375A4F94B5C1}" type="presParOf" srcId="{21BB326B-F306-4E18-A8E5-C9E097D6E249}" destId="{C1575EC6-4DCC-4903-8DBA-BB35CA01AF76}" srcOrd="1" destOrd="0" presId="urn:microsoft.com/office/officeart/2005/8/layout/hierarchy3"/>
    <dgm:cxn modelId="{FE22B15C-2266-49F1-962B-5CF21DC7104E}" type="presParOf" srcId="{C1575EC6-4DCC-4903-8DBA-BB35CA01AF76}" destId="{ABC5A81C-9586-4246-82E8-D09E3CB9B5AE}" srcOrd="0" destOrd="0" presId="urn:microsoft.com/office/officeart/2005/8/layout/hierarchy3"/>
    <dgm:cxn modelId="{4D636B03-950A-4A55-9FF7-65635B89804B}" type="presParOf" srcId="{C1575EC6-4DCC-4903-8DBA-BB35CA01AF76}" destId="{19523A09-66DC-43D3-B42B-4F691AFBEA01}" srcOrd="1" destOrd="0" presId="urn:microsoft.com/office/officeart/2005/8/layout/hierarchy3"/>
    <dgm:cxn modelId="{7C23D160-5709-4F56-BBD7-2221B6F10198}" type="presParOf" srcId="{C1575EC6-4DCC-4903-8DBA-BB35CA01AF76}" destId="{D148D27F-F11B-4FBD-ADFC-CD307D6D9255}" srcOrd="2" destOrd="0" presId="urn:microsoft.com/office/officeart/2005/8/layout/hierarchy3"/>
    <dgm:cxn modelId="{C61BFF24-06B7-49F9-AC79-C693F90561C8}" type="presParOf" srcId="{C1575EC6-4DCC-4903-8DBA-BB35CA01AF76}" destId="{7489A114-86C9-4726-8E9A-662D65D35FD8}" srcOrd="3" destOrd="0" presId="urn:microsoft.com/office/officeart/2005/8/layout/hierarchy3"/>
    <dgm:cxn modelId="{05E40770-875F-4EDF-B095-10EDAA67D637}" type="presParOf" srcId="{C1575EC6-4DCC-4903-8DBA-BB35CA01AF76}" destId="{4C16A4A7-4F5E-49FF-94BF-C0B9C085513B}" srcOrd="4" destOrd="0" presId="urn:microsoft.com/office/officeart/2005/8/layout/hierarchy3"/>
    <dgm:cxn modelId="{077F31D0-0B9F-41F6-9992-4F880B0D74B0}" type="presParOf" srcId="{C1575EC6-4DCC-4903-8DBA-BB35CA01AF76}" destId="{67D57F95-312A-48DF-8C3B-FBCD4CCBAF4B}" srcOrd="5" destOrd="0" presId="urn:microsoft.com/office/officeart/2005/8/layout/hierarchy3"/>
    <dgm:cxn modelId="{7C600184-BFF6-40C5-8F49-AABAD8338E7A}" type="presParOf" srcId="{C1575EC6-4DCC-4903-8DBA-BB35CA01AF76}" destId="{7ED07B34-311F-4F3C-9FF4-CF51D6FB20D5}" srcOrd="6" destOrd="0" presId="urn:microsoft.com/office/officeart/2005/8/layout/hierarchy3"/>
    <dgm:cxn modelId="{FA2D2C8A-2F69-432A-B9BF-BA8795A0B45E}" type="presParOf" srcId="{C1575EC6-4DCC-4903-8DBA-BB35CA01AF76}" destId="{D1027EDB-CB44-4F4A-8A72-912762027D4C}" srcOrd="7" destOrd="0" presId="urn:microsoft.com/office/officeart/2005/8/layout/hierarchy3"/>
    <dgm:cxn modelId="{E6916BA4-7F5F-47F2-8E7B-567318DFF62F}" type="presParOf" srcId="{C1575EC6-4DCC-4903-8DBA-BB35CA01AF76}" destId="{0CCD05C6-B8DC-452D-AB8E-01F24C483B85}" srcOrd="8" destOrd="0" presId="urn:microsoft.com/office/officeart/2005/8/layout/hierarchy3"/>
    <dgm:cxn modelId="{4DE7A99C-119C-4947-872A-4DB95798B3E3}" type="presParOf" srcId="{C1575EC6-4DCC-4903-8DBA-BB35CA01AF76}" destId="{1F68D921-3159-4FD3-A399-81C17746BFCE}" srcOrd="9" destOrd="0" presId="urn:microsoft.com/office/officeart/2005/8/layout/hierarchy3"/>
    <dgm:cxn modelId="{4D46A80F-FAFE-4B02-A9EC-074277A163D0}" type="presParOf" srcId="{C1575EC6-4DCC-4903-8DBA-BB35CA01AF76}" destId="{2BA7B232-0C68-40CC-B518-A6CAA94DBF49}" srcOrd="10" destOrd="0" presId="urn:microsoft.com/office/officeart/2005/8/layout/hierarchy3"/>
    <dgm:cxn modelId="{7760654F-2E1D-4339-8B04-D2FCD9F95D14}" type="presParOf" srcId="{C1575EC6-4DCC-4903-8DBA-BB35CA01AF76}" destId="{53660C68-3013-417A-82E8-A27A3EFE5AA6}" srcOrd="11" destOrd="0" presId="urn:microsoft.com/office/officeart/2005/8/layout/hierarchy3"/>
    <dgm:cxn modelId="{AC629E07-578D-4E04-83FD-9C35E6DE10C4}" type="presParOf" srcId="{FF0B2A9E-827F-4B1F-A6BC-6E579E325304}" destId="{34543233-43B3-4020-AA49-8E85950AEC82}" srcOrd="1" destOrd="0" presId="urn:microsoft.com/office/officeart/2005/8/layout/hierarchy3"/>
    <dgm:cxn modelId="{32B3517F-667A-49BF-A3FE-ABB7BB020900}" type="presParOf" srcId="{34543233-43B3-4020-AA49-8E85950AEC82}" destId="{1ADCAEFA-736A-44AA-9178-A003EE69B960}" srcOrd="0" destOrd="0" presId="urn:microsoft.com/office/officeart/2005/8/layout/hierarchy3"/>
    <dgm:cxn modelId="{E7EBBA3C-90BF-40C0-B431-0C17D8D6DAB1}" type="presParOf" srcId="{1ADCAEFA-736A-44AA-9178-A003EE69B960}" destId="{9CCB7583-481C-461A-B3AE-B1DBA038C79E}" srcOrd="0" destOrd="0" presId="urn:microsoft.com/office/officeart/2005/8/layout/hierarchy3"/>
    <dgm:cxn modelId="{F4F78720-E9AF-4997-BCF1-67A448185F4A}" type="presParOf" srcId="{1ADCAEFA-736A-44AA-9178-A003EE69B960}" destId="{BD60109A-A834-48DB-ABCA-7794C206DB02}" srcOrd="1" destOrd="0" presId="urn:microsoft.com/office/officeart/2005/8/layout/hierarchy3"/>
    <dgm:cxn modelId="{BA65F634-0F56-4049-94B3-FE9B593617B7}" type="presParOf" srcId="{34543233-43B3-4020-AA49-8E85950AEC82}" destId="{CA1907D3-AE77-4D1D-A8EF-5CF4C77E0722}" srcOrd="1" destOrd="0" presId="urn:microsoft.com/office/officeart/2005/8/layout/hierarchy3"/>
    <dgm:cxn modelId="{8AC0116E-356C-4A15-AAA0-040CBB4F7C27}" type="presParOf" srcId="{CA1907D3-AE77-4D1D-A8EF-5CF4C77E0722}" destId="{F038E074-72C2-43DF-BF42-01454AE498C6}" srcOrd="0" destOrd="0" presId="urn:microsoft.com/office/officeart/2005/8/layout/hierarchy3"/>
    <dgm:cxn modelId="{D3BD6A84-204E-40D0-B3CB-15605A4E9BB0}" type="presParOf" srcId="{CA1907D3-AE77-4D1D-A8EF-5CF4C77E0722}" destId="{FBCE0428-46D7-4879-9276-C708D7F616EF}" srcOrd="1" destOrd="0" presId="urn:microsoft.com/office/officeart/2005/8/layout/hierarchy3"/>
    <dgm:cxn modelId="{5C880251-F018-4B7A-B996-CC88962393A3}" type="presParOf" srcId="{CA1907D3-AE77-4D1D-A8EF-5CF4C77E0722}" destId="{B7345594-4290-4F34-8B24-4891936ABD9B}" srcOrd="2" destOrd="0" presId="urn:microsoft.com/office/officeart/2005/8/layout/hierarchy3"/>
    <dgm:cxn modelId="{A7468632-B309-401C-8187-45E785FD88AA}" type="presParOf" srcId="{CA1907D3-AE77-4D1D-A8EF-5CF4C77E0722}" destId="{ED5CFA6F-6041-4817-9EF9-9AE80F804F82}" srcOrd="3" destOrd="0" presId="urn:microsoft.com/office/officeart/2005/8/layout/hierarchy3"/>
    <dgm:cxn modelId="{EBDDD599-8B8B-478F-B499-16C5951D558E}" type="presParOf" srcId="{CA1907D3-AE77-4D1D-A8EF-5CF4C77E0722}" destId="{E1C95748-AE7F-4CC8-B4F9-94217CA43B69}" srcOrd="4" destOrd="0" presId="urn:microsoft.com/office/officeart/2005/8/layout/hierarchy3"/>
    <dgm:cxn modelId="{EBCB5FD2-3924-4907-84F6-EBE3330202A2}" type="presParOf" srcId="{CA1907D3-AE77-4D1D-A8EF-5CF4C77E0722}" destId="{AE769EC5-CDDD-4AB8-9294-15691314115F}" srcOrd="5" destOrd="0" presId="urn:microsoft.com/office/officeart/2005/8/layout/hierarchy3"/>
    <dgm:cxn modelId="{37E70855-3301-4BF6-AB4A-18537B91BC40}" type="presParOf" srcId="{CA1907D3-AE77-4D1D-A8EF-5CF4C77E0722}" destId="{B575D20D-135F-4D9B-BFBC-1D73695C8B2B}" srcOrd="6" destOrd="0" presId="urn:microsoft.com/office/officeart/2005/8/layout/hierarchy3"/>
    <dgm:cxn modelId="{34918134-9A75-4079-99F6-32F0989EA7C8}" type="presParOf" srcId="{CA1907D3-AE77-4D1D-A8EF-5CF4C77E0722}" destId="{BB240946-5CB6-4104-82D6-E4D710F6EDBB}" srcOrd="7" destOrd="0" presId="urn:microsoft.com/office/officeart/2005/8/layout/hierarchy3"/>
    <dgm:cxn modelId="{3F85EF23-46C0-40B5-90C7-4DDEB1B7669D}" type="presParOf" srcId="{CA1907D3-AE77-4D1D-A8EF-5CF4C77E0722}" destId="{402EB084-65A3-4050-B627-B3A986EF05BC}" srcOrd="8" destOrd="0" presId="urn:microsoft.com/office/officeart/2005/8/layout/hierarchy3"/>
    <dgm:cxn modelId="{DC0A5D11-3FCE-433F-A969-F2410B6F8B5D}" type="presParOf" srcId="{CA1907D3-AE77-4D1D-A8EF-5CF4C77E0722}" destId="{7E7CA108-537E-4601-B62B-2980512BEBB1}" srcOrd="9" destOrd="0" presId="urn:microsoft.com/office/officeart/2005/8/layout/hierarchy3"/>
    <dgm:cxn modelId="{68632FEE-BCE1-4B70-97B0-16118E8C97A0}" type="presParOf" srcId="{CA1907D3-AE77-4D1D-A8EF-5CF4C77E0722}" destId="{B7794DE8-834E-4004-BCB9-2EB7334B3E4D}" srcOrd="10" destOrd="0" presId="urn:microsoft.com/office/officeart/2005/8/layout/hierarchy3"/>
    <dgm:cxn modelId="{EECF2812-82D8-4AD5-94D9-8F419BB7F07B}" type="presParOf" srcId="{CA1907D3-AE77-4D1D-A8EF-5CF4C77E0722}" destId="{48DBB0D7-F173-44DF-BC08-6BDAE8597EC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94312-20CC-4161-8547-96DCC510EDC0}">
      <dsp:nvSpPr>
        <dsp:cNvPr id="0" name=""/>
        <dsp:cNvSpPr/>
      </dsp:nvSpPr>
      <dsp:spPr>
        <a:xfrm>
          <a:off x="7622" y="4501"/>
          <a:ext cx="2430150" cy="1157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latin typeface="Arial" pitchFamily="34" charset="0"/>
              <a:cs typeface="Arial" pitchFamily="34" charset="0"/>
            </a:rPr>
            <a:t>Eligibility criteria </a:t>
          </a:r>
          <a:endParaRPr lang="en-US" sz="2000" kern="1200" noProof="0" dirty="0">
            <a:latin typeface="Arial" pitchFamily="34" charset="0"/>
            <a:cs typeface="Arial" pitchFamily="34" charset="0"/>
          </a:endParaRPr>
        </a:p>
      </dsp:txBody>
      <dsp:txXfrm>
        <a:off x="7622" y="4501"/>
        <a:ext cx="2430150" cy="1157132"/>
      </dsp:txXfrm>
    </dsp:sp>
    <dsp:sp modelId="{CE3922B2-7CEF-44A6-B364-A484127C072A}">
      <dsp:nvSpPr>
        <dsp:cNvPr id="0" name=""/>
        <dsp:cNvSpPr/>
      </dsp:nvSpPr>
      <dsp:spPr>
        <a:xfrm>
          <a:off x="2061705" y="12064"/>
          <a:ext cx="7372637" cy="11420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More detailed guidance on what must be included in eligibility criteria. </a:t>
          </a:r>
          <a:endParaRPr lang="en-US" sz="2400" kern="1200" noProof="0" dirty="0"/>
        </a:p>
      </dsp:txBody>
      <dsp:txXfrm>
        <a:off x="2061705" y="12064"/>
        <a:ext cx="7372637" cy="1142006"/>
      </dsp:txXfrm>
    </dsp:sp>
    <dsp:sp modelId="{CF147DDC-7176-45A1-8C2B-DA5B6C53547E}">
      <dsp:nvSpPr>
        <dsp:cNvPr id="0" name=""/>
        <dsp:cNvSpPr/>
      </dsp:nvSpPr>
      <dsp:spPr>
        <a:xfrm>
          <a:off x="7622" y="1323632"/>
          <a:ext cx="2247844" cy="1157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latin typeface="Arial" pitchFamily="34" charset="0"/>
              <a:cs typeface="Arial" pitchFamily="34" charset="0"/>
            </a:rPr>
            <a:t>Open ended historic liability</a:t>
          </a:r>
          <a:endParaRPr lang="en-US" sz="2000" b="1" kern="1200" noProof="0" dirty="0">
            <a:latin typeface="Arial" pitchFamily="34" charset="0"/>
            <a:cs typeface="Arial" pitchFamily="34" charset="0"/>
          </a:endParaRPr>
        </a:p>
      </dsp:txBody>
      <dsp:txXfrm>
        <a:off x="7622" y="1323632"/>
        <a:ext cx="2247844" cy="1157132"/>
      </dsp:txXfrm>
    </dsp:sp>
    <dsp:sp modelId="{48CB2CBC-7238-4EA2-9FE2-29CB25788992}">
      <dsp:nvSpPr>
        <dsp:cNvPr id="0" name=""/>
        <dsp:cNvSpPr/>
      </dsp:nvSpPr>
      <dsp:spPr>
        <a:xfrm>
          <a:off x="1879399" y="1331195"/>
          <a:ext cx="7593701" cy="11420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a) Limit CPA liability to 6 months after 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issuance 			           </a:t>
          </a:r>
          <a:r>
            <a:rPr lang="en-US" sz="2400" b="1" u="sng" kern="1200" dirty="0" smtClean="0"/>
            <a:t>OR</a:t>
          </a:r>
          <a:r>
            <a:rPr lang="en-US" sz="24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b) Allow adjustment of future streams of CERs.</a:t>
          </a:r>
          <a:endParaRPr lang="en-US" sz="2400" kern="1200" noProof="0" dirty="0"/>
        </a:p>
      </dsp:txBody>
      <dsp:txXfrm>
        <a:off x="1879399" y="1331195"/>
        <a:ext cx="7593701" cy="1142006"/>
      </dsp:txXfrm>
    </dsp:sp>
    <dsp:sp modelId="{3CF7FB37-A4F1-4C3E-A589-ED37F2D55947}">
      <dsp:nvSpPr>
        <dsp:cNvPr id="0" name=""/>
        <dsp:cNvSpPr/>
      </dsp:nvSpPr>
      <dsp:spPr>
        <a:xfrm>
          <a:off x="7622" y="2642762"/>
          <a:ext cx="2198145" cy="1157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latin typeface="Arial" pitchFamily="34" charset="0"/>
              <a:cs typeface="Arial" pitchFamily="34" charset="0"/>
            </a:rPr>
            <a:t>Strict liability</a:t>
          </a:r>
          <a:endParaRPr lang="en-US" sz="2000" kern="1200" noProof="0" dirty="0"/>
        </a:p>
      </dsp:txBody>
      <dsp:txXfrm>
        <a:off x="7622" y="2642762"/>
        <a:ext cx="2198145" cy="1157132"/>
      </dsp:txXfrm>
    </dsp:sp>
    <dsp:sp modelId="{C47AC448-5644-4636-AA02-7D770DFFF77D}">
      <dsp:nvSpPr>
        <dsp:cNvPr id="0" name=""/>
        <dsp:cNvSpPr/>
      </dsp:nvSpPr>
      <dsp:spPr>
        <a:xfrm>
          <a:off x="1829700" y="2741118"/>
          <a:ext cx="7606043" cy="9604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/>
            <a:t>Reduce liability to “professional” liability rather than “strict” liability</a:t>
          </a:r>
          <a:endParaRPr lang="en-US" sz="2400" b="0" kern="1200" noProof="0" dirty="0"/>
        </a:p>
      </dsp:txBody>
      <dsp:txXfrm>
        <a:off x="1829700" y="2741118"/>
        <a:ext cx="7606043" cy="960419"/>
      </dsp:txXfrm>
    </dsp:sp>
    <dsp:sp modelId="{D4680FB7-5BE8-440D-8C7A-BC01C21F932A}">
      <dsp:nvSpPr>
        <dsp:cNvPr id="0" name=""/>
        <dsp:cNvSpPr/>
      </dsp:nvSpPr>
      <dsp:spPr>
        <a:xfrm>
          <a:off x="7622" y="4209211"/>
          <a:ext cx="2247844" cy="1157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latin typeface="Arial" pitchFamily="34" charset="0"/>
              <a:cs typeface="Arial" pitchFamily="34" charset="0"/>
            </a:rPr>
            <a:t>Limited time for transfer CERs</a:t>
          </a:r>
          <a:endParaRPr lang="en-US" sz="2000" b="1" kern="1200" noProof="0" dirty="0">
            <a:latin typeface="Arial" pitchFamily="34" charset="0"/>
            <a:cs typeface="Arial" pitchFamily="34" charset="0"/>
          </a:endParaRPr>
        </a:p>
      </dsp:txBody>
      <dsp:txXfrm>
        <a:off x="7622" y="4209211"/>
        <a:ext cx="2247844" cy="1157132"/>
      </dsp:txXfrm>
    </dsp:sp>
    <dsp:sp modelId="{28EAFC47-0ADA-436E-998F-3FE2998C31C3}">
      <dsp:nvSpPr>
        <dsp:cNvPr id="0" name=""/>
        <dsp:cNvSpPr/>
      </dsp:nvSpPr>
      <dsp:spPr>
        <a:xfrm>
          <a:off x="1879399" y="3961893"/>
          <a:ext cx="7622634" cy="165176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a) Reduce/Adjust future streams of CERs by number of CERs already issued.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                    </a:t>
          </a:r>
          <a:r>
            <a:rPr lang="en-US" sz="2400" b="1" u="sng" kern="1200" dirty="0" smtClean="0"/>
            <a:t>OR</a:t>
          </a:r>
          <a:r>
            <a:rPr lang="en-US" sz="2400" b="1" kern="1200" dirty="0" smtClean="0"/>
            <a:t>                 	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    b) </a:t>
          </a:r>
          <a:r>
            <a:rPr lang="en-US" sz="2400" kern="1200" dirty="0" smtClean="0"/>
            <a:t>Extend to 100 days</a:t>
          </a:r>
          <a:endParaRPr lang="en-US" sz="2400" kern="1200" noProof="0" dirty="0"/>
        </a:p>
      </dsp:txBody>
      <dsp:txXfrm>
        <a:off x="1879399" y="3961893"/>
        <a:ext cx="7622634" cy="16517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EC39F4-4A20-4A74-80CB-D72185EEC95D}">
      <dsp:nvSpPr>
        <dsp:cNvPr id="0" name=""/>
        <dsp:cNvSpPr/>
      </dsp:nvSpPr>
      <dsp:spPr>
        <a:xfrm>
          <a:off x="1336089" y="1547"/>
          <a:ext cx="1372656" cy="686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err="1" smtClean="0"/>
            <a:t>PoA</a:t>
          </a:r>
          <a:r>
            <a:rPr lang="en-US" sz="2200" kern="1200" noProof="0" dirty="0" smtClean="0"/>
            <a:t> type A</a:t>
          </a:r>
          <a:endParaRPr lang="en-US" sz="2200" kern="1200" noProof="0" dirty="0"/>
        </a:p>
      </dsp:txBody>
      <dsp:txXfrm>
        <a:off x="1336089" y="1547"/>
        <a:ext cx="1372656" cy="686328"/>
      </dsp:txXfrm>
    </dsp:sp>
    <dsp:sp modelId="{ABC5A81C-9586-4246-82E8-D09E3CB9B5AE}">
      <dsp:nvSpPr>
        <dsp:cNvPr id="0" name=""/>
        <dsp:cNvSpPr/>
      </dsp:nvSpPr>
      <dsp:spPr>
        <a:xfrm>
          <a:off x="1473355" y="687876"/>
          <a:ext cx="137265" cy="51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746"/>
              </a:lnTo>
              <a:lnTo>
                <a:pt x="137265" y="514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3A09-66DC-43D3-B42B-4F691AFBEA01}">
      <dsp:nvSpPr>
        <dsp:cNvPr id="0" name=""/>
        <dsp:cNvSpPr/>
      </dsp:nvSpPr>
      <dsp:spPr>
        <a:xfrm>
          <a:off x="1610621" y="859458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err="1" smtClean="0"/>
            <a:t>PoA</a:t>
          </a:r>
          <a:r>
            <a:rPr lang="en-US" sz="1500" kern="1200" noProof="0" dirty="0" smtClean="0"/>
            <a:t> &amp; CPA PDD by CME </a:t>
          </a:r>
          <a:endParaRPr lang="en-US" sz="1500" kern="1200" noProof="0" dirty="0"/>
        </a:p>
      </dsp:txBody>
      <dsp:txXfrm>
        <a:off x="1610621" y="859458"/>
        <a:ext cx="1098125" cy="686328"/>
      </dsp:txXfrm>
    </dsp:sp>
    <dsp:sp modelId="{D148D27F-F11B-4FBD-ADFC-CD307D6D9255}">
      <dsp:nvSpPr>
        <dsp:cNvPr id="0" name=""/>
        <dsp:cNvSpPr/>
      </dsp:nvSpPr>
      <dsp:spPr>
        <a:xfrm>
          <a:off x="1473355" y="687876"/>
          <a:ext cx="137265" cy="137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656"/>
              </a:lnTo>
              <a:lnTo>
                <a:pt x="137265" y="1372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9A114-86C9-4726-8E9A-662D65D35FD8}">
      <dsp:nvSpPr>
        <dsp:cNvPr id="0" name=""/>
        <dsp:cNvSpPr/>
      </dsp:nvSpPr>
      <dsp:spPr>
        <a:xfrm>
          <a:off x="1610621" y="1717368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smtClean="0"/>
            <a:t>Validation by DOE </a:t>
          </a:r>
          <a:endParaRPr lang="en-US" sz="1500" kern="1200" noProof="0"/>
        </a:p>
      </dsp:txBody>
      <dsp:txXfrm>
        <a:off x="1610621" y="1717368"/>
        <a:ext cx="1098125" cy="686328"/>
      </dsp:txXfrm>
    </dsp:sp>
    <dsp:sp modelId="{4C16A4A7-4F5E-49FF-94BF-C0B9C085513B}">
      <dsp:nvSpPr>
        <dsp:cNvPr id="0" name=""/>
        <dsp:cNvSpPr/>
      </dsp:nvSpPr>
      <dsp:spPr>
        <a:xfrm>
          <a:off x="1473355" y="687876"/>
          <a:ext cx="137265" cy="223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566"/>
              </a:lnTo>
              <a:lnTo>
                <a:pt x="137265" y="2230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57F95-312A-48DF-8C3B-FBCD4CCBAF4B}">
      <dsp:nvSpPr>
        <dsp:cNvPr id="0" name=""/>
        <dsp:cNvSpPr/>
      </dsp:nvSpPr>
      <dsp:spPr>
        <a:xfrm>
          <a:off x="1610621" y="2575278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Registration EB </a:t>
          </a:r>
          <a:endParaRPr lang="en-US" sz="1500" kern="1200" noProof="0" dirty="0"/>
        </a:p>
      </dsp:txBody>
      <dsp:txXfrm>
        <a:off x="1610621" y="2575278"/>
        <a:ext cx="1098125" cy="686328"/>
      </dsp:txXfrm>
    </dsp:sp>
    <dsp:sp modelId="{7ED07B34-311F-4F3C-9FF4-CF51D6FB20D5}">
      <dsp:nvSpPr>
        <dsp:cNvPr id="0" name=""/>
        <dsp:cNvSpPr/>
      </dsp:nvSpPr>
      <dsp:spPr>
        <a:xfrm>
          <a:off x="1473355" y="687876"/>
          <a:ext cx="137265" cy="308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477"/>
              </a:lnTo>
              <a:lnTo>
                <a:pt x="137265" y="3088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27EDB-CB44-4F4A-8A72-912762027D4C}">
      <dsp:nvSpPr>
        <dsp:cNvPr id="0" name=""/>
        <dsp:cNvSpPr/>
      </dsp:nvSpPr>
      <dsp:spPr>
        <a:xfrm>
          <a:off x="1610621" y="3433189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Monitoring of CPAs</a:t>
          </a:r>
          <a:endParaRPr lang="en-US" sz="1500" kern="1200" noProof="0" dirty="0"/>
        </a:p>
      </dsp:txBody>
      <dsp:txXfrm>
        <a:off x="1610621" y="3433189"/>
        <a:ext cx="1098125" cy="686328"/>
      </dsp:txXfrm>
    </dsp:sp>
    <dsp:sp modelId="{0CCD05C6-B8DC-452D-AB8E-01F24C483B85}">
      <dsp:nvSpPr>
        <dsp:cNvPr id="0" name=""/>
        <dsp:cNvSpPr/>
      </dsp:nvSpPr>
      <dsp:spPr>
        <a:xfrm>
          <a:off x="1473355" y="687876"/>
          <a:ext cx="137265" cy="3946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387"/>
              </a:lnTo>
              <a:lnTo>
                <a:pt x="137265" y="3946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8D921-3159-4FD3-A399-81C17746BFCE}">
      <dsp:nvSpPr>
        <dsp:cNvPr id="0" name=""/>
        <dsp:cNvSpPr/>
      </dsp:nvSpPr>
      <dsp:spPr>
        <a:xfrm>
          <a:off x="1610621" y="4291099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Verification DOE </a:t>
          </a:r>
          <a:endParaRPr lang="en-US" sz="1500" kern="1200" noProof="0" dirty="0"/>
        </a:p>
      </dsp:txBody>
      <dsp:txXfrm>
        <a:off x="1610621" y="4291099"/>
        <a:ext cx="1098125" cy="686328"/>
      </dsp:txXfrm>
    </dsp:sp>
    <dsp:sp modelId="{2BA7B232-0C68-40CC-B518-A6CAA94DBF49}">
      <dsp:nvSpPr>
        <dsp:cNvPr id="0" name=""/>
        <dsp:cNvSpPr/>
      </dsp:nvSpPr>
      <dsp:spPr>
        <a:xfrm>
          <a:off x="1473355" y="687876"/>
          <a:ext cx="137265" cy="480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4297"/>
              </a:lnTo>
              <a:lnTo>
                <a:pt x="137265" y="4804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60C68-3013-417A-82E8-A27A3EFE5AA6}">
      <dsp:nvSpPr>
        <dsp:cNvPr id="0" name=""/>
        <dsp:cNvSpPr/>
      </dsp:nvSpPr>
      <dsp:spPr>
        <a:xfrm>
          <a:off x="1610621" y="5149009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Issuance CERs</a:t>
          </a:r>
          <a:endParaRPr lang="en-US" sz="1500" kern="1200" noProof="0" dirty="0"/>
        </a:p>
      </dsp:txBody>
      <dsp:txXfrm>
        <a:off x="1610621" y="5149009"/>
        <a:ext cx="1098125" cy="686328"/>
      </dsp:txXfrm>
    </dsp:sp>
    <dsp:sp modelId="{9CCB7583-481C-461A-B3AE-B1DBA038C79E}">
      <dsp:nvSpPr>
        <dsp:cNvPr id="0" name=""/>
        <dsp:cNvSpPr/>
      </dsp:nvSpPr>
      <dsp:spPr>
        <a:xfrm>
          <a:off x="3051910" y="1547"/>
          <a:ext cx="1372656" cy="686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err="1" smtClean="0"/>
            <a:t>PoA</a:t>
          </a:r>
          <a:r>
            <a:rPr lang="en-US" sz="2200" kern="1200" noProof="0" dirty="0" smtClean="0"/>
            <a:t> type B </a:t>
          </a:r>
          <a:endParaRPr lang="en-US" sz="2200" kern="1200" noProof="0" dirty="0"/>
        </a:p>
      </dsp:txBody>
      <dsp:txXfrm>
        <a:off x="3051910" y="1547"/>
        <a:ext cx="1372656" cy="686328"/>
      </dsp:txXfrm>
    </dsp:sp>
    <dsp:sp modelId="{F038E074-72C2-43DF-BF42-01454AE498C6}">
      <dsp:nvSpPr>
        <dsp:cNvPr id="0" name=""/>
        <dsp:cNvSpPr/>
      </dsp:nvSpPr>
      <dsp:spPr>
        <a:xfrm>
          <a:off x="3189176" y="687876"/>
          <a:ext cx="168529" cy="48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431"/>
              </a:lnTo>
              <a:lnTo>
                <a:pt x="168529" y="484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E0428-46D7-4879-9276-C708D7F616EF}">
      <dsp:nvSpPr>
        <dsp:cNvPr id="0" name=""/>
        <dsp:cNvSpPr/>
      </dsp:nvSpPr>
      <dsp:spPr>
        <a:xfrm>
          <a:off x="3357705" y="829143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err="1" smtClean="0"/>
            <a:t>PoA</a:t>
          </a:r>
          <a:r>
            <a:rPr lang="en-US" sz="1500" kern="1200" noProof="0" dirty="0" smtClean="0"/>
            <a:t> PDD only - by CME</a:t>
          </a:r>
          <a:endParaRPr lang="en-US" sz="1500" kern="1200" noProof="0" dirty="0"/>
        </a:p>
      </dsp:txBody>
      <dsp:txXfrm>
        <a:off x="3357705" y="829143"/>
        <a:ext cx="1098125" cy="686328"/>
      </dsp:txXfrm>
    </dsp:sp>
    <dsp:sp modelId="{B7345594-4290-4F34-8B24-4891936ABD9B}">
      <dsp:nvSpPr>
        <dsp:cNvPr id="0" name=""/>
        <dsp:cNvSpPr/>
      </dsp:nvSpPr>
      <dsp:spPr>
        <a:xfrm>
          <a:off x="3189176" y="687876"/>
          <a:ext cx="137265" cy="137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656"/>
              </a:lnTo>
              <a:lnTo>
                <a:pt x="137265" y="1372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FA6F-6041-4817-9EF9-9AE80F804F82}">
      <dsp:nvSpPr>
        <dsp:cNvPr id="0" name=""/>
        <dsp:cNvSpPr/>
      </dsp:nvSpPr>
      <dsp:spPr>
        <a:xfrm>
          <a:off x="3326441" y="1717368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err="1" smtClean="0"/>
            <a:t>PoA</a:t>
          </a:r>
          <a:r>
            <a:rPr lang="en-US" sz="1500" kern="1200" noProof="0" dirty="0" smtClean="0"/>
            <a:t> validated by DOE</a:t>
          </a:r>
          <a:endParaRPr lang="en-US" sz="1500" kern="1200" noProof="0" dirty="0"/>
        </a:p>
      </dsp:txBody>
      <dsp:txXfrm>
        <a:off x="3326441" y="1717368"/>
        <a:ext cx="1098125" cy="686328"/>
      </dsp:txXfrm>
    </dsp:sp>
    <dsp:sp modelId="{E1C95748-AE7F-4CC8-B4F9-94217CA43B69}">
      <dsp:nvSpPr>
        <dsp:cNvPr id="0" name=""/>
        <dsp:cNvSpPr/>
      </dsp:nvSpPr>
      <dsp:spPr>
        <a:xfrm>
          <a:off x="3189176" y="687876"/>
          <a:ext cx="137265" cy="223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566"/>
              </a:lnTo>
              <a:lnTo>
                <a:pt x="137265" y="2230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69EC5-CDDD-4AB8-9294-15691314115F}">
      <dsp:nvSpPr>
        <dsp:cNvPr id="0" name=""/>
        <dsp:cNvSpPr/>
      </dsp:nvSpPr>
      <dsp:spPr>
        <a:xfrm>
          <a:off x="3326441" y="2575278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Registration EB</a:t>
          </a:r>
          <a:endParaRPr lang="en-US" sz="1500" kern="1200" noProof="0" dirty="0"/>
        </a:p>
      </dsp:txBody>
      <dsp:txXfrm>
        <a:off x="3326441" y="2575278"/>
        <a:ext cx="1098125" cy="686328"/>
      </dsp:txXfrm>
    </dsp:sp>
    <dsp:sp modelId="{B575D20D-135F-4D9B-BFBC-1D73695C8B2B}">
      <dsp:nvSpPr>
        <dsp:cNvPr id="0" name=""/>
        <dsp:cNvSpPr/>
      </dsp:nvSpPr>
      <dsp:spPr>
        <a:xfrm>
          <a:off x="3189176" y="687876"/>
          <a:ext cx="137265" cy="308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477"/>
              </a:lnTo>
              <a:lnTo>
                <a:pt x="137265" y="3088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40946-5CB6-4104-82D6-E4D710F6EDBB}">
      <dsp:nvSpPr>
        <dsp:cNvPr id="0" name=""/>
        <dsp:cNvSpPr/>
      </dsp:nvSpPr>
      <dsp:spPr>
        <a:xfrm>
          <a:off x="3326441" y="3433189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Monitoring </a:t>
          </a:r>
          <a:r>
            <a:rPr lang="en-US" sz="1500" kern="1200" noProof="0" dirty="0" smtClean="0">
              <a:solidFill>
                <a:schemeClr val="tx1"/>
              </a:solidFill>
            </a:rPr>
            <a:t>of units (sampling)</a:t>
          </a:r>
          <a:endParaRPr lang="en-US" sz="1500" kern="1200" noProof="0" dirty="0">
            <a:solidFill>
              <a:schemeClr val="tx1"/>
            </a:solidFill>
          </a:endParaRPr>
        </a:p>
      </dsp:txBody>
      <dsp:txXfrm>
        <a:off x="3326441" y="3433189"/>
        <a:ext cx="1098125" cy="686328"/>
      </dsp:txXfrm>
    </dsp:sp>
    <dsp:sp modelId="{402EB084-65A3-4050-B627-B3A986EF05BC}">
      <dsp:nvSpPr>
        <dsp:cNvPr id="0" name=""/>
        <dsp:cNvSpPr/>
      </dsp:nvSpPr>
      <dsp:spPr>
        <a:xfrm>
          <a:off x="3189176" y="687876"/>
          <a:ext cx="137265" cy="3946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387"/>
              </a:lnTo>
              <a:lnTo>
                <a:pt x="137265" y="3946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CA108-537E-4601-B62B-2980512BEBB1}">
      <dsp:nvSpPr>
        <dsp:cNvPr id="0" name=""/>
        <dsp:cNvSpPr/>
      </dsp:nvSpPr>
      <dsp:spPr>
        <a:xfrm>
          <a:off x="3326441" y="4291099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Verification DOE </a:t>
          </a:r>
          <a:endParaRPr lang="en-US" sz="1500" kern="1200" noProof="0" dirty="0"/>
        </a:p>
      </dsp:txBody>
      <dsp:txXfrm>
        <a:off x="3326441" y="4291099"/>
        <a:ext cx="1098125" cy="686328"/>
      </dsp:txXfrm>
    </dsp:sp>
    <dsp:sp modelId="{B7794DE8-834E-4004-BCB9-2EB7334B3E4D}">
      <dsp:nvSpPr>
        <dsp:cNvPr id="0" name=""/>
        <dsp:cNvSpPr/>
      </dsp:nvSpPr>
      <dsp:spPr>
        <a:xfrm>
          <a:off x="3189176" y="687876"/>
          <a:ext cx="137265" cy="480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4297"/>
              </a:lnTo>
              <a:lnTo>
                <a:pt x="137265" y="4804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BB0D7-F173-44DF-BC08-6BDAE8597ECB}">
      <dsp:nvSpPr>
        <dsp:cNvPr id="0" name=""/>
        <dsp:cNvSpPr/>
      </dsp:nvSpPr>
      <dsp:spPr>
        <a:xfrm>
          <a:off x="3326441" y="5149009"/>
          <a:ext cx="1098125" cy="686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Issuance of CERs</a:t>
          </a:r>
          <a:endParaRPr lang="en-US" sz="1500" kern="1200" noProof="0" dirty="0"/>
        </a:p>
      </dsp:txBody>
      <dsp:txXfrm>
        <a:off x="3326441" y="5149009"/>
        <a:ext cx="1098125" cy="68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C96D67-1242-4C8C-AE94-AA3D48F96213}" type="datetimeFigureOut">
              <a:rPr lang="en-US"/>
              <a:pPr>
                <a:defRPr/>
              </a:pPr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BA20F-D6A2-47E9-B587-2655BA5E6C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E6C0B7-6FE6-45C3-8F9E-F152F7542618}" type="datetimeFigureOut">
              <a:rPr lang="en-US"/>
              <a:pPr>
                <a:defRPr/>
              </a:pPr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EB0906-2660-41D0-A561-A72B271A59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16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413" algn="l" defTabSz="1016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000" algn="l" defTabSz="1016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5588" algn="l" defTabSz="1016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175" algn="l" defTabSz="1016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10187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3"/>
          <p:cNvSpPr>
            <a:spLocks noGrp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/>
          <a:lstStyle/>
          <a:p>
            <a:pPr eaLnBrk="0" hangingPunct="0">
              <a:spcBef>
                <a:spcPct val="30000"/>
              </a:spcBef>
            </a:pPr>
            <a:endParaRPr lang="de-DE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F8B24-21A1-4C9A-AF89-4C9A2162D1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F8B24-21A1-4C9A-AF89-4C9A2162D1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91EF86-2410-4115-99A8-F92A346D8F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FA5CC-87FB-4D4C-BA81-731D41DEE0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B0906-2660-41D0-A561-A72B271A59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B0906-2660-41D0-A561-A72B271A59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B0906-2660-41D0-A561-A72B271A59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B0906-2660-41D0-A561-A72B271A59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 userDrawn="1"/>
        </p:nvSpPr>
        <p:spPr bwMode="auto">
          <a:xfrm>
            <a:off x="703263" y="7085013"/>
            <a:ext cx="8440737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1870" bIns="0" anchor="ctr">
            <a:spAutoFit/>
          </a:bodyPr>
          <a:lstStyle/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cap="small" dirty="0">
                <a:solidFill>
                  <a:srgbClr val="004538"/>
                </a:solidFill>
                <a:latin typeface="+mn-lt"/>
                <a:cs typeface="+mn-cs"/>
              </a:rPr>
              <a:t>The World Bank Carbon Finance Unit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533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2863" y="7204075"/>
            <a:ext cx="2347912" cy="41433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23F7BED-5C55-4111-A791-5F7A6E6DCE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98500" y="7085013"/>
            <a:ext cx="84407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1870" bIns="0" anchor="ctr">
            <a:spAutoFit/>
          </a:bodyPr>
          <a:lstStyle/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cap="small" dirty="0">
                <a:solidFill>
                  <a:srgbClr val="004538"/>
                </a:solidFill>
                <a:latin typeface="+mn-lt"/>
                <a:cs typeface="+mn-cs"/>
              </a:rPr>
              <a:t>The World Bank Carbon Finance Unit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3238" y="4703763"/>
            <a:ext cx="9051925" cy="312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1870" tIns="50935" rIns="101870" bIns="50935" anchor="ctr">
            <a:spAutoFit/>
          </a:bodyPr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685800" y="7177088"/>
            <a:ext cx="844073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1870" bIns="0" anchor="ctr">
            <a:spAutoFit/>
          </a:bodyPr>
          <a:lstStyle/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cap="small" dirty="0">
                <a:solidFill>
                  <a:srgbClr val="004538"/>
                </a:solidFill>
                <a:latin typeface="+mn-lt"/>
                <a:cs typeface="+mn-cs"/>
              </a:rPr>
              <a:t>The World Bank Carbon Finance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49362"/>
            <a:ext cx="8686800" cy="5029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buClr>
                <a:srgbClr val="E46C0A"/>
              </a:buClr>
              <a:defRPr/>
            </a:lvl1pPr>
            <a:lvl2pPr>
              <a:buClr>
                <a:srgbClr val="E46C0A"/>
              </a:buClr>
              <a:defRPr/>
            </a:lvl2pPr>
            <a:lvl3pPr>
              <a:buClr>
                <a:srgbClr val="E46C0A"/>
              </a:buClr>
              <a:defRPr/>
            </a:lvl3pPr>
            <a:lvl4pPr>
              <a:buClr>
                <a:srgbClr val="E46C0A"/>
              </a:buClr>
              <a:defRPr/>
            </a:lvl4pPr>
            <a:lvl5pPr>
              <a:buClr>
                <a:srgbClr val="E46C0A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4013200" y="7253288"/>
            <a:ext cx="2057400" cy="404812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7C90917-1575-4B0B-893F-2427732466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533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35" rIns="0" bIns="5093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85800" y="7010400"/>
            <a:ext cx="868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85800" y="1066800"/>
            <a:ext cx="86836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6" name="Picture 2"/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7175" y="7080250"/>
            <a:ext cx="1495425" cy="42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</p:sldLayoutIdLst>
  <p:transition spd="slow"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146" algn="l" defTabSz="1017468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294" algn="l" defTabSz="1017468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440" algn="l" defTabSz="1017468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586" algn="l" defTabSz="1017468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79413" indent="-379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2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440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101870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10187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ranade@worldbank.org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Fspors@worldbank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517525" y="4991100"/>
            <a:ext cx="86868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 anchor="ctr"/>
          <a:lstStyle/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cap="small" dirty="0">
              <a:solidFill>
                <a:srgbClr val="004538"/>
              </a:solidFill>
              <a:latin typeface="+mn-lt"/>
              <a:cs typeface="+mn-cs"/>
            </a:endParaRPr>
          </a:p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cap="small" dirty="0">
                <a:solidFill>
                  <a:srgbClr val="004538"/>
                </a:solidFill>
                <a:latin typeface="+mn-lt"/>
                <a:cs typeface="+mn-cs"/>
              </a:rPr>
              <a:t>	</a:t>
            </a:r>
          </a:p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cap="small" dirty="0">
              <a:solidFill>
                <a:srgbClr val="004538"/>
              </a:solidFill>
              <a:latin typeface="+mn-lt"/>
              <a:cs typeface="+mn-cs"/>
            </a:endParaRPr>
          </a:p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cap="small" dirty="0">
              <a:solidFill>
                <a:srgbClr val="004538"/>
              </a:solidFill>
              <a:latin typeface="+mn-lt"/>
              <a:cs typeface="+mn-cs"/>
            </a:endParaRPr>
          </a:p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cap="small" dirty="0">
              <a:solidFill>
                <a:srgbClr val="004538"/>
              </a:solidFill>
              <a:latin typeface="+mn-lt"/>
              <a:cs typeface="+mn-cs"/>
            </a:endParaRPr>
          </a:p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latin typeface="+mn-lt"/>
              <a:cs typeface="+mn-cs"/>
            </a:endParaRPr>
          </a:p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algn="ctr" defTabSz="10187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+mn-lt"/>
              <a:cs typeface="+mn-cs"/>
            </a:endParaRPr>
          </a:p>
        </p:txBody>
      </p:sp>
      <p:grpSp>
        <p:nvGrpSpPr>
          <p:cNvPr id="6147" name="Group 8"/>
          <p:cNvGrpSpPr>
            <a:grpSpLocks/>
          </p:cNvGrpSpPr>
          <p:nvPr/>
        </p:nvGrpSpPr>
        <p:grpSpPr bwMode="auto">
          <a:xfrm>
            <a:off x="700088" y="1458913"/>
            <a:ext cx="8686800" cy="1400175"/>
            <a:chOff x="502920" y="1459125"/>
            <a:chExt cx="9213215" cy="1399752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" y="1460924"/>
              <a:ext cx="1940025" cy="12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7040682" y="1459125"/>
              <a:ext cx="2675453" cy="1240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5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263087" y="1459125"/>
              <a:ext cx="2308472" cy="1243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5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547112" y="1459125"/>
              <a:ext cx="2493569" cy="1243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153" name="Rectangle 8"/>
            <p:cNvSpPr>
              <a:spLocks noChangeArrowheads="1"/>
            </p:cNvSpPr>
            <p:nvPr/>
          </p:nvSpPr>
          <p:spPr bwMode="gray">
            <a:xfrm>
              <a:off x="502920" y="2686157"/>
              <a:ext cx="9213215" cy="172720"/>
            </a:xfrm>
            <a:prstGeom prst="rect">
              <a:avLst/>
            </a:prstGeom>
            <a:solidFill>
              <a:srgbClr val="004538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700088" y="3886200"/>
            <a:ext cx="8504237" cy="193898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defTabSz="1017468">
              <a:defRPr/>
            </a:pPr>
            <a:r>
              <a:rPr lang="en-GB" b="1" dirty="0" err="1">
                <a:latin typeface="Arial" pitchFamily="34" charset="0"/>
                <a:cs typeface="Arial" pitchFamily="34" charset="0"/>
              </a:rPr>
              <a:t>PoAs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and liability – the issue</a:t>
            </a:r>
            <a:endParaRPr lang="en-US" cap="small" dirty="0">
              <a:solidFill>
                <a:srgbClr val="004538"/>
              </a:solidFill>
            </a:endParaRPr>
          </a:p>
          <a:p>
            <a:pPr defTabSz="1017468">
              <a:defRPr/>
            </a:pPr>
            <a:r>
              <a:rPr lang="en-US" sz="1800" cap="small" dirty="0">
                <a:solidFill>
                  <a:srgbClr val="004538"/>
                </a:solidFill>
              </a:rPr>
              <a:t> </a:t>
            </a:r>
          </a:p>
          <a:p>
            <a:pPr defTabSz="1017468">
              <a:defRPr/>
            </a:pPr>
            <a:endParaRPr lang="en-US" sz="1800" cap="small" dirty="0">
              <a:solidFill>
                <a:srgbClr val="004538"/>
              </a:solidFill>
            </a:endParaRPr>
          </a:p>
          <a:p>
            <a:pPr defTabSz="1017468">
              <a:defRPr/>
            </a:pPr>
            <a:endParaRPr lang="en-US" sz="1800" cap="small" dirty="0">
              <a:solidFill>
                <a:srgbClr val="004538"/>
              </a:solidFill>
            </a:endParaRPr>
          </a:p>
          <a:p>
            <a:pPr defTabSz="1017468">
              <a:defRPr/>
            </a:pPr>
            <a:r>
              <a:rPr lang="en-US" sz="1400" cap="small" dirty="0">
                <a:solidFill>
                  <a:srgbClr val="004538"/>
                </a:solidFill>
              </a:rPr>
              <a:t>Presentation at UNFCCC </a:t>
            </a:r>
            <a:r>
              <a:rPr lang="en-US" sz="1400" cap="small" dirty="0" err="1">
                <a:solidFill>
                  <a:srgbClr val="004538"/>
                </a:solidFill>
              </a:rPr>
              <a:t>PoA</a:t>
            </a:r>
            <a:r>
              <a:rPr lang="en-US" sz="1400" cap="small" dirty="0">
                <a:solidFill>
                  <a:srgbClr val="004538"/>
                </a:solidFill>
              </a:rPr>
              <a:t> workshop May 2011 </a:t>
            </a:r>
          </a:p>
          <a:p>
            <a:pPr defTabSz="1017468">
              <a:defRPr/>
            </a:pPr>
            <a:endParaRPr lang="en-US" sz="1400" cap="small" dirty="0">
              <a:solidFill>
                <a:srgbClr val="004538"/>
              </a:solidFill>
            </a:endParaRPr>
          </a:p>
          <a:p>
            <a:pPr defTabSz="1017468">
              <a:defRPr/>
            </a:pPr>
            <a:r>
              <a:rPr lang="en-US" sz="1400" cap="small" dirty="0">
                <a:solidFill>
                  <a:srgbClr val="004538"/>
                </a:solidFill>
              </a:rPr>
              <a:t>by Felicity </a:t>
            </a:r>
            <a:r>
              <a:rPr lang="en-US" sz="1400" cap="small" dirty="0" err="1">
                <a:solidFill>
                  <a:srgbClr val="004538"/>
                </a:solidFill>
              </a:rPr>
              <a:t>Spors</a:t>
            </a:r>
            <a:r>
              <a:rPr lang="en-US" sz="1400" cap="small" dirty="0">
                <a:solidFill>
                  <a:srgbClr val="004538"/>
                </a:solidFill>
              </a:rPr>
              <a:t>  (</a:t>
            </a:r>
            <a:r>
              <a:rPr lang="en-US" sz="1400" cap="small" dirty="0">
                <a:solidFill>
                  <a:srgbClr val="004538"/>
                </a:solidFill>
                <a:hlinkClick r:id="rId7"/>
              </a:rPr>
              <a:t>Fspors@worldbank.org</a:t>
            </a:r>
            <a:r>
              <a:rPr lang="en-US" sz="1400" cap="small" dirty="0">
                <a:solidFill>
                  <a:srgbClr val="004538"/>
                </a:solidFill>
              </a:rPr>
              <a:t>) &amp; </a:t>
            </a:r>
            <a:r>
              <a:rPr lang="en-US" sz="1400" cap="small" dirty="0" err="1">
                <a:solidFill>
                  <a:srgbClr val="004538"/>
                </a:solidFill>
              </a:rPr>
              <a:t>Monali</a:t>
            </a:r>
            <a:r>
              <a:rPr lang="en-US" sz="1400" cap="small" dirty="0">
                <a:solidFill>
                  <a:srgbClr val="004538"/>
                </a:solidFill>
              </a:rPr>
              <a:t> </a:t>
            </a:r>
            <a:r>
              <a:rPr lang="en-US" sz="1400" cap="small" dirty="0" err="1">
                <a:solidFill>
                  <a:srgbClr val="004538"/>
                </a:solidFill>
              </a:rPr>
              <a:t>Ranade</a:t>
            </a:r>
            <a:r>
              <a:rPr lang="en-US" sz="1400" cap="small" dirty="0">
                <a:solidFill>
                  <a:srgbClr val="004538"/>
                </a:solidFill>
              </a:rPr>
              <a:t> (</a:t>
            </a:r>
            <a:r>
              <a:rPr lang="en-US" sz="1400" cap="small" dirty="0">
                <a:solidFill>
                  <a:srgbClr val="004538"/>
                </a:solidFill>
                <a:hlinkClick r:id="rId8"/>
              </a:rPr>
              <a:t>Mranade@worldbank.org</a:t>
            </a:r>
            <a:r>
              <a:rPr lang="en-US" sz="1400" cap="small" dirty="0" smtClean="0">
                <a:solidFill>
                  <a:srgbClr val="004538"/>
                </a:solidFill>
              </a:rPr>
              <a:t>)</a:t>
            </a:r>
            <a:r>
              <a:rPr lang="en-US" sz="1800" cap="small" dirty="0">
                <a:solidFill>
                  <a:srgbClr val="004538"/>
                </a:solidFill>
              </a:rPr>
              <a:t> </a:t>
            </a:r>
            <a:endParaRPr lang="en-US" sz="1400" cap="small" dirty="0" smtClean="0">
              <a:solidFill>
                <a:srgbClr val="004538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Liability problem remains despite CMP.5 request and revision of Procedures Sept 2010 EB55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50" y="1051591"/>
            <a:ext cx="9143900" cy="5029200"/>
          </a:xfrm>
        </p:spPr>
        <p:txBody>
          <a:bodyPr/>
          <a:lstStyle/>
          <a:p>
            <a:pPr>
              <a:buNone/>
              <a:defRPr/>
            </a:pPr>
            <a:r>
              <a:rPr lang="en-US" sz="2000" b="1" dirty="0" smtClean="0"/>
              <a:t>Current Rules:</a:t>
            </a:r>
            <a:r>
              <a:rPr lang="en-US" sz="2000" dirty="0" smtClean="0"/>
              <a:t> EB55 Revision did limit the request for review to "first" issuance and  restricted the extent of error to "compliance with eligibility criteria".</a:t>
            </a:r>
          </a:p>
          <a:p>
            <a:pPr>
              <a:buNone/>
              <a:defRPr/>
            </a:pPr>
            <a:endParaRPr lang="en-US" sz="800" b="1" dirty="0" smtClean="0"/>
          </a:p>
          <a:p>
            <a:pPr>
              <a:buNone/>
              <a:defRPr/>
            </a:pPr>
            <a:r>
              <a:rPr lang="en-US" sz="2000" b="1" dirty="0" smtClean="0"/>
              <a:t>Situation:</a:t>
            </a:r>
            <a:r>
              <a:rPr lang="en-US" sz="2000" dirty="0" smtClean="0"/>
              <a:t> Not possible to find a business insurance or risk mitigation solution</a:t>
            </a:r>
          </a:p>
          <a:p>
            <a:pPr>
              <a:buNone/>
              <a:defRPr/>
            </a:pPr>
            <a:endParaRPr lang="en-US" sz="800" b="1" dirty="0" smtClean="0"/>
          </a:p>
          <a:p>
            <a:pPr>
              <a:buNone/>
              <a:defRPr/>
            </a:pPr>
            <a:r>
              <a:rPr lang="en-US" sz="2000" b="1" dirty="0" smtClean="0"/>
              <a:t>What are the issues with the current rules?</a:t>
            </a:r>
          </a:p>
          <a:p>
            <a:pPr marL="1023937" lvl="1" indent="-514350">
              <a:buFont typeface="+mj-lt"/>
              <a:buAutoNum type="romanLcPeriod"/>
              <a:defRPr/>
            </a:pPr>
            <a:r>
              <a:rPr lang="en-US" sz="2000" b="1" dirty="0" smtClean="0"/>
              <a:t>Emphasis on eligibility criteria: </a:t>
            </a:r>
            <a:r>
              <a:rPr lang="en-US" sz="2000" dirty="0" smtClean="0"/>
              <a:t>level of precision required is unclear therefore trigger for review is also unclear.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023937" lvl="1" indent="-514350">
              <a:buFont typeface="+mj-lt"/>
              <a:buAutoNum type="romanLcPeriod"/>
              <a:defRPr/>
            </a:pPr>
            <a:r>
              <a:rPr lang="en-US" sz="2000" b="1" dirty="0" smtClean="0"/>
              <a:t>Open ended historic liability </a:t>
            </a:r>
            <a:r>
              <a:rPr lang="en-US" sz="2000" dirty="0" smtClean="0"/>
              <a:t>i.e. CPAs are never “registered” can be put under review 27 years (see Para 11)</a:t>
            </a:r>
            <a:endParaRPr lang="en-US" sz="2000" b="1" dirty="0" smtClean="0"/>
          </a:p>
          <a:p>
            <a:pPr marL="1023937" lvl="1" indent="-514350">
              <a:buFont typeface="+mj-lt"/>
              <a:buAutoNum type="romanLcPeriod"/>
              <a:defRPr/>
            </a:pPr>
            <a:r>
              <a:rPr lang="en-US" sz="2000" b="1" dirty="0" smtClean="0"/>
              <a:t>Strict liability: </a:t>
            </a:r>
            <a:r>
              <a:rPr lang="en-US" sz="2000" dirty="0" smtClean="0"/>
              <a:t>DOEs responsible for all mistakes, made by them and others. </a:t>
            </a:r>
            <a:endParaRPr lang="en-US" sz="2000" b="1" dirty="0" smtClean="0"/>
          </a:p>
          <a:p>
            <a:pPr marL="1023937" lvl="1" indent="-514350">
              <a:buFont typeface="+mj-lt"/>
              <a:buAutoNum type="romanLcPeriod"/>
              <a:defRPr/>
            </a:pPr>
            <a:r>
              <a:rPr lang="en-US" sz="2000" b="1" dirty="0" smtClean="0"/>
              <a:t>Limited time for transfer. </a:t>
            </a:r>
            <a:r>
              <a:rPr lang="en-US" sz="2000" dirty="0" smtClean="0"/>
              <a:t>DOEs are required to acquire and transfer CERs within 30 days </a:t>
            </a:r>
          </a:p>
          <a:p>
            <a:pPr marL="355600" lvl="1" indent="-355600">
              <a:buNone/>
              <a:defRPr/>
            </a:pPr>
            <a:endParaRPr lang="en-US" sz="800" b="1" dirty="0" smtClean="0"/>
          </a:p>
          <a:p>
            <a:pPr marL="355600" lvl="1" indent="-355600">
              <a:buNone/>
              <a:defRPr/>
            </a:pPr>
            <a:r>
              <a:rPr lang="en-US" sz="2000" b="1" dirty="0" smtClean="0"/>
              <a:t>Utilize natural difference between </a:t>
            </a:r>
            <a:r>
              <a:rPr lang="en-US" sz="2000" b="1" dirty="0" err="1" smtClean="0"/>
              <a:t>PoA</a:t>
            </a:r>
            <a:r>
              <a:rPr lang="en-US" sz="2000" b="1" dirty="0" smtClean="0"/>
              <a:t> types to identify realistic solutions:</a:t>
            </a:r>
          </a:p>
          <a:p>
            <a:pPr marL="985838" lvl="1" indent="-546100">
              <a:buFont typeface="Arial" pitchFamily="34" charset="0"/>
              <a:buChar char="•"/>
              <a:defRPr/>
            </a:pPr>
            <a:r>
              <a:rPr lang="en-US" sz="2000" b="1" i="1" dirty="0" smtClean="0"/>
              <a:t>	</a:t>
            </a:r>
            <a:r>
              <a:rPr lang="en-US" sz="2000" b="1" dirty="0" err="1" smtClean="0"/>
              <a:t>PoA</a:t>
            </a:r>
            <a:r>
              <a:rPr lang="en-US" sz="2000" b="1" dirty="0" smtClean="0"/>
              <a:t> Type A:</a:t>
            </a:r>
            <a:r>
              <a:rPr lang="en-US" sz="2000" dirty="0" smtClean="0"/>
              <a:t> individual unit CPA e.g. hydro or wind or geothermal etc </a:t>
            </a:r>
            <a:endParaRPr lang="en-US" sz="2000" b="1" dirty="0" smtClean="0"/>
          </a:p>
          <a:p>
            <a:pPr marL="985838" lvl="1" indent="-546100">
              <a:buFont typeface="Arial" pitchFamily="34" charset="0"/>
              <a:buChar char="•"/>
              <a:defRPr/>
            </a:pPr>
            <a:r>
              <a:rPr lang="en-US" sz="2000" b="1" dirty="0" err="1" smtClean="0"/>
              <a:t>PoA</a:t>
            </a:r>
            <a:r>
              <a:rPr lang="en-US" sz="2000" b="1" dirty="0" smtClean="0"/>
              <a:t> Type B</a:t>
            </a:r>
            <a:r>
              <a:rPr lang="en-US" sz="2000" dirty="0" smtClean="0"/>
              <a:t>: micro technologies e.g. efficient light bulbs or CPA ≤ 20 </a:t>
            </a:r>
            <a:r>
              <a:rPr lang="en-US" sz="2000" dirty="0" err="1" smtClean="0"/>
              <a:t>kt</a:t>
            </a:r>
            <a:r>
              <a:rPr lang="en-US" sz="2000" dirty="0" smtClean="0"/>
              <a:t> CO2/yr and located in LDC/SIDs/under developed regions  or ≤ 600t and activities on household level or low income community or SME.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Solutions for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PoA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type A</a:t>
            </a:r>
            <a:r>
              <a:rPr lang="en-US" b="1" dirty="0" smtClean="0"/>
              <a:t>: </a:t>
            </a:r>
            <a:r>
              <a:rPr lang="en-US" b="1" dirty="0" err="1" smtClean="0"/>
              <a:t>i.e</a:t>
            </a:r>
            <a:r>
              <a:rPr lang="en-US" b="1" dirty="0" smtClean="0"/>
              <a:t> with individual unit CPA e.g. individual unit, hydro or wind or geothermal etc.  </a:t>
            </a:r>
          </a:p>
        </p:txBody>
      </p:sp>
      <p:graphicFrame>
        <p:nvGraphicFramePr>
          <p:cNvPr id="6" name="Inhaltsplatzhalter 4"/>
          <p:cNvGraphicFramePr>
            <a:graphicFrameLocks/>
          </p:cNvGraphicFramePr>
          <p:nvPr/>
        </p:nvGraphicFramePr>
        <p:xfrm>
          <a:off x="54" y="1285524"/>
          <a:ext cx="9509657" cy="561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Solutions for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PoA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type B</a:t>
            </a:r>
            <a:r>
              <a:rPr lang="en-US" b="1" dirty="0" smtClean="0"/>
              <a:t>: </a:t>
            </a:r>
            <a:r>
              <a:rPr lang="en-US" b="1" dirty="0" err="1" smtClean="0"/>
              <a:t>i.e</a:t>
            </a:r>
            <a:r>
              <a:rPr lang="en-US" b="1" dirty="0" smtClean="0"/>
              <a:t> micro technologies as each unit e.g. efficient light bulbs</a:t>
            </a:r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</p:nvPr>
        </p:nvGraphicFramePr>
        <p:xfrm>
          <a:off x="-548579" y="1158240"/>
          <a:ext cx="5760657" cy="583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206875" y="1143030"/>
            <a:ext cx="4983163" cy="57600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latin typeface="+mj-lt"/>
              </a:rPr>
              <a:t>Solution for </a:t>
            </a:r>
            <a:r>
              <a:rPr lang="en-US" b="1" u="sng" dirty="0" err="1">
                <a:latin typeface="+mj-lt"/>
              </a:rPr>
              <a:t>PoA</a:t>
            </a:r>
            <a:r>
              <a:rPr lang="en-US" b="1" u="sng" dirty="0">
                <a:latin typeface="+mj-lt"/>
              </a:rPr>
              <a:t> type B (micro CPAs):</a:t>
            </a:r>
            <a:r>
              <a:rPr lang="en-US" u="sng" dirty="0">
                <a:latin typeface="+mj-lt"/>
              </a:rPr>
              <a:t> </a:t>
            </a:r>
          </a:p>
          <a:p>
            <a:pPr>
              <a:defRPr/>
            </a:pPr>
            <a:endParaRPr lang="en-US" sz="1000" u="sng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>
                <a:latin typeface="+mj-lt"/>
              </a:rPr>
              <a:t>Only </a:t>
            </a:r>
            <a:r>
              <a:rPr lang="en-US" b="1" dirty="0" err="1">
                <a:latin typeface="+mj-lt"/>
              </a:rPr>
              <a:t>PoA</a:t>
            </a:r>
            <a:r>
              <a:rPr lang="en-US" b="1" dirty="0">
                <a:latin typeface="+mj-lt"/>
              </a:rPr>
              <a:t> PDD (i.e. not CPA-DD) </a:t>
            </a:r>
            <a:r>
              <a:rPr lang="en-US" dirty="0">
                <a:latin typeface="+mj-lt"/>
              </a:rPr>
              <a:t>to be prepared for registration. </a:t>
            </a:r>
            <a:r>
              <a:rPr lang="en-US" dirty="0" smtClean="0">
                <a:latin typeface="+mj-lt"/>
              </a:rPr>
              <a:t>Units /CPAs </a:t>
            </a:r>
            <a:r>
              <a:rPr lang="en-US" dirty="0">
                <a:latin typeface="+mj-lt"/>
              </a:rPr>
              <a:t>do not need to be validated at inclusion.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 err="1">
                <a:latin typeface="+mj-lt"/>
              </a:rPr>
              <a:t>PoA</a:t>
            </a:r>
            <a:r>
              <a:rPr lang="en-US" b="1" dirty="0">
                <a:latin typeface="+mj-lt"/>
              </a:rPr>
              <a:t> PDD validated by DOE</a:t>
            </a:r>
            <a:r>
              <a:rPr lang="en-US" dirty="0">
                <a:latin typeface="+mj-lt"/>
              </a:rPr>
              <a:t>. Should contain check list of eligibility requirements  and m</a:t>
            </a:r>
            <a:r>
              <a:rPr lang="en-US" dirty="0">
                <a:latin typeface="Times New Roman"/>
              </a:rPr>
              <a:t>ust comply with </a:t>
            </a:r>
            <a:r>
              <a:rPr lang="en-US" dirty="0" err="1">
                <a:latin typeface="Times New Roman"/>
              </a:rPr>
              <a:t>additionality</a:t>
            </a:r>
            <a:r>
              <a:rPr lang="en-US" dirty="0">
                <a:latin typeface="Times New Roman"/>
              </a:rPr>
              <a:t> requirements for micro scale CDM projects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>
                <a:latin typeface="Times New Roman"/>
              </a:rPr>
              <a:t>Monitoring </a:t>
            </a:r>
            <a:r>
              <a:rPr lang="en-US" dirty="0">
                <a:latin typeface="Times New Roman"/>
              </a:rPr>
              <a:t>periodically undertaken for representative sample of </a:t>
            </a:r>
            <a:r>
              <a:rPr lang="en-US" dirty="0" smtClean="0">
                <a:latin typeface="Times New Roman"/>
              </a:rPr>
              <a:t>all units included in </a:t>
            </a:r>
            <a:r>
              <a:rPr lang="en-US" dirty="0" err="1" smtClean="0">
                <a:latin typeface="Times New Roman"/>
              </a:rPr>
              <a:t>PoA</a:t>
            </a:r>
            <a:r>
              <a:rPr lang="en-US" dirty="0" smtClean="0">
                <a:latin typeface="Times New Roman"/>
              </a:rPr>
              <a:t>.</a:t>
            </a: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>
                <a:latin typeface="+mj-lt"/>
              </a:rPr>
              <a:t>Verification - </a:t>
            </a:r>
            <a:r>
              <a:rPr lang="en-US" dirty="0">
                <a:latin typeface="+mj-lt"/>
              </a:rPr>
              <a:t>DOE ensure </a:t>
            </a:r>
            <a:r>
              <a:rPr lang="en-US" dirty="0" smtClean="0">
                <a:latin typeface="+mj-lt"/>
              </a:rPr>
              <a:t>units comply </a:t>
            </a:r>
            <a:r>
              <a:rPr lang="en-US" dirty="0">
                <a:latin typeface="+mj-lt"/>
              </a:rPr>
              <a:t>with eligibility criteria i.e. verification = “quasi validation”.  </a:t>
            </a:r>
            <a:r>
              <a:rPr lang="en-US" b="1" i="1" dirty="0">
                <a:latin typeface="+mj-lt"/>
              </a:rPr>
              <a:t>Risk of liability much less than at point of registration.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b="1" dirty="0">
                <a:latin typeface="+mj-lt"/>
              </a:rPr>
              <a:t>Issuance</a:t>
            </a:r>
            <a:r>
              <a:rPr lang="en-US" dirty="0">
                <a:latin typeface="+mj-lt"/>
              </a:rPr>
              <a:t> of CERs with verification report once approved by EB.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4"/>
          <p:cNvSpPr txBox="1">
            <a:spLocks noChangeArrowheads="1"/>
          </p:cNvSpPr>
          <p:nvPr/>
        </p:nvSpPr>
        <p:spPr bwMode="auto">
          <a:xfrm>
            <a:off x="2378075" y="2697163"/>
            <a:ext cx="50736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en-US" b="1"/>
              <a:t>Thanks for listening </a:t>
            </a:r>
          </a:p>
          <a:p>
            <a:pPr algn="ctr"/>
            <a:endParaRPr lang="de-DE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Visualizing the problem.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38" y="1235075"/>
            <a:ext cx="9974262" cy="5857875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Year 1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cs typeface="+mn-cs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issuance of CPA 1 &amp; 2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Inclusion of CPA 3 &amp; 4 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Year 2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cs typeface="+mn-cs"/>
              </a:rPr>
              <a:t>nd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issuance of CPA 1 &amp; 2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cs typeface="+mn-cs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issuance of CPA 3 &amp; 4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Inclusion of CPA 5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Year 3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Further issuance of CPA 1, 2, 3, 4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cs typeface="+mn-cs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issuance of CPA 5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Inclusion of CPA 6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Year 4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Further issuance of 1, 2, 3, 4, 5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1</a:t>
            </a:r>
            <a:r>
              <a:rPr lang="en-US" sz="1800" baseline="30000" dirty="0">
                <a:solidFill>
                  <a:prstClr val="black"/>
                </a:solidFill>
                <a:latin typeface="Calibri"/>
                <a:cs typeface="+mn-cs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issuance of CPA 6 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Inclusion of CPA 7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Year 5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CPA 7, found to be </a:t>
            </a:r>
            <a:r>
              <a:rPr lang="en-US" sz="1800" i="1" dirty="0">
                <a:solidFill>
                  <a:prstClr val="black"/>
                </a:solidFill>
                <a:latin typeface="Calibri"/>
                <a:cs typeface="+mn-cs"/>
              </a:rPr>
              <a:t>“</a:t>
            </a:r>
            <a:r>
              <a:rPr lang="en-US" sz="1800" i="1" dirty="0">
                <a:solidFill>
                  <a:srgbClr val="FF0000"/>
                </a:solidFill>
                <a:latin typeface="Calibri"/>
                <a:cs typeface="+mn-cs"/>
              </a:rPr>
              <a:t>erroneously included</a:t>
            </a:r>
            <a:r>
              <a:rPr lang="en-US" sz="1800" i="1" dirty="0">
                <a:solidFill>
                  <a:prstClr val="black"/>
                </a:solidFill>
                <a:latin typeface="Calibri"/>
                <a:cs typeface="+mn-cs"/>
              </a:rPr>
              <a:t>”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Sample check of CPAs 1 to 6 done; 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Calibri"/>
                <a:cs typeface="+mn-cs"/>
              </a:rPr>
              <a:t>If CPA 4 found erroneously included :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DOE to transfer CERs (A+B+C+D)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238" y="5872163"/>
            <a:ext cx="4191000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solidFill>
                  <a:prstClr val="black"/>
                </a:solidFill>
                <a:latin typeface="Calibri"/>
                <a:cs typeface="+mn-cs"/>
              </a:rPr>
              <a:t>PoA</a:t>
            </a:r>
            <a:r>
              <a:rPr lang="en-US" u="sng" dirty="0">
                <a:solidFill>
                  <a:prstClr val="black"/>
                </a:solidFill>
                <a:latin typeface="Calibri"/>
                <a:cs typeface="+mn-cs"/>
              </a:rPr>
              <a:t> and CPA 1 &amp; 2 registered in Year 0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4064953" y="1467803"/>
          <a:ext cx="595122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83263" y="3640138"/>
            <a:ext cx="334962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3640138"/>
            <a:ext cx="334963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3627438"/>
            <a:ext cx="250825" cy="417512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6138" y="3640138"/>
            <a:ext cx="334962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D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3238" y="258763"/>
            <a:ext cx="9051925" cy="519112"/>
          </a:xfrm>
        </p:spPr>
        <p:txBody>
          <a:bodyPr/>
          <a:lstStyle/>
          <a:p>
            <a:r>
              <a:rPr lang="en-US" smtClean="0"/>
              <a:t>How do the lawyers read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38" y="1219200"/>
            <a:ext cx="3771900" cy="544195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No matter how confident a DOE and the C/ME are of their due-diligence, a DOE can be held liable for every single CER issued by the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PoA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/CPA: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For “any error”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Review trigged by an EB member or by DNA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As “error” is not defined, how will DOE’s work be reviewed?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All CERs from the 1</a:t>
            </a:r>
            <a:r>
              <a:rPr lang="en-US" baseline="30000" dirty="0">
                <a:solidFill>
                  <a:prstClr val="black"/>
                </a:solidFill>
                <a:latin typeface="Calibri"/>
                <a:cs typeface="+mn-cs"/>
              </a:rPr>
              <a:t>st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issuance of the CPA are at risk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Liability risk is open till the end of POA lifetime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As penalty, required to acquire &amp; transfer CER within 30 days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5963" y="6045200"/>
            <a:ext cx="4191000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prstClr val="black"/>
                </a:solidFill>
                <a:latin typeface="Calibri"/>
                <a:cs typeface="+mn-cs"/>
              </a:rPr>
              <a:t>PoA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 and CPA 1 &amp; 2 registered in Year 0</a:t>
            </a:r>
          </a:p>
        </p:txBody>
      </p:sp>
      <p:sp>
        <p:nvSpPr>
          <p:cNvPr id="12" name="Oval 11"/>
          <p:cNvSpPr/>
          <p:nvPr/>
        </p:nvSpPr>
        <p:spPr>
          <a:xfrm>
            <a:off x="4191000" y="1295400"/>
            <a:ext cx="5197475" cy="5181600"/>
          </a:xfrm>
          <a:prstGeom prst="ellipse">
            <a:avLst/>
          </a:prstGeom>
          <a:noFill/>
          <a:ln w="38100" cap="sq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/>
          <a:p>
            <a:pPr algn="ctr"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162" y="6661150"/>
            <a:ext cx="6621463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Calibri"/>
                <a:cs typeface="+mn-cs"/>
              </a:rPr>
              <a:t>The risk (even if </a:t>
            </a:r>
            <a:r>
              <a:rPr lang="en-US" b="1" i="1" dirty="0" smtClean="0">
                <a:solidFill>
                  <a:srgbClr val="002060"/>
                </a:solidFill>
                <a:latin typeface="Calibri"/>
                <a:cs typeface="+mn-cs"/>
              </a:rPr>
              <a:t>an unlikely </a:t>
            </a:r>
            <a:r>
              <a:rPr lang="en-US" b="1" i="1" dirty="0">
                <a:solidFill>
                  <a:srgbClr val="002060"/>
                </a:solidFill>
                <a:latin typeface="Calibri"/>
                <a:cs typeface="+mn-cs"/>
              </a:rPr>
              <a:t>eventuality) is unacceptably high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4107180" y="1640840"/>
          <a:ext cx="595122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83263" y="3640138"/>
            <a:ext cx="334962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3640138"/>
            <a:ext cx="334963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3627438"/>
            <a:ext cx="250825" cy="417512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6138" y="3640138"/>
            <a:ext cx="334962" cy="419100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71513" y="517525"/>
            <a:ext cx="9051925" cy="519113"/>
          </a:xfrm>
        </p:spPr>
        <p:txBody>
          <a:bodyPr/>
          <a:lstStyle/>
          <a:p>
            <a:r>
              <a:rPr lang="en-US" smtClean="0"/>
              <a:t>Why this is excessive?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38" y="1147763"/>
            <a:ext cx="4114800" cy="6257925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Liability is on the 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validating DOE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extends to all past-issuances, even after verification, which is done by a </a:t>
            </a:r>
            <a:r>
              <a:rPr lang="en-US" i="1" u="sng" dirty="0">
                <a:solidFill>
                  <a:prstClr val="black"/>
                </a:solidFill>
                <a:latin typeface="Calibri"/>
                <a:cs typeface="+mn-cs"/>
              </a:rPr>
              <a:t>non-validating DOE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 issuance of CERs goes through a full review process: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Prior to issuance of CERs - 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request review by Parties involved or three Board members shall be </a:t>
            </a:r>
            <a:r>
              <a:rPr lang="en-US" u="sng" dirty="0">
                <a:solidFill>
                  <a:prstClr val="black"/>
                </a:solidFill>
                <a:latin typeface="Calibri"/>
                <a:cs typeface="+mn-cs"/>
              </a:rPr>
              <a:t>six weeks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from the date of receipt of the request for issuance.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+mn-cs"/>
              </a:rPr>
              <a:t>After issuance of CERs -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If a Designated National Authority (DNA) in the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PoA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or a Board member identifies any error, within </a:t>
            </a:r>
            <a:r>
              <a:rPr lang="en-US" u="sng" dirty="0">
                <a:solidFill>
                  <a:prstClr val="black"/>
                </a:solidFill>
                <a:latin typeface="Calibri"/>
                <a:cs typeface="+mn-cs"/>
              </a:rPr>
              <a:t>six (6) months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after the “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first”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issuance of CERs for that CPA</a:t>
            </a:r>
          </a:p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13316" name="Group 9"/>
          <p:cNvGrpSpPr>
            <a:grpSpLocks/>
          </p:cNvGrpSpPr>
          <p:nvPr/>
        </p:nvGrpSpPr>
        <p:grpSpPr bwMode="auto">
          <a:xfrm>
            <a:off x="4525963" y="1143000"/>
            <a:ext cx="5197475" cy="3973513"/>
            <a:chOff x="3733800" y="1447800"/>
            <a:chExt cx="5410200" cy="3886200"/>
          </a:xfrm>
        </p:grpSpPr>
        <p:graphicFrame>
          <p:nvGraphicFramePr>
            <p:cNvPr id="11" name="Chart 10"/>
            <p:cNvGraphicFramePr/>
            <p:nvPr/>
          </p:nvGraphicFramePr>
          <p:xfrm>
            <a:off x="3733800" y="1447800"/>
            <a:ext cx="5410200" cy="3886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257381" y="3211573"/>
              <a:ext cx="305707" cy="391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5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5185" y="3211573"/>
              <a:ext cx="305708" cy="391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5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0622" y="3200705"/>
              <a:ext cx="229693" cy="391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5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86568" y="3211573"/>
              <a:ext cx="304055" cy="391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5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98938" y="4983163"/>
            <a:ext cx="5951537" cy="2041525"/>
          </a:xfrm>
          <a:prstGeom prst="rect">
            <a:avLst/>
          </a:prstGeom>
          <a:noFill/>
        </p:spPr>
        <p:txBody>
          <a:bodyPr lIns="101858" tIns="50929" rIns="101858" bIns="50929">
            <a:spAutoFit/>
          </a:bodyPr>
          <a:lstStyle/>
          <a:p>
            <a:pPr defTabSz="10185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5 separate entities have  7 opportunities to review a CPA within 6 months of the 1</a:t>
            </a:r>
            <a:r>
              <a:rPr lang="en-US" sz="1800" b="1" baseline="30000" dirty="0">
                <a:solidFill>
                  <a:srgbClr val="0070C0"/>
                </a:solidFill>
                <a:latin typeface="Calibri"/>
                <a:cs typeface="+mn-cs"/>
              </a:rPr>
              <a:t>st</a:t>
            </a: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 issuance of CERs: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Coordinating Entity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DOE – @ validation/inclusion in POA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DOE – @ verification/request for issuance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Secretariat/EB –  (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cs typeface="+mn-cs"/>
              </a:rPr>
              <a:t>i</a:t>
            </a: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) after inclusion &amp; (ii) at issuance</a:t>
            </a:r>
          </a:p>
          <a:p>
            <a:pPr marL="381970" indent="-381970" defTabSz="10185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Host  country DNA - (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cs typeface="+mn-cs"/>
              </a:rPr>
              <a:t>i</a:t>
            </a:r>
            <a:r>
              <a:rPr lang="en-US" sz="1800" b="1" dirty="0">
                <a:solidFill>
                  <a:srgbClr val="0070C0"/>
                </a:solidFill>
                <a:latin typeface="Calibri"/>
                <a:cs typeface="+mn-cs"/>
              </a:rPr>
              <a:t>) after inclusion &amp; (ii) at issuance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Adjusting with future ERs</a:t>
            </a:r>
          </a:p>
        </p:txBody>
      </p:sp>
      <p:grpSp>
        <p:nvGrpSpPr>
          <p:cNvPr id="14339" name="Group 19"/>
          <p:cNvGrpSpPr>
            <a:grpSpLocks/>
          </p:cNvGrpSpPr>
          <p:nvPr/>
        </p:nvGrpSpPr>
        <p:grpSpPr bwMode="auto">
          <a:xfrm>
            <a:off x="587375" y="1655763"/>
            <a:ext cx="8883650" cy="5267325"/>
            <a:chOff x="457200" y="1447800"/>
            <a:chExt cx="8153400" cy="4953000"/>
          </a:xfrm>
        </p:grpSpPr>
        <p:graphicFrame>
          <p:nvGraphicFramePr>
            <p:cNvPr id="6" name="Chart 5"/>
            <p:cNvGraphicFramePr/>
            <p:nvPr/>
          </p:nvGraphicFramePr>
          <p:xfrm>
            <a:off x="457200" y="1447800"/>
            <a:ext cx="8153400" cy="4953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2134213" y="2667390"/>
              <a:ext cx="5334095" cy="60904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468308" y="3504833"/>
              <a:ext cx="762014" cy="236304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3241" y="2755464"/>
              <a:ext cx="304514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754" y="2743522"/>
              <a:ext cx="304515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8032" y="2743522"/>
              <a:ext cx="228749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545" y="2755464"/>
              <a:ext cx="304515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5601" y="3973561"/>
              <a:ext cx="305971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5601" y="4279578"/>
              <a:ext cx="305971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5601" y="4584102"/>
              <a:ext cx="305971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5601" y="4888627"/>
              <a:ext cx="305971" cy="376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187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+mn-cs"/>
                </a:rPr>
                <a:t>H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1050925"/>
            <a:ext cx="10058400" cy="488950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>
                <a:solidFill>
                  <a:srgbClr val="002060"/>
                </a:solidFill>
                <a:latin typeface="Calibri"/>
                <a:cs typeface="+mn-cs"/>
              </a:rPr>
              <a:t>CERs in the next year (E+F+G+H) adjusted for issued “bad” CERs (A+B+C+D)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5057775"/>
            <a:ext cx="4022725" cy="381000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defTabSz="10187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002060"/>
                </a:solidFill>
                <a:latin typeface="Calibri"/>
                <a:cs typeface="+mn-cs"/>
              </a:rPr>
              <a:t>No CERs issued for CPA 4 or 7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NUMBER"/>
  <p:tag name="IGNOREFONTNONCOMPLIANCE" val="0"/>
  <p:tag name="FONTNAME" val="Times New Roman"/>
  <p:tag name="FONTSIZE" val="14"/>
  <p:tag name="FONTBOLD" val="0"/>
  <p:tag name="FONTITALIC" val="0"/>
  <p:tag name="FONTULINE" val="0"/>
  <p:tag name="FONTSHADOW" val="0"/>
  <p:tag name="FONTALIGNMENT" val="2"/>
  <p:tag name="IGNORECOLORLINESNONCOMPLIANCE" val="0"/>
  <p:tag name="FONTCOLOR" val="0"/>
  <p:tag name="FILLVISIBLE" val="0"/>
  <p:tag name="FONTCOLORING" val="Text"/>
  <p:tag name="FILLCOLOR" val="3951360"/>
  <p:tag name="LINEVISIBLE" val="0"/>
  <p:tag name="LINECOLOR" val="3951360"/>
  <p:tag name="FILLCOLORING" val="No Fill"/>
  <p:tag name="LINECOLORING" val="No Line"/>
  <p:tag name="FONT_COLOR_SCHEME_INDEX" val="7"/>
  <p:tag name="FONT_COLOR_TYPE" val="2"/>
  <p:tag name="FILL_COLOR_SCHEME_INDEX" val="5"/>
  <p:tag name="FILL_COLOR_TYPE" val="2"/>
  <p:tag name="LINE_COLOR_SCHEME_INDEX" val="2"/>
  <p:tag name="LINE_COLOR_TYPE" val="2"/>
  <p:tag name="IGNOREPOSITIONNONCOMPLIANCE" val="0"/>
  <p:tag name="POSITIONTOP" val="571.125"/>
  <p:tag name="POSITIONLEFT" val="316"/>
  <p:tag name="IGNORESIZENONCOMPLIANCE" val="0"/>
  <p:tag name="SIZEWIDTH" val="162"/>
  <p:tag name="SIZEHEIGHT" val="31.875"/>
</p:tagLst>
</file>

<file path=ppt/theme/theme1.xml><?xml version="1.0" encoding="utf-8"?>
<a:theme xmlns:a="http://schemas.openxmlformats.org/drawingml/2006/main" name="Office Theme">
  <a:themeElements>
    <a:clrScheme name="Carbon Finance Unit">
      <a:dk1>
        <a:srgbClr val="004538"/>
      </a:dk1>
      <a:lt1>
        <a:srgbClr val="FFFFFF"/>
      </a:lt1>
      <a:dk2>
        <a:srgbClr val="000000"/>
      </a:dk2>
      <a:lt2>
        <a:srgbClr val="FFFFFF"/>
      </a:lt2>
      <a:accent1>
        <a:srgbClr val="004538"/>
      </a:accent1>
      <a:accent2>
        <a:srgbClr val="FFFFFF"/>
      </a:accent2>
      <a:accent3>
        <a:srgbClr val="BFBFB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Carbon Finance Un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Microsoft Office PowerPoint</Application>
  <PresentationFormat>Benutzerdefiniert</PresentationFormat>
  <Paragraphs>139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Folie 1</vt:lpstr>
      <vt:lpstr>The Liability problem remains despite CMP.5 request and revision of Procedures Sept 2010 EB55</vt:lpstr>
      <vt:lpstr>Solutions for PoA type A: i.e with individual unit CPA e.g. individual unit, hydro or wind or geothermal etc.  </vt:lpstr>
      <vt:lpstr>Solutions for PoA type B: i.e micro technologies as each unit e.g. efficient light bulbs</vt:lpstr>
      <vt:lpstr>Folie 5</vt:lpstr>
      <vt:lpstr>Visualizing the problem.</vt:lpstr>
      <vt:lpstr>How do the lawyers read it?</vt:lpstr>
      <vt:lpstr>Why this is excessive?</vt:lpstr>
      <vt:lpstr>Adjusting with future ERs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Cantor</dc:creator>
  <cp:lastModifiedBy>Felicity Spors</cp:lastModifiedBy>
  <cp:revision>491</cp:revision>
  <dcterms:created xsi:type="dcterms:W3CDTF">2010-02-01T19:09:54Z</dcterms:created>
  <dcterms:modified xsi:type="dcterms:W3CDTF">2011-05-04T09:43:49Z</dcterms:modified>
</cp:coreProperties>
</file>