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9" r:id="rId2"/>
    <p:sldId id="358" r:id="rId3"/>
    <p:sldId id="344" r:id="rId4"/>
    <p:sldId id="345" r:id="rId5"/>
    <p:sldId id="346" r:id="rId6"/>
    <p:sldId id="347" r:id="rId7"/>
    <p:sldId id="375" r:id="rId8"/>
    <p:sldId id="349" r:id="rId9"/>
    <p:sldId id="389" r:id="rId10"/>
    <p:sldId id="377" r:id="rId11"/>
    <p:sldId id="380" r:id="rId12"/>
    <p:sldId id="384" r:id="rId13"/>
    <p:sldId id="385" r:id="rId14"/>
    <p:sldId id="387" r:id="rId15"/>
    <p:sldId id="388" r:id="rId16"/>
    <p:sldId id="289" r:id="rId17"/>
  </p:sldIdLst>
  <p:sldSz cx="9144000" cy="6858000" type="screen4x3"/>
  <p:notesSz cx="7010400" cy="9296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14048E"/>
    <a:srgbClr val="1C1C1C"/>
    <a:srgbClr val="6A2D97"/>
    <a:srgbClr val="D09E00"/>
    <a:srgbClr val="21712B"/>
    <a:srgbClr val="30A23E"/>
    <a:srgbClr val="920000"/>
    <a:srgbClr val="B411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85810" autoAdjust="0"/>
  </p:normalViewPr>
  <p:slideViewPr>
    <p:cSldViewPr snapToGrid="0">
      <p:cViewPr>
        <p:scale>
          <a:sx n="70" d="100"/>
          <a:sy n="70" d="100"/>
        </p:scale>
        <p:origin x="30" y="-12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1874F360-10BD-4D62-A635-02949D48F0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874EDB37-1E2A-4313-B432-D6161F3A20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D167F-379C-408C-B7A7-479119410312}" type="slidenum">
              <a:rPr lang="de-CH" smtClean="0">
                <a:latin typeface="Times" pitchFamily="18" charset="0"/>
                <a:cs typeface="Arial" charset="0"/>
              </a:rPr>
              <a:pPr/>
              <a:t>1</a:t>
            </a:fld>
            <a:endParaRPr lang="de-CH" smtClean="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1C87B-84C8-4151-BA63-DF62D05C5BA2}" type="slidenum">
              <a:rPr lang="en-US" smtClean="0">
                <a:latin typeface="Times" pitchFamily="18" charset="0"/>
                <a:cs typeface="Arial" charset="0"/>
              </a:rPr>
              <a:pPr/>
              <a:t>14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828800" lvl="3" indent="-514350" algn="just" eaLnBrk="1" hangingPunct="1">
              <a:lnSpc>
                <a:spcPct val="80000"/>
              </a:lnSpc>
              <a:buSzPct val="65000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BLY Example: 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initially wide use of low-power factor CFLs under BLY proposed.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Utilities apprehended this to be detrimental for grid stability.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BEE worked with Bureau of Indian Standards to shift standards towards high power factor CFLs, which were adopted in 2009.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2721C-62F0-4F9B-887F-A9524AE3F23E}" type="slidenum">
              <a:rPr lang="en-US" smtClean="0">
                <a:latin typeface="Times" pitchFamily="18" charset="0"/>
                <a:cs typeface="Arial" charset="0"/>
              </a:rPr>
              <a:pPr/>
              <a:t>15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FAFD2-D60C-40CD-A271-F379C4A5BC3C}" type="slidenum">
              <a:rPr lang="de-DE" smtClean="0">
                <a:latin typeface="Times" pitchFamily="18" charset="0"/>
                <a:cs typeface="Arial" charset="0"/>
              </a:rPr>
              <a:pPr/>
              <a:t>16</a:t>
            </a:fld>
            <a:endParaRPr lang="de-DE" smtClean="0">
              <a:latin typeface="Times" pitchFamily="18" charset="0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4416425"/>
            <a:ext cx="5603875" cy="4183063"/>
          </a:xfrm>
          <a:noFill/>
          <a:ln/>
        </p:spPr>
        <p:txBody>
          <a:bodyPr lIns="94172" tIns="47086" rIns="94172" bIns="47086"/>
          <a:lstStyle/>
          <a:p>
            <a:pPr eaLnBrk="1" hangingPunct="1"/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90600" lvl="1" indent="-523875" algn="just" eaLnBrk="1" hangingPunct="1">
              <a:lnSpc>
                <a:spcPct val="80000"/>
              </a:lnSpc>
              <a:buSzPct val="65000"/>
              <a:buFont typeface="Calibri" pitchFamily="34" charset="0"/>
              <a:buAutoNum type="romanUcPeriod"/>
            </a:pPr>
            <a:endParaRPr lang="en-US" smtClean="0">
              <a:solidFill>
                <a:srgbClr val="000066"/>
              </a:solidFill>
              <a:latin typeface="Times" pitchFamily="18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75994-AF5E-43F7-914A-D81091F7F2DB}" type="slidenum">
              <a:rPr lang="en-US" smtClean="0">
                <a:latin typeface="Times" pitchFamily="18" charset="0"/>
                <a:cs typeface="Arial" charset="0"/>
              </a:rPr>
              <a:pPr/>
              <a:t>3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MW savings potential-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82 W savings per CFL, 200 million light points means 16400 MW. </a:t>
            </a:r>
            <a:r>
              <a:rPr lang="en-US" b="1" dirty="0" smtClean="0"/>
              <a:t>Assuming only 25% potential is achieved 4200 MW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18 W CFL = 100 W incandescent bulb  i.e saving per lamp is 82 W (Max replaceable lamps to qualify under small scale 60 GWh is 5.04 Lakh CFLs)</a:t>
            </a:r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endParaRPr lang="de-DE" sz="19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Assuming 3.5 hour usage/ day, in a year </a:t>
            </a:r>
            <a:r>
              <a:rPr lang="de-DE" sz="19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per CFL i.e </a:t>
            </a: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total of 1277.5 hour use</a:t>
            </a:r>
            <a:endParaRPr lang="de-DE" sz="19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2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energy saving will be = 82 x 1277.5 = 104.8 KWhr / year and taking Emission factor as 0.85 tCO2/ GWhr </a:t>
            </a:r>
          </a:p>
          <a:p>
            <a:pPr lvl="2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0.09 tCO2 / CFL / year</a:t>
            </a:r>
          </a:p>
          <a:p>
            <a:pPr lvl="2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defRPr/>
            </a:pPr>
            <a:endParaRPr lang="de-DE" sz="19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14 W CFL = 60 W incandescent bulb  i.e saving per lamp is 46 W (Max replaceable lamps to qualify under small scale 60 GWh is 8.93 Lakh CFLs)</a:t>
            </a:r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endParaRPr lang="de-DE" sz="19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1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Assuming 4 hour usage/ day, in a year </a:t>
            </a:r>
            <a:r>
              <a:rPr lang="de-DE" sz="19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per CFL i.e </a:t>
            </a: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total of 1277.5 hour use</a:t>
            </a:r>
            <a:endParaRPr lang="de-DE" sz="19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2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energy saving will be = 46 x 1277.5 = 58.77 KWhr / year and taking Emission factor as 0.85 tCO2/ GWhr </a:t>
            </a:r>
          </a:p>
          <a:p>
            <a:pPr lvl="2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65000"/>
              <a:buFont typeface="Wingdings" pitchFamily="2" charset="2"/>
              <a:buChar char="Ø"/>
              <a:defRPr/>
            </a:pPr>
            <a:r>
              <a:rPr lang="de-DE" sz="19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0.050 tCO2 / CFL / year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B8F47-8FEE-4C2B-AFAD-941745B6B519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0E198-206C-434E-95F3-FDF32413F10A}" type="slidenum">
              <a:rPr lang="en-US" smtClean="0">
                <a:latin typeface="Times" pitchFamily="18" charset="0"/>
                <a:cs typeface="Arial" charset="0"/>
              </a:rPr>
              <a:pPr/>
              <a:t>5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225AC-BD4E-4316-B4BB-584DBFCF013D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pitchFamily="18" charset="0"/>
              </a:rPr>
              <a:t>Identify a viable methodology.</a:t>
            </a:r>
          </a:p>
          <a:p>
            <a:pPr eaLnBrk="1" hangingPunct="1"/>
            <a:endParaRPr lang="en-US" smtClean="0">
              <a:latin typeface="Times" pitchFamily="18" charset="0"/>
            </a:endParaRPr>
          </a:p>
          <a:p>
            <a:pPr eaLnBrk="1" hangingPunct="1"/>
            <a:r>
              <a:rPr lang="en-US" smtClean="0">
                <a:latin typeface="Times" pitchFamily="18" charset="0"/>
              </a:rPr>
              <a:t>2007: BLY started off as AM0046 and later turned to AMS IIC under pilot.</a:t>
            </a:r>
          </a:p>
          <a:p>
            <a:pPr eaLnBrk="1" hangingPunct="1"/>
            <a:endParaRPr lang="en-US" smtClean="0">
              <a:latin typeface="Times" pitchFamily="18" charset="0"/>
            </a:endParaRPr>
          </a:p>
          <a:p>
            <a:pPr eaLnBrk="1" hangingPunct="1"/>
            <a:r>
              <a:rPr lang="en-US" smtClean="0">
                <a:latin typeface="Times" pitchFamily="18" charset="0"/>
              </a:rPr>
              <a:t>2008: final choice of in-between AMS IIJ and AMSIIC made and finally settling on AMS IIC.</a:t>
            </a:r>
          </a:p>
          <a:p>
            <a:pPr eaLnBrk="1" hangingPunct="1"/>
            <a:endParaRPr lang="en-US" smtClean="0">
              <a:latin typeface="Times" pitchFamily="18" charset="0"/>
            </a:endParaRPr>
          </a:p>
          <a:p>
            <a:pPr eaLnBrk="1" hangingPunct="1"/>
            <a:r>
              <a:rPr lang="en-US" smtClean="0">
                <a:latin typeface="Times" pitchFamily="18" charset="0"/>
              </a:rPr>
              <a:t>2008: final choice of in-between AMS IIJ and AMSIIC made and finally settling on AMS IIJ.</a:t>
            </a:r>
          </a:p>
          <a:p>
            <a:pPr eaLnBrk="1" hangingPunct="1"/>
            <a:endParaRPr lang="en-US" smtClean="0">
              <a:latin typeface="Times" pitchFamily="18" charset="0"/>
            </a:endParaRPr>
          </a:p>
          <a:p>
            <a:pPr eaLnBrk="1" hangingPunct="1"/>
            <a:r>
              <a:rPr lang="en-US" b="1" smtClean="0">
                <a:latin typeface="Times" pitchFamily="18" charset="0"/>
              </a:rPr>
              <a:t>Key decision factor</a:t>
            </a:r>
            <a:r>
              <a:rPr lang="en-US" smtClean="0">
                <a:latin typeface="Times" pitchFamily="18" charset="0"/>
                <a:sym typeface="Wingdings" pitchFamily="2" charset="2"/>
              </a:rPr>
              <a:t> the needs of the investor</a:t>
            </a:r>
          </a:p>
          <a:p>
            <a:pPr eaLnBrk="1" hangingPunct="1"/>
            <a:endParaRPr lang="en-US" smtClean="0">
              <a:latin typeface="Times" pitchFamily="18" charset="0"/>
              <a:sym typeface="Wingdings" pitchFamily="2" charset="2"/>
            </a:endParaRPr>
          </a:p>
          <a:p>
            <a:pPr eaLnBrk="1" hangingPunct="1"/>
            <a:r>
              <a:rPr lang="en-US" b="1" smtClean="0">
                <a:latin typeface="Times" pitchFamily="18" charset="0"/>
                <a:sym typeface="Wingdings" pitchFamily="2" charset="2"/>
              </a:rPr>
              <a:t>Learning's</a:t>
            </a:r>
            <a:r>
              <a:rPr lang="en-US" smtClean="0">
                <a:latin typeface="Times" pitchFamily="18" charset="0"/>
                <a:sym typeface="Wingdings" pitchFamily="2" charset="2"/>
              </a:rPr>
              <a:t> Baseline line survey sampling methodology with 90% confidence level and random households chosen with ‘random number generator’</a:t>
            </a: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8F3EA43-F591-456F-B89B-840581B7430F}" type="slidenum">
              <a:rPr lang="en-US" sz="1200" b="0">
                <a:solidFill>
                  <a:schemeClr val="tx1"/>
                </a:solidFill>
                <a:latin typeface="Times" pitchFamily="18" charset="0"/>
              </a:rPr>
              <a:pPr algn="r" eaLnBrk="0" hangingPunct="0"/>
              <a:t>9</a:t>
            </a:fld>
            <a:endParaRPr lang="en-US" sz="12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825-32D7-4BD7-BB66-DC3A697F00F3}" type="slidenum">
              <a:rPr lang="en-US" smtClean="0">
                <a:latin typeface="Times" pitchFamily="18" charset="0"/>
                <a:cs typeface="Arial" charset="0"/>
              </a:rPr>
              <a:pPr/>
              <a:t>10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828800" lvl="3" indent="-514350" algn="just" eaLnBrk="1" hangingPunct="1">
              <a:lnSpc>
                <a:spcPct val="80000"/>
              </a:lnSpc>
              <a:buSzPct val="65000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BLY Example: 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initially wide use of low-power factor CFLs under BLY proposed.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Utilities apprehended this to be detrimental for grid stability.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BEE worked with Bureau of Indian Standards to shift standards towards high power factor CFLs, which were adopted in 2009.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E5F18-A4DA-49C5-B37F-7EF3A69B765E}" type="slidenum">
              <a:rPr lang="en-US" smtClean="0">
                <a:latin typeface="Times" pitchFamily="18" charset="0"/>
                <a:cs typeface="Arial" charset="0"/>
              </a:rPr>
              <a:pPr/>
              <a:t>11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4684F-7A2C-402A-8F84-F6019901B91C}" type="slidenum">
              <a:rPr lang="en-US" smtClean="0">
                <a:latin typeface="Times" pitchFamily="18" charset="0"/>
                <a:cs typeface="Arial" charset="0"/>
              </a:rPr>
              <a:pPr/>
              <a:t>13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828800" lvl="3" indent="-514350" algn="just" eaLnBrk="1" hangingPunct="1">
              <a:lnSpc>
                <a:spcPct val="80000"/>
              </a:lnSpc>
              <a:buSzPct val="65000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BLY Example: 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initially wide use of low-power factor CFLs under BLY proposed.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Utilities apprehended this to be detrimental for grid stability.</a:t>
            </a:r>
          </a:p>
          <a:p>
            <a:pPr marL="1828800" lvl="3" indent="-514350" algn="just" eaLnBrk="1" hangingPunct="1">
              <a:lnSpc>
                <a:spcPct val="80000"/>
              </a:lnSpc>
              <a:buSzPct val="65000"/>
              <a:buFont typeface="Wingdings" pitchFamily="2" charset="2"/>
              <a:buChar char="ü"/>
            </a:pPr>
            <a:r>
              <a:rPr lang="en-US" sz="2000" smtClean="0">
                <a:solidFill>
                  <a:srgbClr val="21712B"/>
                </a:solidFill>
                <a:latin typeface="Calibri" pitchFamily="34" charset="0"/>
                <a:cs typeface="Arial" charset="0"/>
              </a:rPr>
              <a:t>BEE worked with Bureau of Indian Standards to shift standards towards high power factor CFLs, which were adopted in 2009.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fld id="{B6627C32-A0CE-40F6-BDFA-3C7C724DC8AA}" type="datetime1">
              <a:rPr lang="de-DE" sz="1200" b="0">
                <a:solidFill>
                  <a:schemeClr val="bg1"/>
                </a:solidFill>
                <a:cs typeface="+mn-cs"/>
              </a:rPr>
              <a:pPr eaLnBrk="0" hangingPunct="0">
                <a:defRPr/>
              </a:pPr>
              <a:t>07.05.2011</a:t>
            </a:fld>
            <a:r>
              <a:rPr lang="de-DE" sz="1200" b="0">
                <a:solidFill>
                  <a:schemeClr val="bg1"/>
                </a:solidFill>
                <a:cs typeface="+mn-cs"/>
              </a:rPr>
              <a:t>     Seite </a:t>
            </a:r>
            <a:fld id="{47E629A9-0A5C-40E7-AAB5-13A739EA4526}" type="slidenum">
              <a:rPr lang="de-DE" sz="1200" b="0">
                <a:solidFill>
                  <a:schemeClr val="bg1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de-DE" sz="12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BZ" sz="2400" b="0">
              <a:solidFill>
                <a:schemeClr val="tx1"/>
              </a:solidFill>
              <a:latin typeface="Times" charset="0"/>
              <a:cs typeface="+mn-cs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lum contrast="-20000"/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BZ" sz="2400" b="0">
              <a:solidFill>
                <a:schemeClr val="tx1"/>
              </a:solidFill>
              <a:latin typeface="Times" charset="0"/>
              <a:cs typeface="+mn-cs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pic>
        <p:nvPicPr>
          <p:cNvPr id="13" name="Picture 20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4" descr="gizlogo-standard-rgb.gif"/>
          <p:cNvPicPr>
            <a:picLocks noChangeAspect="1"/>
          </p:cNvPicPr>
          <p:nvPr userDrawn="1"/>
        </p:nvPicPr>
        <p:blipFill>
          <a:blip r:embed="rId4"/>
          <a:srcRect t="17992" b="17450"/>
          <a:stretch>
            <a:fillRect/>
          </a:stretch>
        </p:blipFill>
        <p:spPr bwMode="auto">
          <a:xfrm>
            <a:off x="284163" y="114300"/>
            <a:ext cx="898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3075"/>
            <a:ext cx="88931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0350" y="1665288"/>
            <a:ext cx="4149725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665288"/>
            <a:ext cx="4149725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756400" y="6602413"/>
            <a:ext cx="1295400" cy="276225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fld id="{C97F761B-2F52-421D-B501-2FE81CF056ED}" type="datetime1">
              <a:rPr lang="de-DE"/>
              <a:pPr>
                <a:defRPr/>
              </a:pPr>
              <a:t>07.05.2011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125" y="6600825"/>
            <a:ext cx="2895600" cy="277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3880808"/>
            <a:ext cx="7034400" cy="11448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36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40400" y="2292939"/>
            <a:ext cx="7034400" cy="1500187"/>
          </a:xfrm>
        </p:spPr>
        <p:txBody>
          <a:bodyPr anchor="b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None/>
              <a:tabLst>
                <a:tab pos="2190750" algn="l"/>
              </a:tabLst>
              <a:def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756400" y="6602413"/>
            <a:ext cx="1295400" cy="276225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fld id="{B41482D0-84E6-4102-8485-04520B8AEBEE}" type="datetime1">
              <a:rPr lang="de-DE"/>
              <a:pPr>
                <a:defRPr/>
              </a:pPr>
              <a:t>07.05.2011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125" y="6600825"/>
            <a:ext cx="2895600" cy="277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813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5812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56400" y="6602413"/>
            <a:ext cx="1295400" cy="276225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fld id="{88C53669-8848-4A66-A001-B1A2792091D8}" type="datetime1">
              <a:rPr lang="de-DE"/>
              <a:pPr>
                <a:defRPr/>
              </a:pPr>
              <a:t>07.05.2011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5125" y="6600825"/>
            <a:ext cx="2895600" cy="277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1411200"/>
            <a:ext cx="7034400" cy="619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40400" y="2098784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40400" y="2668044"/>
            <a:ext cx="3463200" cy="355739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15200" y="2098783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15200" y="2668044"/>
            <a:ext cx="3463200" cy="3557392"/>
          </a:xfrm>
        </p:spPr>
        <p:txBody>
          <a:bodyPr/>
          <a:lstStyle>
            <a:lvl1pPr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2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DE" sz="200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de-DE" sz="18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de-DE" sz="1600" dirty="0" smtClean="0">
                <a:solidFill>
                  <a:schemeClr val="tx1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756400" y="6602413"/>
            <a:ext cx="1295400" cy="276225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fld id="{81004F4F-98ED-4E77-8972-9A0A2DD23150}" type="datetime1">
              <a:rPr lang="de-DE"/>
              <a:pPr>
                <a:defRPr/>
              </a:pPr>
              <a:t>07.05.2011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65125" y="6600825"/>
            <a:ext cx="2895600" cy="277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756400" y="6602413"/>
            <a:ext cx="1295400" cy="276225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fld id="{80715FC2-B0C9-48EB-9938-46E8C75138F1}" type="datetime1">
              <a:rPr lang="de-DE"/>
              <a:pPr>
                <a:defRPr/>
              </a:pPr>
              <a:t>07.05.2011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5125" y="6600825"/>
            <a:ext cx="2895600" cy="27781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B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1411200"/>
            <a:ext cx="2484000" cy="1357052"/>
          </a:xfrm>
        </p:spPr>
        <p:txBody>
          <a:bodyPr anchor="b"/>
          <a:lstStyle>
            <a:lvl1pPr algn="l">
              <a:defRPr sz="2800" b="0" baseline="0"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20022" y="1411201"/>
            <a:ext cx="4453200" cy="48142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0400" y="2893512"/>
            <a:ext cx="2484000" cy="333192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0400" y="4860099"/>
            <a:ext cx="7034400" cy="52609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52525" y="1411201"/>
            <a:ext cx="6831014" cy="3361215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0400" y="5486400"/>
            <a:ext cx="7034400" cy="739036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fld id="{AB81C545-FE68-41D5-BEA4-2878944C354C}" type="datetime1">
              <a:rPr lang="de-DE" sz="1200" b="0">
                <a:solidFill>
                  <a:schemeClr val="bg1"/>
                </a:solidFill>
                <a:cs typeface="+mn-cs"/>
              </a:rPr>
              <a:pPr eaLnBrk="0" hangingPunct="0">
                <a:defRPr/>
              </a:pPr>
              <a:t>07.05.2011</a:t>
            </a:fld>
            <a:r>
              <a:rPr lang="de-DE" sz="1200" b="0">
                <a:solidFill>
                  <a:schemeClr val="bg1"/>
                </a:solidFill>
                <a:cs typeface="+mn-cs"/>
              </a:rPr>
              <a:t>     Seite </a:t>
            </a:r>
            <a:fld id="{33343772-5D0C-4861-B9B2-EF620F3284E4}" type="slidenum">
              <a:rPr lang="de-DE" sz="1200" b="0">
                <a:solidFill>
                  <a:schemeClr val="bg1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de-DE" sz="12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BZ" sz="2400" b="0">
              <a:solidFill>
                <a:schemeClr val="tx1"/>
              </a:solidFill>
              <a:latin typeface="Times" charset="0"/>
              <a:cs typeface="+mn-cs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2">
            <a:lum contrast="-20000"/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BZ" sz="2400" b="0">
              <a:solidFill>
                <a:schemeClr val="tx1"/>
              </a:solidFill>
              <a:latin typeface="Times" charset="0"/>
              <a:cs typeface="+mn-cs"/>
            </a:endParaRP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1411288"/>
            <a:ext cx="70342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here to add title</a:t>
            </a:r>
          </a:p>
        </p:txBody>
      </p:sp>
      <p:sp>
        <p:nvSpPr>
          <p:cNvPr id="103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06613"/>
            <a:ext cx="70342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here to add text</a:t>
            </a:r>
          </a:p>
          <a:p>
            <a:pPr lvl="1"/>
            <a:r>
              <a:rPr lang="de-DE" smtClean="0"/>
              <a:t>Second layer</a:t>
            </a:r>
          </a:p>
          <a:p>
            <a:pPr lvl="2"/>
            <a:r>
              <a:rPr lang="de-DE" smtClean="0"/>
              <a:t>Third layer</a:t>
            </a:r>
          </a:p>
          <a:p>
            <a:pPr lvl="3"/>
            <a:r>
              <a:rPr lang="de-DE" smtClean="0"/>
              <a:t>Fourth layer</a:t>
            </a:r>
          </a:p>
          <a:p>
            <a:pPr lvl="4"/>
            <a:r>
              <a:rPr lang="de-DE" smtClean="0"/>
              <a:t>Fifth layer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pic>
        <p:nvPicPr>
          <p:cNvPr id="1036" name="Picture 23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Grafik 16" descr="gizlogo-standard-rgb.gif"/>
          <p:cNvPicPr>
            <a:picLocks noChangeAspect="1"/>
          </p:cNvPicPr>
          <p:nvPr/>
        </p:nvPicPr>
        <p:blipFill>
          <a:blip r:embed="rId14"/>
          <a:srcRect t="17992" b="17450"/>
          <a:stretch>
            <a:fillRect/>
          </a:stretch>
        </p:blipFill>
        <p:spPr bwMode="auto">
          <a:xfrm>
            <a:off x="284163" y="114300"/>
            <a:ext cx="898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5" descr="C:\Users\Alvin\Desktop\BEE\Pictures\BEE logo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6118225"/>
            <a:ext cx="714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6" r:id="rId7"/>
    <p:sldLayoutId id="2147483657" r:id="rId8"/>
    <p:sldLayoutId id="2147483658" r:id="rId9"/>
    <p:sldLayoutId id="2147483659" r:id="rId10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Clr>
          <a:srgbClr val="C80F0F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</a:defRPr>
      </a:lvl2pPr>
      <a:lvl3pPr marL="1238250" indent="-285750" algn="l" rtl="0" fontAlgn="base">
        <a:spcBef>
          <a:spcPct val="20000"/>
        </a:spcBef>
        <a:spcAft>
          <a:spcPct val="0"/>
        </a:spcAft>
        <a:buClr>
          <a:srgbClr val="999999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</a:defRPr>
      </a:lvl3pPr>
      <a:lvl4pPr marL="1714500" indent="-285750" algn="l" rtl="0" fontAlgn="base">
        <a:spcBef>
          <a:spcPct val="20000"/>
        </a:spcBef>
        <a:spcAft>
          <a:spcPct val="0"/>
        </a:spcAft>
        <a:buClr>
          <a:srgbClr val="C80F0F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4pPr>
      <a:lvl5pPr marL="2190750" indent="-260350" algn="l" rtl="0" fontAlgn="base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11"/>
          <p:cNvSpPr>
            <a:spLocks noChangeShapeType="1"/>
          </p:cNvSpPr>
          <p:nvPr/>
        </p:nvSpPr>
        <p:spPr bwMode="auto">
          <a:xfrm>
            <a:off x="6880225" y="1833563"/>
            <a:ext cx="0" cy="25908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8" name="Line 12"/>
          <p:cNvSpPr>
            <a:spLocks noChangeShapeType="1"/>
          </p:cNvSpPr>
          <p:nvPr/>
        </p:nvSpPr>
        <p:spPr bwMode="auto">
          <a:xfrm>
            <a:off x="6019800" y="1838325"/>
            <a:ext cx="0" cy="25908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Line 13"/>
          <p:cNvSpPr>
            <a:spLocks noChangeShapeType="1"/>
          </p:cNvSpPr>
          <p:nvPr/>
        </p:nvSpPr>
        <p:spPr bwMode="auto">
          <a:xfrm>
            <a:off x="5181600" y="1838325"/>
            <a:ext cx="0" cy="25908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Line 14"/>
          <p:cNvSpPr>
            <a:spLocks noChangeShapeType="1"/>
          </p:cNvSpPr>
          <p:nvPr/>
        </p:nvSpPr>
        <p:spPr bwMode="auto">
          <a:xfrm>
            <a:off x="7729538" y="1833563"/>
            <a:ext cx="0" cy="25908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15"/>
          <p:cNvSpPr>
            <a:spLocks noChangeShapeType="1"/>
          </p:cNvSpPr>
          <p:nvPr/>
        </p:nvSpPr>
        <p:spPr bwMode="auto">
          <a:xfrm flipH="1" flipV="1">
            <a:off x="3562350" y="3624263"/>
            <a:ext cx="48815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18"/>
          <p:cNvSpPr>
            <a:spLocks noChangeShapeType="1"/>
          </p:cNvSpPr>
          <p:nvPr/>
        </p:nvSpPr>
        <p:spPr bwMode="auto">
          <a:xfrm>
            <a:off x="4343400" y="1833563"/>
            <a:ext cx="0" cy="25908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9"/>
          <p:cNvSpPr>
            <a:spLocks noChangeShapeType="1"/>
          </p:cNvSpPr>
          <p:nvPr/>
        </p:nvSpPr>
        <p:spPr bwMode="auto">
          <a:xfrm flipH="1">
            <a:off x="3581400" y="2960688"/>
            <a:ext cx="486251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Rectangle 20"/>
          <p:cNvSpPr>
            <a:spLocks noChangeArrowheads="1"/>
          </p:cNvSpPr>
          <p:nvPr/>
        </p:nvSpPr>
        <p:spPr bwMode="auto">
          <a:xfrm>
            <a:off x="4419600" y="4191000"/>
            <a:ext cx="685800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45" name="Rectangle 22"/>
          <p:cNvSpPr>
            <a:spLocks noChangeArrowheads="1"/>
          </p:cNvSpPr>
          <p:nvPr/>
        </p:nvSpPr>
        <p:spPr bwMode="auto">
          <a:xfrm>
            <a:off x="6096000" y="4191000"/>
            <a:ext cx="685800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46" name="Rectangle 23"/>
          <p:cNvSpPr>
            <a:spLocks noChangeArrowheads="1"/>
          </p:cNvSpPr>
          <p:nvPr/>
        </p:nvSpPr>
        <p:spPr bwMode="auto">
          <a:xfrm>
            <a:off x="6934200" y="4191000"/>
            <a:ext cx="685800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47" name="Rectangle 27"/>
          <p:cNvSpPr>
            <a:spLocks noChangeArrowheads="1"/>
          </p:cNvSpPr>
          <p:nvPr/>
        </p:nvSpPr>
        <p:spPr bwMode="auto">
          <a:xfrm>
            <a:off x="7759700" y="4191000"/>
            <a:ext cx="685800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348" name="Text Box 49"/>
          <p:cNvSpPr txBox="1">
            <a:spLocks noChangeArrowheads="1"/>
          </p:cNvSpPr>
          <p:nvPr/>
        </p:nvSpPr>
        <p:spPr bwMode="auto">
          <a:xfrm>
            <a:off x="642938" y="919163"/>
            <a:ext cx="8215312" cy="2554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>
                <a:solidFill>
                  <a:srgbClr val="C00000"/>
                </a:solidFill>
                <a:latin typeface="Arial Rounded MT Bold"/>
              </a:rPr>
              <a:t>CDM Programme of Activities  (PoA)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800">
                <a:solidFill>
                  <a:srgbClr val="C00000"/>
                </a:solidFill>
                <a:latin typeface="Arial Rounded MT Bold"/>
              </a:rPr>
              <a:t>Challenges and Solutions</a:t>
            </a:r>
          </a:p>
          <a:p>
            <a:pPr algn="ctr" eaLnBrk="0" hangingPunct="0">
              <a:spcBef>
                <a:spcPct val="50000"/>
              </a:spcBef>
            </a:pPr>
            <a:endParaRPr lang="en-GB" sz="2000">
              <a:solidFill>
                <a:srgbClr val="000066"/>
              </a:solidFill>
              <a:latin typeface="Arial Rounded MT Bold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GB" sz="2000" b="0">
                <a:solidFill>
                  <a:srgbClr val="000066"/>
                </a:solidFill>
                <a:latin typeface="Arial Rounded MT Bold"/>
              </a:rPr>
              <a:t>Experience from the –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000" b="0">
                <a:solidFill>
                  <a:srgbClr val="000066"/>
                </a:solidFill>
                <a:latin typeface="Arial Rounded MT Bold"/>
              </a:rPr>
              <a:t>UNFCCC registered PoA “Bachat Lamp Yojana”                           </a:t>
            </a:r>
            <a:endParaRPr lang="en-GB" sz="2000" b="0">
              <a:solidFill>
                <a:srgbClr val="C00000"/>
              </a:solidFill>
              <a:latin typeface="Arial Rounded MT Bold"/>
            </a:endParaRPr>
          </a:p>
        </p:txBody>
      </p:sp>
      <p:sp>
        <p:nvSpPr>
          <p:cNvPr id="14349" name="Text Box 44"/>
          <p:cNvSpPr txBox="1">
            <a:spLocks noChangeArrowheads="1"/>
          </p:cNvSpPr>
          <p:nvPr/>
        </p:nvSpPr>
        <p:spPr bwMode="auto">
          <a:xfrm>
            <a:off x="2125663" y="4972050"/>
            <a:ext cx="51196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44838" indent="-3144838" eaLnBrk="0" hangingPunct="0">
              <a:spcBef>
                <a:spcPct val="50000"/>
              </a:spcBef>
            </a:pPr>
            <a:r>
              <a:rPr lang="de-DE" sz="1600">
                <a:solidFill>
                  <a:srgbClr val="002060"/>
                </a:solidFill>
              </a:rPr>
              <a:t>Bureau of Energy Efficiency</a:t>
            </a:r>
          </a:p>
          <a:p>
            <a:pPr marL="3144838" indent="-3144838" eaLnBrk="0" hangingPunct="0">
              <a:spcBef>
                <a:spcPct val="50000"/>
              </a:spcBef>
            </a:pPr>
            <a:endParaRPr lang="de-DE" sz="1600">
              <a:solidFill>
                <a:srgbClr val="002060"/>
              </a:solidFill>
            </a:endParaRPr>
          </a:p>
          <a:p>
            <a:pPr marL="3144838" indent="-3144838" eaLnBrk="0" hangingPunct="0">
              <a:spcBef>
                <a:spcPct val="50000"/>
              </a:spcBef>
            </a:pPr>
            <a:r>
              <a:rPr lang="de-DE" sz="1600">
                <a:solidFill>
                  <a:srgbClr val="002060"/>
                </a:solidFill>
              </a:rPr>
              <a:t>Indo-German Energy Programme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863" y="1065213"/>
            <a:ext cx="5060950" cy="4845050"/>
          </a:xfrm>
        </p:spPr>
        <p:txBody>
          <a:bodyPr/>
          <a:lstStyle/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endParaRPr lang="de-DE" sz="2400" kern="12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971550" lvl="1" indent="-514350" algn="just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Consult Stakeholder(s)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endParaRPr lang="en-US" sz="2000" b="1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Provides 360° due diligence on project design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Identify barriers to uptake and develop enablers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Builds transparency of decision making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Ensures buy-in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r>
              <a:rPr lang="en-US" sz="2000" kern="1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Tip: 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Web-site based consultation reduces costs and is quick and convenient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Budget adequate time to enable 2-3 consultations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9788" y="-6350"/>
            <a:ext cx="7715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en-US">
                <a:solidFill>
                  <a:srgbClr val="000066"/>
                </a:solidFill>
                <a:latin typeface="Arial Black" pitchFamily="34" charset="0"/>
              </a:rPr>
            </a:br>
            <a:r>
              <a:rPr lang="en-US">
                <a:solidFill>
                  <a:srgbClr val="000066"/>
                </a:solidFill>
                <a:latin typeface="Arial Black" pitchFamily="34" charset="0"/>
              </a:rPr>
              <a:t># 3-- Consulting Stakeholders Pays</a:t>
            </a:r>
            <a:endParaRPr lang="en-US" sz="160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7651" name="Picture 5" descr="Consultation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50" y="900113"/>
            <a:ext cx="25098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14325" y="4230688"/>
            <a:ext cx="44624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BLY example</a:t>
            </a:r>
          </a:p>
          <a:p>
            <a:pPr eaLnBrk="0" hangingPunct="0"/>
            <a:endParaRPr lang="en-US" sz="2000" b="0">
              <a:solidFill>
                <a:srgbClr val="21712B"/>
              </a:solidFill>
              <a:latin typeface="Calibri" pitchFamily="34" charset="0"/>
            </a:endParaRPr>
          </a:p>
          <a:p>
            <a:pPr eaLnBrk="0" hangingPunct="0">
              <a:buFont typeface="Arial" charset="0"/>
              <a:buChar char="−"/>
            </a:pPr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  National stakeholder meeting  facilitated by Greenpeace</a:t>
            </a:r>
          </a:p>
          <a:p>
            <a:pPr eaLnBrk="0" hangingPunct="0">
              <a:buFont typeface="Arial" charset="0"/>
              <a:buChar char="−"/>
            </a:pPr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 periodic meetings held (till-date) with Investors / Utility to iron out gaps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2488" y="20638"/>
            <a:ext cx="7715250" cy="642937"/>
          </a:xfrm>
        </p:spPr>
        <p:txBody>
          <a:bodyPr/>
          <a:lstStyle/>
          <a:p>
            <a:pPr algn="ctr"/>
            <a: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  <a:t># 4— Simplify Monitoring &amp; Verification</a:t>
            </a:r>
            <a:endParaRPr lang="en-US" sz="1600" b="1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2313" y="1065213"/>
            <a:ext cx="5251450" cy="2633662"/>
          </a:xfrm>
        </p:spPr>
        <p:txBody>
          <a:bodyPr/>
          <a:lstStyle/>
          <a:p>
            <a:pPr marL="971550" lvl="1" indent="-514350" algn="just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de-DE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  Reduce Investor Risk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 typeface="+mj-lt"/>
              <a:buAutoNum type="arabicPeriod" startAt="2"/>
              <a:defRPr/>
            </a:pPr>
            <a:endParaRPr lang="de-DE" sz="2000" b="1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de-DE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Reduce data monitoring and assurance costs using e.g. Pre-defined factors, sampling plans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endParaRPr lang="de-DE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de-DE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Develop standard templates  and provide public access</a:t>
            </a:r>
          </a:p>
        </p:txBody>
      </p:sp>
      <p:pic>
        <p:nvPicPr>
          <p:cNvPr id="29699" name="Picture 3" descr="indian-rupees-n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3" y="1319213"/>
            <a:ext cx="3405187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204788" y="3767138"/>
            <a:ext cx="47767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BLY example</a:t>
            </a:r>
          </a:p>
          <a:p>
            <a:pPr eaLnBrk="0" hangingPunct="0"/>
            <a:endParaRPr lang="en-US" sz="2000" b="0">
              <a:solidFill>
                <a:srgbClr val="21712B"/>
              </a:solidFill>
              <a:latin typeface="Calibri" pitchFamily="34" charset="0"/>
            </a:endParaRPr>
          </a:p>
          <a:p>
            <a:pPr eaLnBrk="0" hangingPunct="0">
              <a:buFont typeface="Arial" charset="0"/>
              <a:buChar char="−"/>
            </a:pPr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 use of simple deemed saving methodology AMS IIJ instead of AMS IIC</a:t>
            </a:r>
          </a:p>
          <a:p>
            <a:pPr eaLnBrk="0" hangingPunct="0">
              <a:buFont typeface="Arial" charset="0"/>
              <a:buChar char="−"/>
            </a:pPr>
            <a:endParaRPr lang="en-US" sz="2000" b="0">
              <a:solidFill>
                <a:srgbClr val="21712B"/>
              </a:solidFill>
              <a:latin typeface="Calibri" pitchFamily="34" charset="0"/>
            </a:endParaRPr>
          </a:p>
          <a:p>
            <a:pPr eaLnBrk="0" hangingPunct="0">
              <a:buFont typeface="Arial" charset="0"/>
              <a:buChar char="−"/>
            </a:pPr>
            <a:r>
              <a:rPr lang="en-US" sz="2000" b="0">
                <a:solidFill>
                  <a:srgbClr val="21712B"/>
                </a:solidFill>
                <a:latin typeface="Calibri" pitchFamily="34" charset="0"/>
              </a:rPr>
              <a:t>BEE developed all documents &amp; templates and maintain it on its website</a:t>
            </a: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5035550" y="4148138"/>
            <a:ext cx="3781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eaLnBrk="0" hangingPunct="0"/>
            <a:r>
              <a:rPr lang="de-DE" sz="2000" b="0">
                <a:solidFill>
                  <a:srgbClr val="C00000"/>
                </a:solidFill>
                <a:latin typeface="Calibri" pitchFamily="34" charset="0"/>
              </a:rPr>
              <a:t>Tip: Focus on predictibility of returns and ease to investor!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258888" y="3240088"/>
            <a:ext cx="7034212" cy="617537"/>
          </a:xfrm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en-GB" sz="2800" smtClean="0">
                <a:solidFill>
                  <a:srgbClr val="C00000"/>
                </a:solidFill>
                <a:latin typeface="Arial Rounded MT Bold"/>
              </a:rPr>
              <a:t>&amp; requires us to work</a:t>
            </a:r>
            <a:endParaRPr lang="en-US" sz="2800" smtClean="0"/>
          </a:p>
        </p:txBody>
      </p:sp>
      <p:pic>
        <p:nvPicPr>
          <p:cNvPr id="33794" name="Picture 3" descr="untitled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0" y="4032250"/>
            <a:ext cx="170656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4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975" y="1628775"/>
            <a:ext cx="3170238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31788" y="868363"/>
            <a:ext cx="763905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2800" b="0" kern="0" dirty="0">
                <a:solidFill>
                  <a:srgbClr val="C00000"/>
                </a:solidFill>
                <a:latin typeface="Arial Rounded MT Bold" pitchFamily="34" charset="0"/>
                <a:ea typeface="+mj-ea"/>
                <a:cs typeface="+mj-cs"/>
              </a:rPr>
              <a:t>The PoA road ahead is full of pot-holes….</a:t>
            </a:r>
            <a:endParaRPr lang="en-US" sz="2800" b="0" kern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863" y="1065213"/>
            <a:ext cx="5060950" cy="4845050"/>
          </a:xfrm>
        </p:spPr>
        <p:txBody>
          <a:bodyPr/>
          <a:lstStyle/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Required--Multi-investor friendly PoA norms on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endParaRPr lang="en-US" sz="2000" b="1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CPA specific Project participant status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CPA verification on choice, and not as a bundle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Restrict 3-month gap in-between request for issuance to CPA and not PoA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Allow decentralization of CME functions within a PoA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9788" y="-6350"/>
            <a:ext cx="7715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Pothole # 1– Restriction on Diversity</a:t>
            </a:r>
            <a:endParaRPr lang="en-US" sz="1600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41313" y="4352925"/>
            <a:ext cx="4352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0" hangingPunct="0"/>
            <a:r>
              <a:rPr lang="en-US" sz="2000">
                <a:solidFill>
                  <a:srgbClr val="000066"/>
                </a:solidFill>
                <a:latin typeface="Calibri" pitchFamily="34" charset="0"/>
              </a:rPr>
              <a:t>Diversify investors, CMEs to reduce risk of failure</a:t>
            </a:r>
          </a:p>
          <a:p>
            <a:pPr eaLnBrk="0" hangingPunct="0"/>
            <a:endParaRPr lang="en-US"/>
          </a:p>
        </p:txBody>
      </p:sp>
      <p:pic>
        <p:nvPicPr>
          <p:cNvPr id="34820" name="Picture 10" descr="images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1692275"/>
            <a:ext cx="3865563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863" y="1379538"/>
            <a:ext cx="5060950" cy="4843462"/>
          </a:xfrm>
        </p:spPr>
        <p:txBody>
          <a:bodyPr/>
          <a:lstStyle/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Required– definition of consequences of erroneous inclusion i.e. extent of sharing in the case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endParaRPr lang="en-US" sz="2000" b="1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Multiple-CPA investors and</a:t>
            </a: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Multiple DOE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9788" y="-6350"/>
            <a:ext cx="7715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Pothole # 2– Unrestricted Liability</a:t>
            </a:r>
            <a:endParaRPr lang="en-US" sz="1600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36867" name="Picture 7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688" y="1350963"/>
            <a:ext cx="3024187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341313" y="4271963"/>
            <a:ext cx="4762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0" hangingPunct="0"/>
            <a:r>
              <a:rPr lang="en-US" sz="2000">
                <a:solidFill>
                  <a:srgbClr val="000066"/>
                </a:solidFill>
                <a:latin typeface="Calibri" pitchFamily="34" charset="0"/>
              </a:rPr>
              <a:t>Liability  distribution is good philanthropy…</a:t>
            </a:r>
          </a:p>
          <a:p>
            <a:pPr marL="0" lvl="1" eaLnBrk="0" hangingPunct="0"/>
            <a:endParaRPr lang="en-US" sz="2000">
              <a:solidFill>
                <a:srgbClr val="000066"/>
              </a:solidFill>
              <a:latin typeface="Calibri" pitchFamily="34" charset="0"/>
            </a:endParaRPr>
          </a:p>
          <a:p>
            <a:pPr marL="0" lvl="1" eaLnBrk="0" hangingPunct="0"/>
            <a:r>
              <a:rPr lang="en-US" sz="2000">
                <a:solidFill>
                  <a:srgbClr val="000066"/>
                </a:solidFill>
                <a:latin typeface="Calibri" pitchFamily="34" charset="0"/>
              </a:rPr>
              <a:t>…. not good business!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863" y="1065213"/>
            <a:ext cx="5060950" cy="4845050"/>
          </a:xfrm>
        </p:spPr>
        <p:txBody>
          <a:bodyPr/>
          <a:lstStyle/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Required– Current approved methodologies are complex entailing high monitoring costs; 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        thus not amenable to scale-up like in a PoA or NAMAs. 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        </a:t>
            </a: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        </a:t>
            </a: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develop new simple methodologies with few ex-post monitoring requirements. e.g. AMS IIJ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Review methodology approval process for PoAs to reduce time and effort.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Tx/>
              <a:buNone/>
              <a:defRPr/>
            </a:pPr>
            <a:endParaRPr lang="en-US" sz="2000" b="1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9788" y="-6350"/>
            <a:ext cx="7715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Pothole # 3– Simple Methodologies</a:t>
            </a:r>
            <a:endParaRPr lang="en-US" sz="1600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8915" name="TextBox 9"/>
          <p:cNvSpPr txBox="1">
            <a:spLocks noChangeArrowheads="1"/>
          </p:cNvSpPr>
          <p:nvPr/>
        </p:nvSpPr>
        <p:spPr bwMode="auto">
          <a:xfrm>
            <a:off x="531813" y="4325938"/>
            <a:ext cx="4354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0" hangingPunct="0"/>
            <a:r>
              <a:rPr lang="en-US" sz="2000">
                <a:solidFill>
                  <a:srgbClr val="000066"/>
                </a:solidFill>
                <a:latin typeface="Calibri" pitchFamily="34" charset="0"/>
              </a:rPr>
              <a:t>Are we magnifying complexity ?</a:t>
            </a:r>
            <a:endParaRPr lang="en-US"/>
          </a:p>
        </p:txBody>
      </p:sp>
      <p:pic>
        <p:nvPicPr>
          <p:cNvPr id="38916" name="Picture 5" descr="imagesCATOQRJ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788" y="1476375"/>
            <a:ext cx="33623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title"/>
          </p:nvPr>
        </p:nvSpPr>
        <p:spPr>
          <a:xfrm>
            <a:off x="3286125" y="568325"/>
            <a:ext cx="5857875" cy="1279525"/>
          </a:xfrm>
        </p:spPr>
        <p:txBody>
          <a:bodyPr/>
          <a:lstStyle/>
          <a:p>
            <a:pPr algn="ctr"/>
            <a:r>
              <a:rPr lang="en-US" sz="2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/>
            </a:r>
            <a:br>
              <a:rPr lang="en-US" sz="2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</a:b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The choice made by </a:t>
            </a:r>
            <a:r>
              <a:rPr lang="en-US" sz="1800" b="1" i="1" u="sng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our</a:t>
            </a: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 generation,</a:t>
            </a:r>
            <a:b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</a:b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 </a:t>
            </a:r>
            <a:b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</a:b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…will affect life on earth for all generations to come.</a:t>
            </a:r>
            <a:b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</a:b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/>
            </a:r>
            <a:b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</a:br>
            <a:r>
              <a:rPr lang="en-US" sz="1800" b="1" i="1" smtClean="0">
                <a:solidFill>
                  <a:srgbClr val="C00000"/>
                </a:solidFill>
                <a:latin typeface="Book Antiqua" pitchFamily="18" charset="0"/>
                <a:cs typeface="Arial" charset="0"/>
              </a:rPr>
              <a:t>…Working together each person can make a difference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07950" y="1000125"/>
            <a:ext cx="3600450" cy="4862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Contact Information:</a:t>
            </a:r>
          </a:p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West Block-II, R. K. Puram-1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New Delhi- 110 066, India.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Tel: +91-11- 2619 4770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Fax: +91-11- 2619 4564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Email: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manu.maudgal@giz.de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66"/>
                </a:solidFill>
              </a:rPr>
              <a:t>vthakur@beenet.in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/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/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/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endParaRPr lang="en-US" sz="160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33663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25425"/>
            <a:ext cx="8839200" cy="714375"/>
          </a:xfrm>
        </p:spPr>
        <p:txBody>
          <a:bodyPr/>
          <a:lstStyle/>
          <a:p>
            <a:pPr algn="ctr"/>
            <a:r>
              <a:rPr lang="en-US" sz="2000" smtClean="0">
                <a:solidFill>
                  <a:srgbClr val="000066"/>
                </a:solidFill>
                <a:latin typeface="Arial Black" pitchFamily="34" charset="0"/>
              </a:rPr>
              <a:t>Overview: Bachat Lamp Yojana (BLY) 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11188" y="214313"/>
            <a:ext cx="72723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80000"/>
              </a:lnSpc>
              <a:buFont typeface="Wingdings" pitchFamily="2" charset="2"/>
              <a:buNone/>
              <a:tabLst>
                <a:tab pos="1030288" algn="l"/>
              </a:tabLst>
            </a:pPr>
            <a:endParaRPr lang="en-US" sz="2800">
              <a:solidFill>
                <a:srgbClr val="000066"/>
              </a:solidFill>
            </a:endParaRPr>
          </a:p>
          <a:p>
            <a:pPr eaLnBrk="0" hangingPunct="0">
              <a:lnSpc>
                <a:spcPct val="180000"/>
              </a:lnSpc>
              <a:tabLst>
                <a:tab pos="1030288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endParaRPr lang="en-US">
              <a:solidFill>
                <a:srgbClr val="000066"/>
              </a:solidFill>
              <a:latin typeface="Arial Black" pitchFamily="34" charset="0"/>
            </a:endParaRPr>
          </a:p>
          <a:p>
            <a:pPr lvl="1" eaLnBrk="0" hangingPunct="0">
              <a:lnSpc>
                <a:spcPct val="180000"/>
              </a:lnSpc>
              <a:buFont typeface="Wingdings" pitchFamily="2" charset="2"/>
              <a:buChar char="q"/>
              <a:tabLst>
                <a:tab pos="1030288" algn="l"/>
              </a:tabLst>
            </a:pPr>
            <a:r>
              <a:rPr lang="en-US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Objectives</a:t>
            </a:r>
          </a:p>
          <a:p>
            <a:pPr lvl="1" eaLnBrk="0" hangingPunct="0">
              <a:lnSpc>
                <a:spcPct val="180000"/>
              </a:lnSpc>
              <a:buFont typeface="Wingdings" pitchFamily="2" charset="2"/>
              <a:buChar char="q"/>
              <a:tabLst>
                <a:tab pos="1030288" algn="l"/>
              </a:tabLst>
            </a:pPr>
            <a:endParaRPr lang="en-US">
              <a:solidFill>
                <a:srgbClr val="000066"/>
              </a:solidFill>
            </a:endParaRPr>
          </a:p>
          <a:p>
            <a:pPr lvl="1" eaLnBrk="0" hangingPunct="0">
              <a:lnSpc>
                <a:spcPct val="180000"/>
              </a:lnSpc>
              <a:buFont typeface="Wingdings" pitchFamily="2" charset="2"/>
              <a:buChar char="q"/>
              <a:tabLst>
                <a:tab pos="1030288" algn="l"/>
              </a:tabLst>
            </a:pPr>
            <a:r>
              <a:rPr lang="en-US">
                <a:solidFill>
                  <a:srgbClr val="000066"/>
                </a:solidFill>
              </a:rPr>
              <a:t> Scheme Architecture</a:t>
            </a:r>
          </a:p>
          <a:p>
            <a:pPr lvl="1" eaLnBrk="0" hangingPunct="0">
              <a:lnSpc>
                <a:spcPct val="180000"/>
              </a:lnSpc>
              <a:buFont typeface="Wingdings" pitchFamily="2" charset="2"/>
              <a:buChar char="q"/>
              <a:tabLst>
                <a:tab pos="1030288" algn="l"/>
              </a:tabLst>
            </a:pPr>
            <a:endParaRPr lang="en-US">
              <a:solidFill>
                <a:srgbClr val="000066"/>
              </a:solidFill>
            </a:endParaRPr>
          </a:p>
          <a:p>
            <a:pPr lvl="1" eaLnBrk="0" hangingPunct="0">
              <a:lnSpc>
                <a:spcPct val="180000"/>
              </a:lnSpc>
              <a:buFont typeface="Wingdings" pitchFamily="2" charset="2"/>
              <a:buChar char="q"/>
              <a:tabLst>
                <a:tab pos="1030288" algn="l"/>
              </a:tabLst>
            </a:pPr>
            <a:r>
              <a:rPr lang="en-US">
                <a:solidFill>
                  <a:srgbClr val="000066"/>
                </a:solidFill>
              </a:rPr>
              <a:t> Learning's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01663"/>
          </a:xfrm>
        </p:spPr>
        <p:txBody>
          <a:bodyPr/>
          <a:lstStyle/>
          <a:p>
            <a:pPr algn="ctr">
              <a:defRPr/>
            </a:pPr>
            <a:r>
              <a:rPr lang="en-US" sz="2200" b="1" kern="1200" dirty="0" smtClean="0">
                <a:solidFill>
                  <a:srgbClr val="000066"/>
                </a:solidFill>
                <a:latin typeface="Arial Black" pitchFamily="34" charset="0"/>
              </a:rPr>
              <a:t>BLY PoA Objective</a:t>
            </a:r>
          </a:p>
        </p:txBody>
      </p:sp>
      <p:pic>
        <p:nvPicPr>
          <p:cNvPr id="17410" name="Picture 7" descr="BLY-COVER-Page_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8175" y="1790700"/>
            <a:ext cx="2782888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41300" y="1198563"/>
            <a:ext cx="4572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Driver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en-US" sz="16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Reduce cost of CFLs </a:t>
            </a:r>
            <a:r>
              <a:rPr lang="en-US" sz="1600" b="0" u="sng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using CDM </a:t>
            </a:r>
            <a:r>
              <a:rPr lang="en-US" sz="1600" b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revenue for domestic users; and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hasten Market Transformation to energy efficient lighting</a:t>
            </a:r>
            <a:endParaRPr lang="en-US" sz="1600" dirty="0">
              <a:solidFill>
                <a:srgbClr val="000066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622925" y="1138238"/>
            <a:ext cx="2786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66"/>
                </a:solidFill>
              </a:rPr>
              <a:t>Scheme  Objective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4975225" y="4573588"/>
            <a:ext cx="41687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</a:pPr>
            <a:r>
              <a:rPr lang="en-US" sz="1600" b="0">
                <a:solidFill>
                  <a:srgbClr val="C00000"/>
                </a:solidFill>
              </a:rPr>
              <a:t>Promotes policy for energy efficient lighting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</a:pPr>
            <a:r>
              <a:rPr lang="en-US" sz="1600" b="0">
                <a:solidFill>
                  <a:srgbClr val="C00000"/>
                </a:solidFill>
              </a:rPr>
              <a:t> in households –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−"/>
            </a:pPr>
            <a:r>
              <a:rPr lang="en-US" sz="1600" b="0">
                <a:solidFill>
                  <a:srgbClr val="C00000"/>
                </a:solidFill>
              </a:rPr>
              <a:t>CFL market price $ 2 – 2.5; 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−"/>
            </a:pPr>
            <a:r>
              <a:rPr lang="en-US" sz="1600" b="0">
                <a:solidFill>
                  <a:srgbClr val="C00000"/>
                </a:solidFill>
              </a:rPr>
              <a:t>under BLY $ 0.30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00038" y="3849688"/>
            <a:ext cx="45720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600">
                <a:solidFill>
                  <a:srgbClr val="000066"/>
                </a:solidFill>
              </a:rPr>
              <a:t>Potential Benefit by 2020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600">
              <a:solidFill>
                <a:srgbClr val="000066"/>
              </a:solidFill>
            </a:endParaRP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•"/>
            </a:pPr>
            <a:r>
              <a:rPr lang="en-US" sz="1600" b="0">
                <a:solidFill>
                  <a:srgbClr val="000066"/>
                </a:solidFill>
              </a:rPr>
              <a:t>0.5 million light-points per project,  &gt; 400 projects possible to cover India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•"/>
            </a:pPr>
            <a:r>
              <a:rPr lang="en-US" sz="1600" b="0">
                <a:solidFill>
                  <a:srgbClr val="000066"/>
                </a:solidFill>
              </a:rPr>
              <a:t>Avoided capacity ~ 4000 MW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•"/>
            </a:pPr>
            <a:r>
              <a:rPr lang="en-US" sz="1600">
                <a:solidFill>
                  <a:srgbClr val="000066"/>
                </a:solidFill>
              </a:rPr>
              <a:t>Worlds largest registered PoA by population coverage</a:t>
            </a:r>
          </a:p>
          <a:p>
            <a:pPr marL="514350" lvl="1" indent="-514350" eaLnBrk="0" hangingPunct="0">
              <a:lnSpc>
                <a:spcPct val="130000"/>
              </a:lnSpc>
              <a:spcBef>
                <a:spcPct val="40000"/>
              </a:spcBef>
              <a:spcAft>
                <a:spcPct val="20000"/>
              </a:spcAft>
              <a:buClr>
                <a:srgbClr val="000066"/>
              </a:buClr>
              <a:buSzPct val="100000"/>
              <a:buFont typeface="Arial" charset="0"/>
              <a:buChar char="•"/>
            </a:pPr>
            <a:endParaRPr lang="en-US" sz="16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38175" y="328613"/>
            <a:ext cx="8229600" cy="717550"/>
          </a:xfrm>
        </p:spPr>
        <p:txBody>
          <a:bodyPr/>
          <a:lstStyle/>
          <a:p>
            <a:pPr algn="ctr"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Arial Black" pitchFamily="34" charset="0"/>
              </a:rPr>
              <a:t>Current Status*</a:t>
            </a:r>
            <a:endParaRPr lang="en-US" sz="2000" b="1" kern="1200" dirty="0" smtClean="0">
              <a:solidFill>
                <a:srgbClr val="000066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9458" name="Content Placeholder 3" descr="India_BLY_Coverag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676400"/>
            <a:ext cx="3911600" cy="4419600"/>
          </a:xfr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1185863"/>
          <a:ext cx="4495800" cy="40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71"/>
                <a:gridCol w="2207029"/>
              </a:tblGrid>
              <a:tr h="288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CPAs Included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Current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497694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By May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97694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 smtClean="0"/>
                        <a:t>Empanelled Investors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400" b="1" dirty="0"/>
                    </a:p>
                  </a:txBody>
                  <a:tcPr/>
                </a:tc>
              </a:tr>
              <a:tr h="497694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Overall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21</a:t>
                      </a:r>
                    </a:p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Active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</a:t>
                      </a:r>
                      <a:endParaRPr lang="en-US" sz="1400" b="0" dirty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Investment</a:t>
                      </a:r>
                      <a:r>
                        <a:rPr lang="en-US" sz="1400" b="1" baseline="0" dirty="0" smtClean="0"/>
                        <a:t> Outlay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Per CPA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$</a:t>
                      </a:r>
                      <a:r>
                        <a:rPr lang="en-US" sz="1400" b="0" baseline="0" dirty="0" smtClean="0"/>
                        <a:t> 1.13 million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CFLs Distributed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  <a:tr h="288346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In</a:t>
                      </a:r>
                      <a:r>
                        <a:rPr lang="en-US" sz="1400" b="0" baseline="0" dirty="0" smtClean="0"/>
                        <a:t> millions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~ 10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97" name="TextBox 5"/>
          <p:cNvSpPr txBox="1">
            <a:spLocks noChangeArrowheads="1"/>
          </p:cNvSpPr>
          <p:nvPr/>
        </p:nvSpPr>
        <p:spPr bwMode="auto">
          <a:xfrm>
            <a:off x="6978650" y="5891213"/>
            <a:ext cx="2165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>
                <a:solidFill>
                  <a:schemeClr val="tx1"/>
                </a:solidFill>
              </a:rPr>
              <a:t>* As of today</a:t>
            </a:r>
          </a:p>
        </p:txBody>
      </p:sp>
      <p:sp>
        <p:nvSpPr>
          <p:cNvPr id="19498" name="TextBox 7"/>
          <p:cNvSpPr txBox="1">
            <a:spLocks noChangeArrowheads="1"/>
          </p:cNvSpPr>
          <p:nvPr/>
        </p:nvSpPr>
        <p:spPr bwMode="auto">
          <a:xfrm>
            <a:off x="2044700" y="1287463"/>
            <a:ext cx="2201863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C00000"/>
                </a:solidFill>
                <a:latin typeface="Arial Black" pitchFamily="34" charset="0"/>
              </a:rPr>
              <a:t>Geographic 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1"/>
          <p:cNvSpPr>
            <a:spLocks noChangeArrowheads="1"/>
          </p:cNvSpPr>
          <p:nvPr/>
        </p:nvSpPr>
        <p:spPr bwMode="auto">
          <a:xfrm>
            <a:off x="1795463" y="703263"/>
            <a:ext cx="1219200" cy="138112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solidFill>
                  <a:srgbClr val="C00000"/>
                </a:solidFill>
                <a:cs typeface="Times New Roman" pitchFamily="18" charset="0"/>
              </a:rPr>
              <a:t>Buyer in Annex I </a:t>
            </a:r>
            <a:endParaRPr lang="en-US" sz="1100">
              <a:solidFill>
                <a:srgbClr val="C00000"/>
              </a:solidFill>
            </a:endParaRPr>
          </a:p>
          <a:p>
            <a:pPr algn="ctr" eaLnBrk="0" hangingPunct="0"/>
            <a:r>
              <a:rPr lang="en-US" sz="1000">
                <a:solidFill>
                  <a:srgbClr val="C00000"/>
                </a:solidFill>
                <a:cs typeface="Times New Roman" pitchFamily="18" charset="0"/>
              </a:rPr>
              <a:t>Country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6" name="Rectangle 40"/>
          <p:cNvSpPr>
            <a:spLocks noChangeArrowheads="1"/>
          </p:cNvSpPr>
          <p:nvPr/>
        </p:nvSpPr>
        <p:spPr bwMode="auto">
          <a:xfrm>
            <a:off x="1624013" y="2768600"/>
            <a:ext cx="1647825" cy="121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CFL INVESTOR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7" name="Rectangle 39"/>
          <p:cNvSpPr>
            <a:spLocks noChangeArrowheads="1"/>
          </p:cNvSpPr>
          <p:nvPr/>
        </p:nvSpPr>
        <p:spPr bwMode="auto">
          <a:xfrm>
            <a:off x="4138613" y="700088"/>
            <a:ext cx="1304925" cy="12192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PoA -Manager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8" name="Rectangle 38"/>
          <p:cNvSpPr>
            <a:spLocks noChangeAspect="1" noChangeArrowheads="1"/>
          </p:cNvSpPr>
          <p:nvPr/>
        </p:nvSpPr>
        <p:spPr bwMode="auto">
          <a:xfrm>
            <a:off x="5357813" y="2825750"/>
            <a:ext cx="1362075" cy="1119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HOUSEHOLD</a:t>
            </a:r>
            <a:r>
              <a:rPr lang="en-US" sz="11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21509" name="Rectangle 52"/>
          <p:cNvSpPr>
            <a:spLocks noChangeArrowheads="1"/>
          </p:cNvSpPr>
          <p:nvPr/>
        </p:nvSpPr>
        <p:spPr bwMode="auto">
          <a:xfrm>
            <a:off x="7615238" y="1409700"/>
            <a:ext cx="655637" cy="63976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DOE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10" name="Rectangle 44"/>
          <p:cNvSpPr>
            <a:spLocks noChangeAspect="1" noChangeArrowheads="1"/>
          </p:cNvSpPr>
          <p:nvPr/>
        </p:nvSpPr>
        <p:spPr bwMode="auto">
          <a:xfrm>
            <a:off x="7615238" y="788988"/>
            <a:ext cx="622300" cy="5873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CDM EB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21511" name="Line 37"/>
          <p:cNvSpPr>
            <a:spLocks noChangeShapeType="1"/>
          </p:cNvSpPr>
          <p:nvPr/>
        </p:nvSpPr>
        <p:spPr bwMode="auto">
          <a:xfrm flipV="1">
            <a:off x="2900363" y="2087563"/>
            <a:ext cx="6350" cy="661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36"/>
          <p:cNvSpPr>
            <a:spLocks noChangeShapeType="1"/>
          </p:cNvSpPr>
          <p:nvPr/>
        </p:nvSpPr>
        <p:spPr bwMode="auto">
          <a:xfrm>
            <a:off x="1951038" y="2101850"/>
            <a:ext cx="1587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35"/>
          <p:cNvSpPr>
            <a:spLocks noChangeShapeType="1"/>
          </p:cNvSpPr>
          <p:nvPr/>
        </p:nvSpPr>
        <p:spPr bwMode="auto">
          <a:xfrm flipV="1">
            <a:off x="2433638" y="3987800"/>
            <a:ext cx="0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34"/>
          <p:cNvSpPr>
            <a:spLocks noChangeShapeType="1"/>
          </p:cNvSpPr>
          <p:nvPr/>
        </p:nvSpPr>
        <p:spPr bwMode="auto">
          <a:xfrm flipH="1">
            <a:off x="3281363" y="3127375"/>
            <a:ext cx="2038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Rectangle 33"/>
          <p:cNvSpPr>
            <a:spLocks noChangeArrowheads="1"/>
          </p:cNvSpPr>
          <p:nvPr/>
        </p:nvSpPr>
        <p:spPr bwMode="auto">
          <a:xfrm>
            <a:off x="757238" y="2197100"/>
            <a:ext cx="1247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Payment for CERs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25" name="Rectangle 32"/>
          <p:cNvSpPr>
            <a:spLocks noChangeArrowheads="1"/>
          </p:cNvSpPr>
          <p:nvPr/>
        </p:nvSpPr>
        <p:spPr bwMode="auto">
          <a:xfrm>
            <a:off x="2852738" y="2263775"/>
            <a:ext cx="952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CERs sold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26" name="Rectangle 51"/>
          <p:cNvSpPr>
            <a:spLocks noChangeArrowheads="1"/>
          </p:cNvSpPr>
          <p:nvPr/>
        </p:nvSpPr>
        <p:spPr bwMode="auto">
          <a:xfrm>
            <a:off x="3589338" y="4718050"/>
            <a:ext cx="2181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CFLs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to replace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ICL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27" name="Rectangle 31"/>
          <p:cNvSpPr>
            <a:spLocks noChangeArrowheads="1"/>
          </p:cNvSpPr>
          <p:nvPr/>
        </p:nvSpPr>
        <p:spPr bwMode="auto">
          <a:xfrm>
            <a:off x="2919413" y="1330325"/>
            <a:ext cx="923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Allocation of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CERs</a:t>
            </a:r>
            <a:endParaRPr lang="en-US" sz="1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28" name="Rectangle 50"/>
          <p:cNvSpPr>
            <a:spLocks noChangeArrowheads="1"/>
          </p:cNvSpPr>
          <p:nvPr/>
        </p:nvSpPr>
        <p:spPr bwMode="auto">
          <a:xfrm>
            <a:off x="6005513" y="955675"/>
            <a:ext cx="150177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Monitoring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report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21520" name="Picture 30" descr="BEE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2463" y="1008063"/>
            <a:ext cx="6985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29" descr="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5988" y="3190875"/>
            <a:ext cx="4651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28" descr="disc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3088" y="4503738"/>
            <a:ext cx="1181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Rectangle 27"/>
          <p:cNvSpPr>
            <a:spLocks noChangeArrowheads="1"/>
          </p:cNvSpPr>
          <p:nvPr/>
        </p:nvSpPr>
        <p:spPr bwMode="auto">
          <a:xfrm>
            <a:off x="1604963" y="4416425"/>
            <a:ext cx="1647825" cy="121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DISCOM</a:t>
            </a:r>
            <a:endParaRPr lang="en-US">
              <a:solidFill>
                <a:srgbClr val="C00000"/>
              </a:solidFill>
            </a:endParaRPr>
          </a:p>
        </p:txBody>
      </p:sp>
      <p:pic>
        <p:nvPicPr>
          <p:cNvPr id="21524" name="Picture 26" descr="hom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2775" y="3103563"/>
            <a:ext cx="71278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5" descr="buy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87563" y="1054100"/>
            <a:ext cx="6762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452813" y="2873375"/>
            <a:ext cx="16906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Fused CFL’s returned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6056313" y="3944938"/>
            <a:ext cx="0" cy="981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2"/>
          <p:cNvSpPr>
            <a:spLocks noChangeShapeType="1"/>
          </p:cNvSpPr>
          <p:nvPr/>
        </p:nvSpPr>
        <p:spPr bwMode="auto">
          <a:xfrm flipH="1">
            <a:off x="3262313" y="4935538"/>
            <a:ext cx="279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Rectangle 21"/>
          <p:cNvSpPr>
            <a:spLocks noChangeArrowheads="1"/>
          </p:cNvSpPr>
          <p:nvPr/>
        </p:nvSpPr>
        <p:spPr bwMode="auto">
          <a:xfrm>
            <a:off x="3249613" y="3819525"/>
            <a:ext cx="2209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Replaced ICL lamp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1530" name="Rectangle 20"/>
          <p:cNvSpPr>
            <a:spLocks noChangeArrowheads="1"/>
          </p:cNvSpPr>
          <p:nvPr/>
        </p:nvSpPr>
        <p:spPr bwMode="auto">
          <a:xfrm>
            <a:off x="6477000" y="4394200"/>
            <a:ext cx="2451100" cy="1069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342900" algn="l"/>
              </a:tabLst>
            </a:pPr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CFL 	= Compact Florescent Lamp</a:t>
            </a:r>
            <a:br>
              <a:rPr lang="en-US" sz="1100">
                <a:solidFill>
                  <a:srgbClr val="333399"/>
                </a:solidFill>
                <a:cs typeface="Times New Roman" pitchFamily="18" charset="0"/>
              </a:rPr>
            </a:br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ICL	= Incandescent lamp</a:t>
            </a:r>
            <a:endParaRPr lang="en-US" sz="1100">
              <a:solidFill>
                <a:srgbClr val="333399"/>
              </a:solidFill>
            </a:endParaRPr>
          </a:p>
          <a:p>
            <a:pPr eaLnBrk="0" hangingPunct="0">
              <a:tabLst>
                <a:tab pos="342900" algn="l"/>
              </a:tabLst>
            </a:pPr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DOE = Validators</a:t>
            </a:r>
            <a:endParaRPr lang="en-US" sz="1100">
              <a:solidFill>
                <a:srgbClr val="333399"/>
              </a:solidFill>
            </a:endParaRPr>
          </a:p>
          <a:p>
            <a:pPr eaLnBrk="0" hangingPunct="0">
              <a:tabLst>
                <a:tab pos="342900" algn="l"/>
              </a:tabLst>
            </a:pPr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BEE = Bureau of Energy Efficiency</a:t>
            </a:r>
            <a:endParaRPr lang="en-US" sz="1100">
              <a:solidFill>
                <a:srgbClr val="333399"/>
              </a:solidFill>
            </a:endParaRPr>
          </a:p>
          <a:p>
            <a:pPr eaLnBrk="0" hangingPunct="0">
              <a:tabLst>
                <a:tab pos="342900" algn="l"/>
              </a:tabLst>
            </a:pPr>
            <a:r>
              <a:rPr lang="en-US" sz="1100">
                <a:solidFill>
                  <a:srgbClr val="333399"/>
                </a:solidFill>
                <a:cs typeface="Times New Roman" pitchFamily="18" charset="0"/>
              </a:rPr>
              <a:t>DISCOM = Distribution Company</a:t>
            </a:r>
            <a:endParaRPr lang="en-US">
              <a:solidFill>
                <a:srgbClr val="333399"/>
              </a:solidFill>
            </a:endParaRPr>
          </a:p>
        </p:txBody>
      </p:sp>
      <p:pic>
        <p:nvPicPr>
          <p:cNvPr id="21531" name="Picture 19" descr="1001523908_1_bi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11613" y="3167063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2" name="Line 16"/>
          <p:cNvSpPr>
            <a:spLocks noChangeShapeType="1"/>
          </p:cNvSpPr>
          <p:nvPr/>
        </p:nvSpPr>
        <p:spPr bwMode="auto">
          <a:xfrm flipH="1">
            <a:off x="3287713" y="2820988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Rectangle 15"/>
          <p:cNvSpPr>
            <a:spLocks noChangeArrowheads="1"/>
          </p:cNvSpPr>
          <p:nvPr/>
        </p:nvSpPr>
        <p:spPr bwMode="auto">
          <a:xfrm>
            <a:off x="6376988" y="1330325"/>
            <a:ext cx="639762" cy="63976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100">
              <a:cs typeface="Times New Roman" pitchFamily="18" charset="0"/>
            </a:endParaRPr>
          </a:p>
          <a:p>
            <a:pPr algn="ctr" eaLnBrk="0" hangingPunct="0"/>
            <a:r>
              <a:rPr lang="en-US" sz="1100">
                <a:solidFill>
                  <a:srgbClr val="C00000"/>
                </a:solidFill>
                <a:cs typeface="Times New Roman" pitchFamily="18" charset="0"/>
              </a:rPr>
              <a:t>DNA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34" name="Line 14"/>
          <p:cNvSpPr>
            <a:spLocks noChangeShapeType="1"/>
          </p:cNvSpPr>
          <p:nvPr/>
        </p:nvSpPr>
        <p:spPr bwMode="auto">
          <a:xfrm flipH="1">
            <a:off x="5443538" y="1643063"/>
            <a:ext cx="923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47"/>
          <p:cNvSpPr>
            <a:spLocks noChangeShapeType="1"/>
          </p:cNvSpPr>
          <p:nvPr/>
        </p:nvSpPr>
        <p:spPr bwMode="auto">
          <a:xfrm flipH="1" flipV="1">
            <a:off x="5443538" y="893763"/>
            <a:ext cx="2105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1536" name="Picture 13" descr="Recycle_Bi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7713" y="4005263"/>
            <a:ext cx="36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7" name="Line 12"/>
          <p:cNvSpPr>
            <a:spLocks noChangeShapeType="1"/>
          </p:cNvSpPr>
          <p:nvPr/>
        </p:nvSpPr>
        <p:spPr bwMode="auto">
          <a:xfrm flipH="1">
            <a:off x="1033463" y="3824288"/>
            <a:ext cx="590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Rectangle 11"/>
          <p:cNvSpPr>
            <a:spLocks noChangeArrowheads="1"/>
          </p:cNvSpPr>
          <p:nvPr/>
        </p:nvSpPr>
        <p:spPr bwMode="auto">
          <a:xfrm>
            <a:off x="5472113" y="1435100"/>
            <a:ext cx="923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Host Approval </a:t>
            </a:r>
            <a:endParaRPr lang="en-US" sz="11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1539" name="Rectangle 10"/>
          <p:cNvSpPr>
            <a:spLocks noChangeArrowheads="1"/>
          </p:cNvSpPr>
          <p:nvPr/>
        </p:nvSpPr>
        <p:spPr bwMode="auto">
          <a:xfrm>
            <a:off x="228600" y="2971800"/>
            <a:ext cx="900113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100">
                <a:solidFill>
                  <a:srgbClr val="002060"/>
                </a:solidFill>
                <a:cs typeface="Times New Roman" pitchFamily="18" charset="0"/>
              </a:rPr>
              <a:t>Safe disposal of returned CFL </a:t>
            </a:r>
            <a:r>
              <a:rPr lang="en-US" sz="1100">
                <a:cs typeface="Times New Roman" pitchFamily="18" charset="0"/>
              </a:rPr>
              <a:t/>
            </a:r>
            <a:br>
              <a:rPr lang="en-US" sz="1100">
                <a:cs typeface="Times New Roman" pitchFamily="18" charset="0"/>
              </a:rPr>
            </a:br>
            <a:endParaRPr lang="en-US"/>
          </a:p>
        </p:txBody>
      </p:sp>
      <p:sp>
        <p:nvSpPr>
          <p:cNvPr id="21540" name="Line 9"/>
          <p:cNvSpPr>
            <a:spLocks noChangeShapeType="1"/>
          </p:cNvSpPr>
          <p:nvPr/>
        </p:nvSpPr>
        <p:spPr bwMode="auto">
          <a:xfrm flipH="1">
            <a:off x="3300413" y="3870325"/>
            <a:ext cx="2038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8"/>
          <p:cNvSpPr>
            <a:spLocks noChangeShapeType="1"/>
          </p:cNvSpPr>
          <p:nvPr/>
        </p:nvSpPr>
        <p:spPr bwMode="auto">
          <a:xfrm flipH="1">
            <a:off x="3786188" y="1271588"/>
            <a:ext cx="352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7"/>
          <p:cNvSpPr>
            <a:spLocks noChangeShapeType="1"/>
          </p:cNvSpPr>
          <p:nvPr/>
        </p:nvSpPr>
        <p:spPr bwMode="auto">
          <a:xfrm>
            <a:off x="3795713" y="1271588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Text Box 6"/>
          <p:cNvSpPr txBox="1">
            <a:spLocks noChangeArrowheads="1"/>
          </p:cNvSpPr>
          <p:nvPr/>
        </p:nvSpPr>
        <p:spPr bwMode="auto">
          <a:xfrm>
            <a:off x="1643063" y="5662613"/>
            <a:ext cx="17716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Prepare CPA-DD</a:t>
            </a:r>
          </a:p>
          <a:p>
            <a:pPr eaLnBrk="0" hangingPunct="0">
              <a:defRPr/>
            </a:pPr>
            <a:r>
              <a:rPr lang="en-US" sz="105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Database about consumers</a:t>
            </a:r>
          </a:p>
          <a:p>
            <a:pPr eaLnBrk="0" hangingPunct="0">
              <a:defRPr/>
            </a:pPr>
            <a:r>
              <a:rPr lang="en-US" sz="105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Selection of sample groups</a:t>
            </a:r>
          </a:p>
        </p:txBody>
      </p:sp>
      <p:sp>
        <p:nvSpPr>
          <p:cNvPr id="13355" name="Text Box 45"/>
          <p:cNvSpPr txBox="1">
            <a:spLocks noChangeArrowheads="1"/>
          </p:cNvSpPr>
          <p:nvPr/>
        </p:nvSpPr>
        <p:spPr bwMode="auto">
          <a:xfrm>
            <a:off x="4059238" y="1935163"/>
            <a:ext cx="26336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Symbol" pitchFamily="18" charset="2"/>
              <a:buChar char=""/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Technically prepare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PoA-DD</a:t>
            </a:r>
          </a:p>
          <a:p>
            <a:pPr eaLnBrk="0" hangingPunct="0">
              <a:buFont typeface="Symbol" pitchFamily="18" charset="2"/>
              <a:buChar char=""/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Registration of PoA</a:t>
            </a:r>
          </a:p>
          <a:p>
            <a:pPr eaLnBrk="0" hangingPunct="0">
              <a:buFont typeface="Symbol" pitchFamily="18" charset="2"/>
              <a:buChar char=""/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Coordinating &amp; managing entity</a:t>
            </a:r>
            <a:endParaRPr lang="en-US" sz="11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357" name="Rectangle 4"/>
          <p:cNvSpPr>
            <a:spLocks noChangeArrowheads="1"/>
          </p:cNvSpPr>
          <p:nvPr/>
        </p:nvSpPr>
        <p:spPr bwMode="auto">
          <a:xfrm>
            <a:off x="1176338" y="3987800"/>
            <a:ext cx="1285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Contract for 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implementation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58" name="Text Box 43"/>
          <p:cNvSpPr txBox="1">
            <a:spLocks noChangeArrowheads="1"/>
          </p:cNvSpPr>
          <p:nvPr/>
        </p:nvSpPr>
        <p:spPr bwMode="auto">
          <a:xfrm>
            <a:off x="838200" y="762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lnSpc>
                <a:spcPct val="80000"/>
              </a:lnSpc>
              <a:buClr>
                <a:srgbClr val="F16237"/>
              </a:buClr>
              <a:buSzPct val="110000"/>
              <a:defRPr/>
            </a:pPr>
            <a:r>
              <a:rPr lang="en-US" dirty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BLY Scheme Architecture</a:t>
            </a:r>
            <a:endParaRPr lang="en-US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1547" name="Line 49"/>
          <p:cNvSpPr>
            <a:spLocks noChangeShapeType="1"/>
          </p:cNvSpPr>
          <p:nvPr/>
        </p:nvSpPr>
        <p:spPr bwMode="auto">
          <a:xfrm flipH="1" flipV="1">
            <a:off x="5443538" y="1176338"/>
            <a:ext cx="2105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Rectangle 46"/>
          <p:cNvSpPr>
            <a:spLocks noChangeArrowheads="1"/>
          </p:cNvSpPr>
          <p:nvPr/>
        </p:nvSpPr>
        <p:spPr bwMode="auto">
          <a:xfrm>
            <a:off x="5891213" y="685800"/>
            <a:ext cx="130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Communication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361" name="Rectangle 48"/>
          <p:cNvSpPr>
            <a:spLocks noChangeArrowheads="1"/>
          </p:cNvSpPr>
          <p:nvPr/>
        </p:nvSpPr>
        <p:spPr bwMode="auto">
          <a:xfrm>
            <a:off x="4876800" y="3741738"/>
            <a:ext cx="2209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 dirty="0"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Buying CFL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1550" name="Rectangle 53"/>
          <p:cNvSpPr>
            <a:spLocks noChangeArrowheads="1"/>
          </p:cNvSpPr>
          <p:nvPr/>
        </p:nvSpPr>
        <p:spPr bwMode="auto">
          <a:xfrm>
            <a:off x="71438" y="46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1551" name="Rectangle 73"/>
          <p:cNvSpPr>
            <a:spLocks noChangeArrowheads="1"/>
          </p:cNvSpPr>
          <p:nvPr/>
        </p:nvSpPr>
        <p:spPr bwMode="auto">
          <a:xfrm>
            <a:off x="71438" y="46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1552" name="Rectangle 74"/>
          <p:cNvSpPr>
            <a:spLocks noChangeArrowheads="1"/>
          </p:cNvSpPr>
          <p:nvPr/>
        </p:nvSpPr>
        <p:spPr bwMode="auto">
          <a:xfrm>
            <a:off x="228600" y="4648200"/>
            <a:ext cx="900113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100">
                <a:solidFill>
                  <a:srgbClr val="002060"/>
                </a:solidFill>
                <a:cs typeface="Times New Roman" pitchFamily="18" charset="0"/>
              </a:rPr>
              <a:t>Safe keeping of replaced ICL lamp for inspection</a:t>
            </a:r>
          </a:p>
        </p:txBody>
      </p:sp>
      <p:sp>
        <p:nvSpPr>
          <p:cNvPr id="21553" name="Line 75"/>
          <p:cNvSpPr>
            <a:spLocks noChangeShapeType="1"/>
          </p:cNvSpPr>
          <p:nvPr/>
        </p:nvSpPr>
        <p:spPr bwMode="auto">
          <a:xfrm flipH="1">
            <a:off x="1085850" y="5181600"/>
            <a:ext cx="590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59"/>
          <p:cNvGrpSpPr>
            <a:grpSpLocks/>
          </p:cNvGrpSpPr>
          <p:nvPr/>
        </p:nvGrpSpPr>
        <p:grpSpPr bwMode="auto">
          <a:xfrm>
            <a:off x="500063" y="317500"/>
            <a:ext cx="9144000" cy="5700713"/>
            <a:chOff x="-1071262" y="-190514"/>
            <a:chExt cx="10259712" cy="6012590"/>
          </a:xfrm>
        </p:grpSpPr>
        <p:pic>
          <p:nvPicPr>
            <p:cNvPr id="23557" name="Picture 16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9350" y="35750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Picture 16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74925" y="28194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16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7363" y="26797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16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86150" y="28829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1" name="Picture 16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0613" y="33448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2" name="Picture 16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4113" y="30384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3" name="Picture 16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0250" y="268922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4" name="Picture 15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25850" y="30813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5" name="Picture 15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63950" y="35321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6" name="Picture 15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06813" y="33051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7" name="Picture 15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1300" y="26908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8" name="Picture 15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51175" y="30940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9" name="Picture 15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7013" y="30940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0" name="Picture 15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28988" y="31003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1" name="Picture 15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9950" y="330517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2" name="Picture 15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8775" y="33067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3" name="Picture 15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46363" y="33051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4" name="Picture 14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2300" y="331152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14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51175" y="35004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14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8600" y="34988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7" name="Picture 14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30575" y="35052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8" name="Picture 14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17900" y="37338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9" name="Picture 14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4013" y="37020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0" name="Picture 14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5400" y="38020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1" name="Picture 14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71825" y="37068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2" name="Picture 14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0700" y="39576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3" name="Picture 14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92413" y="39608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4" name="Picture 13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2325" y="39608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5" name="Picture 13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76475" y="38242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6" name="Picture 13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30425" y="359727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7" name="Picture 13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1738" y="40306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8" name="Picture 13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63825" y="41973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9" name="Picture 13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6663" y="37909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0" name="Picture 13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16363" y="35639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1" name="Picture 13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6963" y="39973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2" name="Picture 13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48050" y="41783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3" name="Picture 13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30525" y="41894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4" name="Picture 12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00400" y="42084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5" name="Picture 12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4250" y="28448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6" name="Picture 12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2963" y="30495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7" name="Picture 12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8" y="33305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8" name="Picture 12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38488" y="24860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9" name="Picture 12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33663" y="25114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0" name="Picture 12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9950" y="24765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1" name="Picture 12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2900" y="24780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2" name="Picture 12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4588" y="26368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3" name="Picture 12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60788" y="28479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4" name="Picture 11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92513" y="26495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5" name="Picture 11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00488" y="30464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6" name="Picture 11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48113" y="32702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7" name="Picture 11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06913" y="48117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8" name="Picture 11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18088" y="48275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9" name="Picture 11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1488" y="47545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0" name="Picture 11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95838" y="44497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1" name="Picture 11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0588" y="46116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2" name="Picture 11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65788" y="41148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3" name="Picture 11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4088" y="48307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4" name="Picture 10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38713" y="46307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5" name="Picture 10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33888" y="46116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6" name="Picture 10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48188" y="44465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7" name="Picture 10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24388" y="50022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8" name="Picture 10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2038" y="50117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9" name="Picture 10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76738" y="50022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20" name="Picture 10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8138" y="45735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21" name="Picture 10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0063" y="44021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22" name="Picture 10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29088" y="49609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23" name="AutoShape 100"/>
            <p:cNvSpPr>
              <a:spLocks noChangeArrowheads="1"/>
            </p:cNvSpPr>
            <p:nvPr/>
          </p:nvSpPr>
          <p:spPr bwMode="auto">
            <a:xfrm>
              <a:off x="1905000" y="1131888"/>
              <a:ext cx="5568950" cy="4591050"/>
            </a:xfrm>
            <a:prstGeom prst="pentag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23624" name="Rectangle 167"/>
            <p:cNvSpPr>
              <a:spLocks noChangeArrowheads="1"/>
            </p:cNvSpPr>
            <p:nvPr/>
          </p:nvSpPr>
          <p:spPr bwMode="auto">
            <a:xfrm>
              <a:off x="-619876" y="-190514"/>
              <a:ext cx="8248269" cy="38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lnSpc>
                  <a:spcPct val="80000"/>
                </a:lnSpc>
                <a:buClr>
                  <a:srgbClr val="F16237"/>
                </a:buClr>
                <a:buSzPct val="110000"/>
              </a:pPr>
              <a:r>
                <a:rPr lang="en-US">
                  <a:solidFill>
                    <a:srgbClr val="002060"/>
                  </a:solidFill>
                  <a:latin typeface="Verdana" pitchFamily="34" charset="0"/>
                </a:rPr>
                <a:t>BLY--Monitoring &amp; Verification</a:t>
              </a:r>
            </a:p>
          </p:txBody>
        </p:sp>
        <p:sp>
          <p:nvSpPr>
            <p:cNvPr id="23625" name="Rectangle 99"/>
            <p:cNvSpPr>
              <a:spLocks noChangeArrowheads="1"/>
            </p:cNvSpPr>
            <p:nvPr/>
          </p:nvSpPr>
          <p:spPr bwMode="auto">
            <a:xfrm>
              <a:off x="-1071262" y="4622808"/>
              <a:ext cx="2635250" cy="11992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tabLst>
                  <a:tab pos="514350" algn="l"/>
                </a:tabLst>
              </a:pPr>
              <a:r>
                <a:rPr lang="en-US" sz="1400">
                  <a:solidFill>
                    <a:schemeClr val="tx1"/>
                  </a:solidFill>
                  <a:cs typeface="Times New Roman" pitchFamily="18" charset="0"/>
                </a:rPr>
                <a:t>MS 	= Monitoring Survey in year 1,2,3…</a:t>
              </a:r>
            </a:p>
            <a:p>
              <a:pPr eaLnBrk="0" hangingPunct="0">
                <a:tabLst>
                  <a:tab pos="514350" algn="l"/>
                </a:tabLst>
              </a:pPr>
              <a:endParaRPr lang="en-US" sz="1400">
                <a:solidFill>
                  <a:schemeClr val="tx1"/>
                </a:solidFill>
                <a:cs typeface="Times New Roman" pitchFamily="18" charset="0"/>
              </a:endParaRPr>
            </a:p>
            <a:p>
              <a:pPr eaLnBrk="0" hangingPunct="0">
                <a:tabLst>
                  <a:tab pos="514350" algn="l"/>
                </a:tabLst>
              </a:pPr>
              <a:r>
                <a:rPr lang="en-US" sz="1400">
                  <a:solidFill>
                    <a:schemeClr val="tx1"/>
                  </a:solidFill>
                  <a:cs typeface="Times New Roman" pitchFamily="18" charset="0"/>
                </a:rPr>
                <a:t>till end of crediting period</a:t>
              </a:r>
            </a:p>
          </p:txBody>
        </p:sp>
        <p:sp>
          <p:nvSpPr>
            <p:cNvPr id="23626" name="Rectangle 97"/>
            <p:cNvSpPr>
              <a:spLocks noChangeArrowheads="1"/>
            </p:cNvSpPr>
            <p:nvPr/>
          </p:nvSpPr>
          <p:spPr bwMode="auto">
            <a:xfrm>
              <a:off x="2835275" y="2884488"/>
              <a:ext cx="8096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tx1"/>
                  </a:solidFill>
                  <a:cs typeface="Times New Roman" pitchFamily="18" charset="0"/>
                </a:rPr>
                <a:t>MS-2</a:t>
              </a:r>
              <a:endParaRPr lang="en-US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627" name="Rectangle 96"/>
            <p:cNvSpPr>
              <a:spLocks noChangeArrowheads="1"/>
            </p:cNvSpPr>
            <p:nvPr/>
          </p:nvSpPr>
          <p:spPr bwMode="auto">
            <a:xfrm>
              <a:off x="3644900" y="859760"/>
              <a:ext cx="1276350" cy="296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tx1"/>
                  </a:solidFill>
                  <a:cs typeface="Times New Roman" pitchFamily="18" charset="0"/>
                </a:rPr>
                <a:t>CPA Project area</a:t>
              </a:r>
              <a:endParaRPr lang="en-US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pic>
          <p:nvPicPr>
            <p:cNvPr id="23628" name="Picture 81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0888" y="29527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29" name="Picture 80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97413" y="27813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0" name="Picture 79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0063" y="25463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1" name="Picture 78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2163" y="25717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2" name="Picture 77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40238" y="27590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3" name="Picture 76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27588" y="29622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4" name="Picture 75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6413" y="29432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5" name="Picture 74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05288" y="27559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6" name="Picture 73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4588" y="27813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7" name="Picture 72" descr="hom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49813" y="25781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38" name="Rectangle 71"/>
            <p:cNvSpPr>
              <a:spLocks noChangeArrowheads="1"/>
            </p:cNvSpPr>
            <p:nvPr/>
          </p:nvSpPr>
          <p:spPr bwMode="auto">
            <a:xfrm>
              <a:off x="4229100" y="3124200"/>
              <a:ext cx="8096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tx1"/>
                  </a:solidFill>
                  <a:cs typeface="Times New Roman" pitchFamily="18" charset="0"/>
                </a:rPr>
                <a:t>MS-1</a:t>
              </a:r>
              <a:endParaRPr lang="en-US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639" name="AutoShape 70"/>
            <p:cNvSpPr>
              <a:spLocks noChangeArrowheads="1"/>
            </p:cNvSpPr>
            <p:nvPr/>
          </p:nvSpPr>
          <p:spPr bwMode="auto">
            <a:xfrm>
              <a:off x="4191000" y="2438400"/>
              <a:ext cx="990600" cy="93345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pic>
          <p:nvPicPr>
            <p:cNvPr id="23640" name="Picture 6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19538" y="402907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1" name="Picture 6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9238" y="38020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2" name="Picture 6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9838" y="42354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3" name="Picture 6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35475" y="36258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44" name="Oval 64"/>
            <p:cNvSpPr>
              <a:spLocks noChangeArrowheads="1"/>
            </p:cNvSpPr>
            <p:nvPr/>
          </p:nvSpPr>
          <p:spPr bwMode="auto">
            <a:xfrm>
              <a:off x="2578100" y="2884488"/>
              <a:ext cx="1076325" cy="1057275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pic>
          <p:nvPicPr>
            <p:cNvPr id="23645" name="Picture 6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95775" y="15922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6" name="Picture 6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1850" y="14239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7" name="Picture 6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02125" y="13001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8" name="Picture 6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87925" y="16827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9" name="Picture 5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95813" y="18161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0" name="Picture 5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89413" y="18859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1" name="Picture 5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4588" y="20335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2" name="Picture 5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59200" y="18843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3" name="Picture 5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07038" y="19748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4" name="Picture 5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00488" y="15605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55" name="Line 53"/>
            <p:cNvSpPr>
              <a:spLocks noChangeShapeType="1"/>
            </p:cNvSpPr>
            <p:nvPr/>
          </p:nvSpPr>
          <p:spPr bwMode="auto">
            <a:xfrm>
              <a:off x="3970002" y="1301572"/>
              <a:ext cx="27323" cy="1313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656" name="Picture 5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2263" y="23368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7" name="Picture 5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26125" y="23415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8" name="Picture 5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27763" y="23447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59" name="Picture 4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6588" y="26384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0" name="Picture 4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15050" y="26431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1" name="Picture 4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80088" y="29654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2" name="Picture 4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65850" y="29702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3" name="Picture 4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05288" y="34369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4" name="Picture 4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8350" y="33797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5" name="Picture 4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73713" y="32908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6" name="Picture 4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86463" y="32575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7" name="Picture 4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81750" y="32400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8" name="Picture 4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67513" y="323215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9" name="Picture 3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1788" y="29987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0" name="Picture 3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88125" y="29479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1" name="Picture 3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67475" y="26495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2" name="Picture 3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54838" y="28559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3" name="Picture 3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97475" y="361632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4" name="Picture 3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35650" y="35448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5" name="Picture 3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2050" y="35290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6" name="Picture 3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72150" y="49990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7" name="Picture 3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94425" y="50038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8" name="Picture 3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49900" y="53451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79" name="Picture 2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72175" y="534987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0" name="Picture 2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2588" y="52911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1" name="Picture 2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05163" y="528796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2" name="Picture 2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90925" y="529113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3" name="Picture 2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70188" y="494823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4" name="Picture 2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4825" y="49450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5" name="Picture 2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30588" y="49498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6" name="Picture 2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93988" y="45942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7" name="Picture 2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3550" y="45910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8" name="Picture 2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89313" y="4595813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9" name="Picture 1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08188" y="28702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0" name="Picture 1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19650" y="359251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1" name="Picture 1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9350" y="337502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2" name="Picture 1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11538" y="1927225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3" name="Picture 1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9750" y="202247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4" name="Picture 1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81625" y="2689225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5" name="Picture 1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67500" y="349885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6" name="Picture 1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49750" y="3898900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7" name="Picture 1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72025" y="3903663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98" name="Picture 1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03825" y="3900488"/>
              <a:ext cx="201613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99" name="Freeform 9"/>
            <p:cNvSpPr>
              <a:spLocks/>
            </p:cNvSpPr>
            <p:nvPr/>
          </p:nvSpPr>
          <p:spPr bwMode="auto">
            <a:xfrm>
              <a:off x="2209800" y="2224088"/>
              <a:ext cx="4414838" cy="3222625"/>
            </a:xfrm>
            <a:custGeom>
              <a:avLst/>
              <a:gdLst>
                <a:gd name="T0" fmla="*/ 2147483647 w 7300"/>
                <a:gd name="T1" fmla="*/ 2147483647 h 5075"/>
                <a:gd name="T2" fmla="*/ 2147483647 w 7300"/>
                <a:gd name="T3" fmla="*/ 2147483647 h 5075"/>
                <a:gd name="T4" fmla="*/ 2147483647 w 7300"/>
                <a:gd name="T5" fmla="*/ 2147483647 h 5075"/>
                <a:gd name="T6" fmla="*/ 2147483647 w 7300"/>
                <a:gd name="T7" fmla="*/ 2147483647 h 5075"/>
                <a:gd name="T8" fmla="*/ 2147483647 w 7300"/>
                <a:gd name="T9" fmla="*/ 2147483647 h 5075"/>
                <a:gd name="T10" fmla="*/ 2147483647 w 7300"/>
                <a:gd name="T11" fmla="*/ 2147483647 h 5075"/>
                <a:gd name="T12" fmla="*/ 2147483647 w 7300"/>
                <a:gd name="T13" fmla="*/ 2147483647 h 5075"/>
                <a:gd name="T14" fmla="*/ 2147483647 w 7300"/>
                <a:gd name="T15" fmla="*/ 2147483647 h 5075"/>
                <a:gd name="T16" fmla="*/ 2147483647 w 7300"/>
                <a:gd name="T17" fmla="*/ 2147483647 h 5075"/>
                <a:gd name="T18" fmla="*/ 2147483647 w 7300"/>
                <a:gd name="T19" fmla="*/ 2147483647 h 5075"/>
                <a:gd name="T20" fmla="*/ 2147483647 w 7300"/>
                <a:gd name="T21" fmla="*/ 2147483647 h 5075"/>
                <a:gd name="T22" fmla="*/ 2147483647 w 7300"/>
                <a:gd name="T23" fmla="*/ 2147483647 h 5075"/>
                <a:gd name="T24" fmla="*/ 2147483647 w 7300"/>
                <a:gd name="T25" fmla="*/ 2147483647 h 5075"/>
                <a:gd name="T26" fmla="*/ 2147483647 w 7300"/>
                <a:gd name="T27" fmla="*/ 2147483647 h 5075"/>
                <a:gd name="T28" fmla="*/ 2147483647 w 7300"/>
                <a:gd name="T29" fmla="*/ 2147483647 h 5075"/>
                <a:gd name="T30" fmla="*/ 2147483647 w 7300"/>
                <a:gd name="T31" fmla="*/ 2147483647 h 5075"/>
                <a:gd name="T32" fmla="*/ 2147483647 w 7300"/>
                <a:gd name="T33" fmla="*/ 2147483647 h 5075"/>
                <a:gd name="T34" fmla="*/ 2147483647 w 7300"/>
                <a:gd name="T35" fmla="*/ 2147483647 h 5075"/>
                <a:gd name="T36" fmla="*/ 2147483647 w 7300"/>
                <a:gd name="T37" fmla="*/ 2147483647 h 5075"/>
                <a:gd name="T38" fmla="*/ 2147483647 w 7300"/>
                <a:gd name="T39" fmla="*/ 2147483647 h 5075"/>
                <a:gd name="T40" fmla="*/ 2147483647 w 7300"/>
                <a:gd name="T41" fmla="*/ 2147483647 h 5075"/>
                <a:gd name="T42" fmla="*/ 2147483647 w 7300"/>
                <a:gd name="T43" fmla="*/ 2147483647 h 5075"/>
                <a:gd name="T44" fmla="*/ 2147483647 w 7300"/>
                <a:gd name="T45" fmla="*/ 2147483647 h 5075"/>
                <a:gd name="T46" fmla="*/ 2147483647 w 7300"/>
                <a:gd name="T47" fmla="*/ 2147483647 h 5075"/>
                <a:gd name="T48" fmla="*/ 2147483647 w 7300"/>
                <a:gd name="T49" fmla="*/ 2147483647 h 5075"/>
                <a:gd name="T50" fmla="*/ 2147483647 w 7300"/>
                <a:gd name="T51" fmla="*/ 2147483647 h 5075"/>
                <a:gd name="T52" fmla="*/ 2147483647 w 7300"/>
                <a:gd name="T53" fmla="*/ 2147483647 h 5075"/>
                <a:gd name="T54" fmla="*/ 2147483647 w 7300"/>
                <a:gd name="T55" fmla="*/ 2147483647 h 5075"/>
                <a:gd name="T56" fmla="*/ 2147483647 w 7300"/>
                <a:gd name="T57" fmla="*/ 2147483647 h 5075"/>
                <a:gd name="T58" fmla="*/ 2147483647 w 7300"/>
                <a:gd name="T59" fmla="*/ 2147483647 h 5075"/>
                <a:gd name="T60" fmla="*/ 2147483647 w 7300"/>
                <a:gd name="T61" fmla="*/ 2147483647 h 5075"/>
                <a:gd name="T62" fmla="*/ 2147483647 w 7300"/>
                <a:gd name="T63" fmla="*/ 2147483647 h 5075"/>
                <a:gd name="T64" fmla="*/ 2147483647 w 7300"/>
                <a:gd name="T65" fmla="*/ 2147483647 h 5075"/>
                <a:gd name="T66" fmla="*/ 2147483647 w 7300"/>
                <a:gd name="T67" fmla="*/ 2147483647 h 5075"/>
                <a:gd name="T68" fmla="*/ 2147483647 w 7300"/>
                <a:gd name="T69" fmla="*/ 2147483647 h 5075"/>
                <a:gd name="T70" fmla="*/ 2147483647 w 7300"/>
                <a:gd name="T71" fmla="*/ 2147483647 h 5075"/>
                <a:gd name="T72" fmla="*/ 2147483647 w 7300"/>
                <a:gd name="T73" fmla="*/ 2147483647 h 5075"/>
                <a:gd name="T74" fmla="*/ 2147483647 w 7300"/>
                <a:gd name="T75" fmla="*/ 2147483647 h 5075"/>
                <a:gd name="T76" fmla="*/ 2147483647 w 7300"/>
                <a:gd name="T77" fmla="*/ 2147483647 h 50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300"/>
                <a:gd name="T118" fmla="*/ 0 h 5075"/>
                <a:gd name="T119" fmla="*/ 7300 w 7300"/>
                <a:gd name="T120" fmla="*/ 5075 h 507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300" h="5075">
                  <a:moveTo>
                    <a:pt x="3097" y="3967"/>
                  </a:moveTo>
                  <a:cubicBezTo>
                    <a:pt x="3124" y="4144"/>
                    <a:pt x="3097" y="4454"/>
                    <a:pt x="3137" y="4627"/>
                  </a:cubicBezTo>
                  <a:cubicBezTo>
                    <a:pt x="3177" y="4800"/>
                    <a:pt x="3205" y="4939"/>
                    <a:pt x="3337" y="5007"/>
                  </a:cubicBezTo>
                  <a:cubicBezTo>
                    <a:pt x="3469" y="5075"/>
                    <a:pt x="3720" y="5034"/>
                    <a:pt x="3927" y="5037"/>
                  </a:cubicBezTo>
                  <a:cubicBezTo>
                    <a:pt x="4134" y="5040"/>
                    <a:pt x="4377" y="5034"/>
                    <a:pt x="4577" y="5027"/>
                  </a:cubicBezTo>
                  <a:cubicBezTo>
                    <a:pt x="4777" y="5020"/>
                    <a:pt x="5000" y="5062"/>
                    <a:pt x="5127" y="4997"/>
                  </a:cubicBezTo>
                  <a:cubicBezTo>
                    <a:pt x="5254" y="4932"/>
                    <a:pt x="5277" y="4745"/>
                    <a:pt x="5337" y="4637"/>
                  </a:cubicBezTo>
                  <a:cubicBezTo>
                    <a:pt x="5357" y="4527"/>
                    <a:pt x="5330" y="4402"/>
                    <a:pt x="5487" y="4347"/>
                  </a:cubicBezTo>
                  <a:cubicBezTo>
                    <a:pt x="5644" y="4292"/>
                    <a:pt x="6002" y="4320"/>
                    <a:pt x="6277" y="4307"/>
                  </a:cubicBezTo>
                  <a:cubicBezTo>
                    <a:pt x="6552" y="4294"/>
                    <a:pt x="6972" y="4365"/>
                    <a:pt x="7137" y="4267"/>
                  </a:cubicBezTo>
                  <a:cubicBezTo>
                    <a:pt x="7300" y="4174"/>
                    <a:pt x="7267" y="3887"/>
                    <a:pt x="7267" y="3717"/>
                  </a:cubicBezTo>
                  <a:cubicBezTo>
                    <a:pt x="7276" y="3557"/>
                    <a:pt x="7300" y="3430"/>
                    <a:pt x="7277" y="3247"/>
                  </a:cubicBezTo>
                  <a:cubicBezTo>
                    <a:pt x="7254" y="3064"/>
                    <a:pt x="7267" y="2677"/>
                    <a:pt x="7127" y="2687"/>
                  </a:cubicBezTo>
                  <a:cubicBezTo>
                    <a:pt x="7157" y="2597"/>
                    <a:pt x="6690" y="2614"/>
                    <a:pt x="6517" y="2607"/>
                  </a:cubicBezTo>
                  <a:cubicBezTo>
                    <a:pt x="6344" y="2600"/>
                    <a:pt x="6214" y="2634"/>
                    <a:pt x="6077" y="2607"/>
                  </a:cubicBezTo>
                  <a:cubicBezTo>
                    <a:pt x="5940" y="2580"/>
                    <a:pt x="5807" y="2527"/>
                    <a:pt x="5697" y="2447"/>
                  </a:cubicBezTo>
                  <a:cubicBezTo>
                    <a:pt x="5587" y="2367"/>
                    <a:pt x="5500" y="2244"/>
                    <a:pt x="5417" y="2127"/>
                  </a:cubicBezTo>
                  <a:cubicBezTo>
                    <a:pt x="5334" y="2010"/>
                    <a:pt x="5240" y="1894"/>
                    <a:pt x="5197" y="1747"/>
                  </a:cubicBezTo>
                  <a:cubicBezTo>
                    <a:pt x="5154" y="1600"/>
                    <a:pt x="5164" y="1420"/>
                    <a:pt x="5157" y="1247"/>
                  </a:cubicBezTo>
                  <a:cubicBezTo>
                    <a:pt x="5150" y="1074"/>
                    <a:pt x="5174" y="897"/>
                    <a:pt x="5157" y="707"/>
                  </a:cubicBezTo>
                  <a:cubicBezTo>
                    <a:pt x="5140" y="517"/>
                    <a:pt x="5174" y="214"/>
                    <a:pt x="5057" y="107"/>
                  </a:cubicBezTo>
                  <a:cubicBezTo>
                    <a:pt x="4940" y="0"/>
                    <a:pt x="4714" y="70"/>
                    <a:pt x="4457" y="67"/>
                  </a:cubicBezTo>
                  <a:cubicBezTo>
                    <a:pt x="4200" y="64"/>
                    <a:pt x="3717" y="44"/>
                    <a:pt x="3517" y="87"/>
                  </a:cubicBezTo>
                  <a:cubicBezTo>
                    <a:pt x="3317" y="130"/>
                    <a:pt x="3334" y="247"/>
                    <a:pt x="3257" y="327"/>
                  </a:cubicBezTo>
                  <a:cubicBezTo>
                    <a:pt x="3180" y="407"/>
                    <a:pt x="3157" y="554"/>
                    <a:pt x="3057" y="567"/>
                  </a:cubicBezTo>
                  <a:cubicBezTo>
                    <a:pt x="2957" y="580"/>
                    <a:pt x="2807" y="460"/>
                    <a:pt x="2657" y="407"/>
                  </a:cubicBezTo>
                  <a:cubicBezTo>
                    <a:pt x="2507" y="354"/>
                    <a:pt x="2337" y="274"/>
                    <a:pt x="2157" y="247"/>
                  </a:cubicBezTo>
                  <a:cubicBezTo>
                    <a:pt x="1977" y="220"/>
                    <a:pt x="1770" y="227"/>
                    <a:pt x="1577" y="247"/>
                  </a:cubicBezTo>
                  <a:cubicBezTo>
                    <a:pt x="1384" y="267"/>
                    <a:pt x="1184" y="274"/>
                    <a:pt x="997" y="367"/>
                  </a:cubicBezTo>
                  <a:cubicBezTo>
                    <a:pt x="810" y="460"/>
                    <a:pt x="614" y="610"/>
                    <a:pt x="457" y="807"/>
                  </a:cubicBezTo>
                  <a:cubicBezTo>
                    <a:pt x="300" y="1004"/>
                    <a:pt x="114" y="1270"/>
                    <a:pt x="57" y="1547"/>
                  </a:cubicBezTo>
                  <a:cubicBezTo>
                    <a:pt x="0" y="1824"/>
                    <a:pt x="47" y="2224"/>
                    <a:pt x="117" y="2467"/>
                  </a:cubicBezTo>
                  <a:cubicBezTo>
                    <a:pt x="187" y="2710"/>
                    <a:pt x="340" y="2857"/>
                    <a:pt x="477" y="3007"/>
                  </a:cubicBezTo>
                  <a:cubicBezTo>
                    <a:pt x="614" y="3157"/>
                    <a:pt x="757" y="3277"/>
                    <a:pt x="937" y="3367"/>
                  </a:cubicBezTo>
                  <a:cubicBezTo>
                    <a:pt x="1117" y="3457"/>
                    <a:pt x="1364" y="3520"/>
                    <a:pt x="1557" y="3547"/>
                  </a:cubicBezTo>
                  <a:cubicBezTo>
                    <a:pt x="1750" y="3574"/>
                    <a:pt x="1930" y="3534"/>
                    <a:pt x="2097" y="3527"/>
                  </a:cubicBezTo>
                  <a:cubicBezTo>
                    <a:pt x="2264" y="3520"/>
                    <a:pt x="2410" y="3500"/>
                    <a:pt x="2557" y="3507"/>
                  </a:cubicBezTo>
                  <a:cubicBezTo>
                    <a:pt x="2704" y="3514"/>
                    <a:pt x="2887" y="3490"/>
                    <a:pt x="2977" y="3567"/>
                  </a:cubicBezTo>
                  <a:cubicBezTo>
                    <a:pt x="3067" y="3644"/>
                    <a:pt x="3070" y="3790"/>
                    <a:pt x="3097" y="3967"/>
                  </a:cubicBezTo>
                  <a:close/>
                </a:path>
              </a:pathLst>
            </a:cu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0" name="Rectangle 8"/>
            <p:cNvSpPr>
              <a:spLocks noChangeArrowheads="1"/>
            </p:cNvSpPr>
            <p:nvPr/>
          </p:nvSpPr>
          <p:spPr bwMode="auto">
            <a:xfrm>
              <a:off x="6156325" y="1150999"/>
              <a:ext cx="2025559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tx1"/>
                  </a:solidFill>
                  <a:cs typeface="Times New Roman" pitchFamily="18" charset="0"/>
                </a:rPr>
                <a:t>Total area serviced by </a:t>
              </a:r>
            </a:p>
            <a:p>
              <a:pPr eaLnBrk="0" hangingPunct="0"/>
              <a:r>
                <a:rPr lang="en-US" sz="1200">
                  <a:solidFill>
                    <a:schemeClr val="tx1"/>
                  </a:solidFill>
                  <a:cs typeface="Times New Roman" pitchFamily="18" charset="0"/>
                </a:rPr>
                <a:t>DISCOM </a:t>
              </a:r>
              <a:endParaRPr lang="en-US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701" name="Line 7"/>
            <p:cNvSpPr>
              <a:spLocks noChangeShapeType="1"/>
            </p:cNvSpPr>
            <p:nvPr/>
          </p:nvSpPr>
          <p:spPr bwMode="auto">
            <a:xfrm flipH="1">
              <a:off x="5368925" y="1419225"/>
              <a:ext cx="828675" cy="219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2" name="Rectangle 168"/>
            <p:cNvSpPr>
              <a:spLocks noChangeArrowheads="1"/>
            </p:cNvSpPr>
            <p:nvPr/>
          </p:nvSpPr>
          <p:spPr bwMode="auto">
            <a:xfrm>
              <a:off x="44450" y="411163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23703" name="Rectangle 178"/>
            <p:cNvSpPr>
              <a:spLocks noChangeArrowheads="1"/>
            </p:cNvSpPr>
            <p:nvPr/>
          </p:nvSpPr>
          <p:spPr bwMode="auto">
            <a:xfrm>
              <a:off x="44450" y="411163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/>
            </a:p>
          </p:txBody>
        </p:sp>
        <p:pic>
          <p:nvPicPr>
            <p:cNvPr id="23704" name="Picture 179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00538" y="47259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05" name="Picture 180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52938" y="48783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06" name="Picture 181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5338" y="50307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07" name="Picture 182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57738" y="51831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08" name="Picture 183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41988" y="43434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09" name="Picture 184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18188" y="46482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10" name="Picture 185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60988" y="41910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11" name="Picture 186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62538" y="5487988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12" name="Picture 187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7188" y="44196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13" name="Picture 188" descr="hom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13388" y="4724400"/>
              <a:ext cx="201612" cy="17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1" name="Rectangle 99"/>
          <p:cNvSpPr>
            <a:spLocks noChangeArrowheads="1"/>
          </p:cNvSpPr>
          <p:nvPr/>
        </p:nvSpPr>
        <p:spPr bwMode="auto">
          <a:xfrm>
            <a:off x="142875" y="1000125"/>
            <a:ext cx="4000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de-DE" sz="1800" dirty="0">
                <a:solidFill>
                  <a:srgbClr val="002060"/>
                </a:solidFill>
                <a:cs typeface="+mn-cs"/>
              </a:rPr>
              <a:t>Simplified M&amp;V: AMS IIJ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de-DE" sz="1800" dirty="0">
              <a:solidFill>
                <a:srgbClr val="002060"/>
              </a:solidFill>
              <a:cs typeface="+mn-cs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2060"/>
                </a:solidFill>
                <a:cs typeface="+mn-cs"/>
              </a:rPr>
              <a:t>Deemed savings approach: 3.5 hours / day/ CFL</a:t>
            </a: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2060"/>
                </a:solidFill>
                <a:cs typeface="+mn-cs"/>
              </a:rPr>
              <a:t>In-use CFLs determined by survey</a:t>
            </a:r>
            <a:endParaRPr lang="de-DE" sz="1800" dirty="0">
              <a:solidFill>
                <a:srgbClr val="002060"/>
              </a:solidFill>
              <a:cs typeface="+mn-cs"/>
            </a:endParaRPr>
          </a:p>
        </p:txBody>
      </p:sp>
      <p:cxnSp>
        <p:nvCxnSpPr>
          <p:cNvPr id="23555" name="Straight Arrow Connector 164"/>
          <p:cNvCxnSpPr>
            <a:cxnSpLocks noChangeShapeType="1"/>
          </p:cNvCxnSpPr>
          <p:nvPr/>
        </p:nvCxnSpPr>
        <p:spPr bwMode="auto">
          <a:xfrm flipV="1">
            <a:off x="2501900" y="4103688"/>
            <a:ext cx="1328738" cy="768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56" name="Straight Arrow Connector 166"/>
          <p:cNvCxnSpPr>
            <a:cxnSpLocks noChangeShapeType="1"/>
            <a:stCxn id="23625" idx="3"/>
          </p:cNvCxnSpPr>
          <p:nvPr/>
        </p:nvCxnSpPr>
        <p:spPr bwMode="auto">
          <a:xfrm flipV="1">
            <a:off x="2847975" y="3717925"/>
            <a:ext cx="2470150" cy="17319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spcBef>
                <a:spcPct val="50000"/>
              </a:spcBef>
            </a:pPr>
            <a:r>
              <a:rPr lang="en-GB" sz="2800" smtClean="0">
                <a:solidFill>
                  <a:srgbClr val="002060"/>
                </a:solidFill>
                <a:latin typeface="Arial Rounded MT Bold"/>
              </a:rPr>
              <a:t>Learning's and</a:t>
            </a:r>
            <a:br>
              <a:rPr lang="en-GB" sz="2800" smtClean="0">
                <a:solidFill>
                  <a:srgbClr val="002060"/>
                </a:solidFill>
                <a:latin typeface="Arial Rounded MT Bold"/>
              </a:rPr>
            </a:br>
            <a:r>
              <a:rPr lang="en-GB" sz="2800" smtClean="0">
                <a:solidFill>
                  <a:srgbClr val="002060"/>
                </a:solidFill>
                <a:latin typeface="Arial Rounded MT Bold"/>
              </a:rPr>
              <a:t> </a:t>
            </a:r>
            <a:br>
              <a:rPr lang="en-GB" sz="2800" smtClean="0">
                <a:solidFill>
                  <a:srgbClr val="002060"/>
                </a:solidFill>
                <a:latin typeface="Arial Rounded MT Bold"/>
              </a:rPr>
            </a:br>
            <a:r>
              <a:rPr lang="en-GB" sz="2800" smtClean="0">
                <a:solidFill>
                  <a:srgbClr val="002060"/>
                </a:solidFill>
                <a:latin typeface="Arial Rounded MT Bold"/>
              </a:rPr>
              <a:t>Risk Mitigation Experience</a:t>
            </a:r>
            <a:r>
              <a:rPr lang="en-GB" sz="2800" smtClean="0">
                <a:solidFill>
                  <a:srgbClr val="C00000"/>
                </a:solidFill>
                <a:latin typeface="Arial Rounded MT Bold"/>
              </a:rPr>
              <a:t/>
            </a:r>
            <a:br>
              <a:rPr lang="en-GB" sz="2800" smtClean="0">
                <a:solidFill>
                  <a:srgbClr val="C00000"/>
                </a:solidFill>
                <a:latin typeface="Arial Rounded MT Bold"/>
              </a:rPr>
            </a:b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14413" y="241300"/>
            <a:ext cx="7272337" cy="990600"/>
          </a:xfrm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buClr>
                <a:srgbClr val="F16237"/>
              </a:buClr>
              <a:buSzPct val="110000"/>
              <a:defRPr/>
            </a:pPr>
            <a:r>
              <a:rPr lang="en-US" sz="2200" b="1" kern="1200" dirty="0" smtClean="0">
                <a:solidFill>
                  <a:srgbClr val="000066"/>
                </a:solidFill>
                <a:latin typeface="Arial Black" pitchFamily="34" charset="0"/>
              </a:rPr>
              <a:t># 1-- Reduced Transaction Costs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870075"/>
          <a:ext cx="8429625" cy="274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823"/>
                <a:gridCol w="3515400"/>
                <a:gridCol w="3500462"/>
              </a:tblGrid>
              <a:tr h="79093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(normal)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CDM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(Programme of Activities)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21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Time</a:t>
                      </a:r>
                      <a:endParaRPr 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baseline="0" dirty="0" smtClean="0"/>
                        <a:t>years; replication by starting anew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years (one time); replication 2 months</a:t>
                      </a:r>
                      <a:endParaRPr lang="en-US" dirty="0"/>
                    </a:p>
                  </a:txBody>
                  <a:tcPr/>
                </a:tc>
              </a:tr>
              <a:tr h="970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Cost</a:t>
                      </a:r>
                      <a:endParaRPr 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Atleast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INR 30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lakhs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0.66 million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INR 50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lakhs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(one time), $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1.1 million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Replication INR 10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lakhs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$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0.22 million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4" name="TextBox 4"/>
          <p:cNvSpPr txBox="1">
            <a:spLocks noChangeArrowheads="1"/>
          </p:cNvSpPr>
          <p:nvPr/>
        </p:nvSpPr>
        <p:spPr bwMode="auto">
          <a:xfrm>
            <a:off x="6142038" y="6154738"/>
            <a:ext cx="2687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0">
                <a:solidFill>
                  <a:srgbClr val="002060"/>
                </a:solidFill>
              </a:rPr>
              <a:t>Assumption: I $ = INR 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9788" y="-169863"/>
            <a:ext cx="7715250" cy="642938"/>
          </a:xfrm>
        </p:spPr>
        <p:txBody>
          <a:bodyPr/>
          <a:lstStyle/>
          <a:p>
            <a:pPr algn="ctr"/>
            <a: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en-US" sz="2200" b="1" smtClean="0">
                <a:solidFill>
                  <a:srgbClr val="000066"/>
                </a:solidFill>
                <a:latin typeface="Arial Black" pitchFamily="34" charset="0"/>
              </a:rPr>
              <a:t># 2– CME is like Eye of Storm</a:t>
            </a:r>
            <a:endParaRPr lang="en-US" sz="1600" b="1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21000" y="942975"/>
            <a:ext cx="5756275" cy="5334000"/>
          </a:xfrm>
        </p:spPr>
        <p:txBody>
          <a:bodyPr/>
          <a:lstStyle/>
          <a:p>
            <a:pPr marL="971550" lvl="1" indent="-514350" algn="just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Develop a strong </a:t>
            </a:r>
            <a:r>
              <a:rPr lang="en-US" sz="2000" b="1" u="sng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institutional </a:t>
            </a: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CME which can</a:t>
            </a:r>
          </a:p>
          <a:p>
            <a:pPr marL="971550" lvl="1" indent="-514350" algn="just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US" sz="2000" b="1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generate trust amongst stakeholders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Wield (explicit or implicit) authority on key stakeholders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Independent resource provision NOT linked to profits</a:t>
            </a:r>
          </a:p>
          <a:p>
            <a:pPr marL="1828800" lvl="3" indent="-514350" algn="just">
              <a:lnSpc>
                <a:spcPct val="80000"/>
              </a:lnSpc>
              <a:buSzPct val="65000"/>
              <a:defRPr/>
            </a:pPr>
            <a:r>
              <a:rPr lang="en-US" sz="2000" kern="12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Ready access to professional know-how</a:t>
            </a: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endParaRPr lang="en-US" sz="2000" kern="12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r>
              <a:rPr lang="en-US" sz="2000" kern="1200" dirty="0" smtClean="0">
                <a:solidFill>
                  <a:srgbClr val="21712B"/>
                </a:solidFill>
                <a:latin typeface="Calibri" pitchFamily="34" charset="0"/>
                <a:cs typeface="Arial" pitchFamily="34" charset="0"/>
              </a:rPr>
              <a:t>BLY Example: </a:t>
            </a: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endParaRPr lang="en-US" sz="2000" kern="1200" dirty="0" smtClean="0">
              <a:solidFill>
                <a:srgbClr val="21712B"/>
              </a:solidFill>
              <a:latin typeface="Calibri" pitchFamily="34" charset="0"/>
              <a:cs typeface="Arial" pitchFamily="34" charset="0"/>
            </a:endParaRPr>
          </a:p>
          <a:p>
            <a:pPr marL="1828800" lvl="3" indent="-514350" algn="just">
              <a:lnSpc>
                <a:spcPct val="80000"/>
              </a:lnSpc>
              <a:buSzPct val="65000"/>
              <a:buFontTx/>
              <a:buNone/>
              <a:defRPr/>
            </a:pPr>
            <a:r>
              <a:rPr lang="en-US" sz="2000" kern="1200" dirty="0" smtClean="0">
                <a:solidFill>
                  <a:srgbClr val="21712B"/>
                </a:solidFill>
                <a:latin typeface="Calibri" pitchFamily="34" charset="0"/>
                <a:cs typeface="Arial" pitchFamily="34" charset="0"/>
              </a:rPr>
              <a:t>         BEE performs the role of eye of a storm and yet is independent of investor and Utility who  provide last mile connect </a:t>
            </a:r>
          </a:p>
        </p:txBody>
      </p:sp>
      <p:pic>
        <p:nvPicPr>
          <p:cNvPr id="49156" name="Picture 4" descr="eye_of_the_storm,_hurricane_elena,_september_1,_198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1774825"/>
            <a:ext cx="38401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0" y="5118100"/>
            <a:ext cx="3767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eaLnBrk="0" hangingPunct="0"/>
            <a:r>
              <a:rPr lang="en-US" sz="2000" b="0">
                <a:solidFill>
                  <a:srgbClr val="C00000"/>
                </a:solidFill>
                <a:latin typeface="Calibri" pitchFamily="34" charset="0"/>
              </a:rPr>
              <a:t>Tip: A strong eye holds the storm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 PPT format">
  <a:themeElements>
    <a:clrScheme name="GTZ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B7D1DD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-leerfolie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tz-leerfolie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EDE6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F4F0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 PPT format</Template>
  <TotalTime>2021</TotalTime>
  <Words>1075</Words>
  <Application>Microsoft Office PowerPoint</Application>
  <PresentationFormat>On-screen Show (4:3)</PresentationFormat>
  <Paragraphs>252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Arial</vt:lpstr>
      <vt:lpstr>Wingdings</vt:lpstr>
      <vt:lpstr>Times</vt:lpstr>
      <vt:lpstr>Arial Rounded MT Bold</vt:lpstr>
      <vt:lpstr>Arial Black</vt:lpstr>
      <vt:lpstr>Times New Roman</vt:lpstr>
      <vt:lpstr>Symbol</vt:lpstr>
      <vt:lpstr>Verdana</vt:lpstr>
      <vt:lpstr>Calibri</vt:lpstr>
      <vt:lpstr>Book Antiqua</vt:lpstr>
      <vt:lpstr>GIZ PPT format</vt:lpstr>
      <vt:lpstr>GIZ PPT format</vt:lpstr>
      <vt:lpstr>GIZ PPT format</vt:lpstr>
      <vt:lpstr>GIZ PPT format</vt:lpstr>
      <vt:lpstr>GIZ PPT format</vt:lpstr>
      <vt:lpstr>GIZ PPT format</vt:lpstr>
      <vt:lpstr>GIZ PPT format</vt:lpstr>
      <vt:lpstr>Slide 1</vt:lpstr>
      <vt:lpstr>Overview: Bachat Lamp Yojana (BLY) </vt:lpstr>
      <vt:lpstr>BLY PoA Objective</vt:lpstr>
      <vt:lpstr>Current Status*</vt:lpstr>
      <vt:lpstr>Slide 5</vt:lpstr>
      <vt:lpstr>Slide 6</vt:lpstr>
      <vt:lpstr>Learning's and   Risk Mitigation Experience </vt:lpstr>
      <vt:lpstr># 1-- Reduced Transaction Costs</vt:lpstr>
      <vt:lpstr> # 2– CME is like Eye of Storm</vt:lpstr>
      <vt:lpstr>Slide 10</vt:lpstr>
      <vt:lpstr> # 4— Simplify Monitoring &amp; Verification</vt:lpstr>
      <vt:lpstr>&amp; requires us to work</vt:lpstr>
      <vt:lpstr>Slide 13</vt:lpstr>
      <vt:lpstr>Slide 14</vt:lpstr>
      <vt:lpstr>Slide 15</vt:lpstr>
      <vt:lpstr> The choice made by our generation,   …will affect life on earth for all generations to come.  …Working together each person can make a difference</vt:lpstr>
    </vt:vector>
  </TitlesOfParts>
  <Company>GTZ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</dc:creator>
  <cp:keywords>GIZ-Leerfolie</cp:keywords>
  <cp:lastModifiedBy>loaner2884</cp:lastModifiedBy>
  <cp:revision>183</cp:revision>
  <cp:lastPrinted>2005-12-21T12:33:01Z</cp:lastPrinted>
  <dcterms:created xsi:type="dcterms:W3CDTF">2011-01-03T05:18:30Z</dcterms:created>
  <dcterms:modified xsi:type="dcterms:W3CDTF">2011-05-07T09:41:45Z</dcterms:modified>
</cp:coreProperties>
</file>