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40" r:id="rId3"/>
    <p:sldId id="393" r:id="rId4"/>
    <p:sldId id="269" r:id="rId5"/>
    <p:sldId id="329" r:id="rId6"/>
    <p:sldId id="308" r:id="rId7"/>
    <p:sldId id="265" r:id="rId8"/>
    <p:sldId id="267" r:id="rId9"/>
    <p:sldId id="394" r:id="rId10"/>
    <p:sldId id="298" r:id="rId11"/>
    <p:sldId id="276" r:id="rId12"/>
    <p:sldId id="377" r:id="rId13"/>
    <p:sldId id="379" r:id="rId14"/>
    <p:sldId id="395" r:id="rId15"/>
    <p:sldId id="359" r:id="rId16"/>
    <p:sldId id="375" r:id="rId17"/>
    <p:sldId id="396" r:id="rId18"/>
    <p:sldId id="39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835" autoAdjust="0"/>
  </p:normalViewPr>
  <p:slideViewPr>
    <p:cSldViewPr>
      <p:cViewPr varScale="1">
        <p:scale>
          <a:sx n="91" d="100"/>
          <a:sy n="91" d="100"/>
        </p:scale>
        <p:origin x="-152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DDAF2A-4B00-4955-9D54-5229A6509E05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6B3CC-0ECE-4568-A25B-8EF590DA5211}">
      <dgm:prSet phldrT="[Text]" custT="1"/>
      <dgm:spPr/>
      <dgm:t>
        <a:bodyPr/>
        <a:lstStyle/>
        <a:p>
          <a:r>
            <a:rPr lang="en-US" sz="2200" dirty="0" smtClean="0"/>
            <a:t>Make/import &amp; sell stoves</a:t>
          </a:r>
          <a:endParaRPr lang="en-US" sz="2200" dirty="0"/>
        </a:p>
      </dgm:t>
    </dgm:pt>
    <dgm:pt modelId="{7064911C-D121-4278-92A7-0F1F74374339}" type="sibTrans" cxnId="{2FE198F9-26AA-4819-AFDC-D4EDF64EAF68}">
      <dgm:prSet/>
      <dgm:spPr/>
      <dgm:t>
        <a:bodyPr/>
        <a:lstStyle/>
        <a:p>
          <a:endParaRPr lang="en-US"/>
        </a:p>
      </dgm:t>
    </dgm:pt>
    <dgm:pt modelId="{C48EF9B8-2317-4422-B339-B18EAAFB400B}" type="parTrans" cxnId="{2FE198F9-26AA-4819-AFDC-D4EDF64EAF68}">
      <dgm:prSet/>
      <dgm:spPr/>
      <dgm:t>
        <a:bodyPr/>
        <a:lstStyle/>
        <a:p>
          <a:endParaRPr lang="en-US"/>
        </a:p>
      </dgm:t>
    </dgm:pt>
    <dgm:pt modelId="{E2B65926-5044-495B-BD06-9814E9A20BC4}" type="pres">
      <dgm:prSet presAssocID="{AFDDAF2A-4B00-4955-9D54-5229A6509E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146119-3F7E-4115-8444-08404D225F78}" type="pres">
      <dgm:prSet presAssocID="{2CB6B3CC-0ECE-4568-A25B-8EF590DA5211}" presName="linNode" presStyleCnt="0"/>
      <dgm:spPr/>
    </dgm:pt>
    <dgm:pt modelId="{20829874-3BD3-4600-A555-E045CC7D3A2C}" type="pres">
      <dgm:prSet presAssocID="{2CB6B3CC-0ECE-4568-A25B-8EF590DA5211}" presName="parentShp" presStyleLbl="node1" presStyleIdx="0" presStyleCnt="1" custScaleY="47594" custLinFactNeighborX="-2531" custLinFactNeighborY="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41BE-84D0-4F89-B384-12E305083DDE}" type="pres">
      <dgm:prSet presAssocID="{2CB6B3CC-0ECE-4568-A25B-8EF590DA5211}" presName="childShp" presStyleLbl="bgAccFollowNode1" presStyleIdx="0" presStyleCnt="1" custScaleX="38441" custScaleY="6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1CF71-96A9-498C-B432-30425A4AD932}" type="presOf" srcId="{2CB6B3CC-0ECE-4568-A25B-8EF590DA5211}" destId="{20829874-3BD3-4600-A555-E045CC7D3A2C}" srcOrd="0" destOrd="0" presId="urn:microsoft.com/office/officeart/2005/8/layout/vList6"/>
    <dgm:cxn modelId="{2FE198F9-26AA-4819-AFDC-D4EDF64EAF68}" srcId="{AFDDAF2A-4B00-4955-9D54-5229A6509E05}" destId="{2CB6B3CC-0ECE-4568-A25B-8EF590DA5211}" srcOrd="0" destOrd="0" parTransId="{C48EF9B8-2317-4422-B339-B18EAAFB400B}" sibTransId="{7064911C-D121-4278-92A7-0F1F74374339}"/>
    <dgm:cxn modelId="{1FFB096D-1BF5-41F7-98A8-E54E513B1D1F}" type="presOf" srcId="{AFDDAF2A-4B00-4955-9D54-5229A6509E05}" destId="{E2B65926-5044-495B-BD06-9814E9A20BC4}" srcOrd="0" destOrd="0" presId="urn:microsoft.com/office/officeart/2005/8/layout/vList6"/>
    <dgm:cxn modelId="{3D16A3CC-323A-49B3-83C3-F6FFD8FE1616}" type="presParOf" srcId="{E2B65926-5044-495B-BD06-9814E9A20BC4}" destId="{34146119-3F7E-4115-8444-08404D225F78}" srcOrd="0" destOrd="0" presId="urn:microsoft.com/office/officeart/2005/8/layout/vList6"/>
    <dgm:cxn modelId="{CDAD109A-1CE0-4910-B354-6CEF691FA993}" type="presParOf" srcId="{34146119-3F7E-4115-8444-08404D225F78}" destId="{20829874-3BD3-4600-A555-E045CC7D3A2C}" srcOrd="0" destOrd="0" presId="urn:microsoft.com/office/officeart/2005/8/layout/vList6"/>
    <dgm:cxn modelId="{31F543AA-544C-474B-B871-823AFDDEE3D6}" type="presParOf" srcId="{34146119-3F7E-4115-8444-08404D225F78}" destId="{D99041BE-84D0-4F89-B384-12E305083D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DDAF2A-4B00-4955-9D54-5229A6509E05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7D35E-227A-4995-8F1F-F6B27EA4CB95}">
      <dgm:prSet phldrT="[Text]" custT="1"/>
      <dgm:spPr/>
      <dgm:t>
        <a:bodyPr/>
        <a:lstStyle/>
        <a:p>
          <a:r>
            <a:rPr lang="en-US" sz="2200" dirty="0" smtClean="0"/>
            <a:t>CME</a:t>
          </a:r>
        </a:p>
        <a:p>
          <a:r>
            <a:rPr lang="en-US" sz="2200" dirty="0" smtClean="0"/>
            <a:t>Structure </a:t>
          </a:r>
          <a:endParaRPr lang="en-US" sz="2200" dirty="0"/>
        </a:p>
      </dgm:t>
    </dgm:pt>
    <dgm:pt modelId="{ACB35DD2-3A6F-41DC-8FEB-B3CC0DEB3BB0}" type="sibTrans" cxnId="{D26517C2-A9D8-4629-ACE1-337745995317}">
      <dgm:prSet/>
      <dgm:spPr/>
      <dgm:t>
        <a:bodyPr/>
        <a:lstStyle/>
        <a:p>
          <a:endParaRPr lang="en-US"/>
        </a:p>
      </dgm:t>
    </dgm:pt>
    <dgm:pt modelId="{3D0C76AC-5F85-44E4-B515-4F6A245EFF06}" type="parTrans" cxnId="{D26517C2-A9D8-4629-ACE1-337745995317}">
      <dgm:prSet/>
      <dgm:spPr/>
      <dgm:t>
        <a:bodyPr/>
        <a:lstStyle/>
        <a:p>
          <a:endParaRPr lang="en-US"/>
        </a:p>
      </dgm:t>
    </dgm:pt>
    <dgm:pt modelId="{E2B65926-5044-495B-BD06-9814E9A20BC4}" type="pres">
      <dgm:prSet presAssocID="{AFDDAF2A-4B00-4955-9D54-5229A6509E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439575-1FAB-4A47-BDC1-F9F3CD86815B}" type="pres">
      <dgm:prSet presAssocID="{8DB7D35E-227A-4995-8F1F-F6B27EA4CB95}" presName="linNode" presStyleCnt="0"/>
      <dgm:spPr/>
    </dgm:pt>
    <dgm:pt modelId="{90A3CAB8-BCA6-4B3C-AEE5-C3CFD5603DF3}" type="pres">
      <dgm:prSet presAssocID="{8DB7D35E-227A-4995-8F1F-F6B27EA4CB95}" presName="parentShp" presStyleLbl="node1" presStyleIdx="0" presStyleCnt="1" custScaleY="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54E7B-DDD1-4D0D-9AB6-BD143559F6E2}" type="pres">
      <dgm:prSet presAssocID="{8DB7D35E-227A-4995-8F1F-F6B27EA4CB95}" presName="childShp" presStyleLbl="bgAccFollowNode1" presStyleIdx="0" presStyleCnt="1" custScaleX="38441" custScaleY="6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1190E-A824-7840-BFAF-42137A889ED9}" type="presOf" srcId="{AFDDAF2A-4B00-4955-9D54-5229A6509E05}" destId="{E2B65926-5044-495B-BD06-9814E9A20BC4}" srcOrd="0" destOrd="0" presId="urn:microsoft.com/office/officeart/2005/8/layout/vList6"/>
    <dgm:cxn modelId="{D26517C2-A9D8-4629-ACE1-337745995317}" srcId="{AFDDAF2A-4B00-4955-9D54-5229A6509E05}" destId="{8DB7D35E-227A-4995-8F1F-F6B27EA4CB95}" srcOrd="0" destOrd="0" parTransId="{3D0C76AC-5F85-44E4-B515-4F6A245EFF06}" sibTransId="{ACB35DD2-3A6F-41DC-8FEB-B3CC0DEB3BB0}"/>
    <dgm:cxn modelId="{01D083C7-A973-2E41-A8FC-B0B2FABEDCD4}" type="presOf" srcId="{8DB7D35E-227A-4995-8F1F-F6B27EA4CB95}" destId="{90A3CAB8-BCA6-4B3C-AEE5-C3CFD5603DF3}" srcOrd="0" destOrd="0" presId="urn:microsoft.com/office/officeart/2005/8/layout/vList6"/>
    <dgm:cxn modelId="{DD221A97-3E32-1246-9A71-B6A09E61FDB3}" type="presParOf" srcId="{E2B65926-5044-495B-BD06-9814E9A20BC4}" destId="{46439575-1FAB-4A47-BDC1-F9F3CD86815B}" srcOrd="0" destOrd="0" presId="urn:microsoft.com/office/officeart/2005/8/layout/vList6"/>
    <dgm:cxn modelId="{478192B5-1124-6C41-BE4B-D76DC78C4ACD}" type="presParOf" srcId="{46439575-1FAB-4A47-BDC1-F9F3CD86815B}" destId="{90A3CAB8-BCA6-4B3C-AEE5-C3CFD5603DF3}" srcOrd="0" destOrd="0" presId="urn:microsoft.com/office/officeart/2005/8/layout/vList6"/>
    <dgm:cxn modelId="{62FEEDEF-0BE4-2B49-BA9D-68BCC5E795FA}" type="presParOf" srcId="{46439575-1FAB-4A47-BDC1-F9F3CD86815B}" destId="{ED654E7B-DDD1-4D0D-9AB6-BD143559F6E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DDAF2A-4B00-4955-9D54-5229A6509E05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B6B3CC-0ECE-4568-A25B-8EF590DA5211}">
      <dgm:prSet phldrT="[Text]"/>
      <dgm:spPr/>
      <dgm:t>
        <a:bodyPr/>
        <a:lstStyle/>
        <a:p>
          <a:r>
            <a:rPr lang="en-US" dirty="0" smtClean="0"/>
            <a:t>Make/import &amp; sell stoves</a:t>
          </a:r>
          <a:endParaRPr lang="en-US" dirty="0"/>
        </a:p>
      </dgm:t>
    </dgm:pt>
    <dgm:pt modelId="{7064911C-D121-4278-92A7-0F1F74374339}" type="sibTrans" cxnId="{2FE198F9-26AA-4819-AFDC-D4EDF64EAF68}">
      <dgm:prSet/>
      <dgm:spPr/>
      <dgm:t>
        <a:bodyPr/>
        <a:lstStyle/>
        <a:p>
          <a:endParaRPr lang="en-US"/>
        </a:p>
      </dgm:t>
    </dgm:pt>
    <dgm:pt modelId="{C48EF9B8-2317-4422-B339-B18EAAFB400B}" type="parTrans" cxnId="{2FE198F9-26AA-4819-AFDC-D4EDF64EAF68}">
      <dgm:prSet/>
      <dgm:spPr/>
      <dgm:t>
        <a:bodyPr/>
        <a:lstStyle/>
        <a:p>
          <a:endParaRPr lang="en-US"/>
        </a:p>
      </dgm:t>
    </dgm:pt>
    <dgm:pt modelId="{E2B65926-5044-495B-BD06-9814E9A20BC4}" type="pres">
      <dgm:prSet presAssocID="{AFDDAF2A-4B00-4955-9D54-5229A6509E0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4146119-3F7E-4115-8444-08404D225F78}" type="pres">
      <dgm:prSet presAssocID="{2CB6B3CC-0ECE-4568-A25B-8EF590DA5211}" presName="linNode" presStyleCnt="0"/>
      <dgm:spPr/>
    </dgm:pt>
    <dgm:pt modelId="{20829874-3BD3-4600-A555-E045CC7D3A2C}" type="pres">
      <dgm:prSet presAssocID="{2CB6B3CC-0ECE-4568-A25B-8EF590DA5211}" presName="parentShp" presStyleLbl="node1" presStyleIdx="0" presStyleCnt="1" custLinFactNeighborY="12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041BE-84D0-4F89-B384-12E305083DDE}" type="pres">
      <dgm:prSet presAssocID="{2CB6B3CC-0ECE-4568-A25B-8EF590DA5211}" presName="childShp" presStyleLbl="bgAccFollowNode1" presStyleIdx="0" presStyleCnt="1" custScaleX="38441" custScaleY="69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CA2356-417C-4022-88F5-2947030DF02D}" type="presOf" srcId="{AFDDAF2A-4B00-4955-9D54-5229A6509E05}" destId="{E2B65926-5044-495B-BD06-9814E9A20BC4}" srcOrd="0" destOrd="0" presId="urn:microsoft.com/office/officeart/2005/8/layout/vList6"/>
    <dgm:cxn modelId="{2FE198F9-26AA-4819-AFDC-D4EDF64EAF68}" srcId="{AFDDAF2A-4B00-4955-9D54-5229A6509E05}" destId="{2CB6B3CC-0ECE-4568-A25B-8EF590DA5211}" srcOrd="0" destOrd="0" parTransId="{C48EF9B8-2317-4422-B339-B18EAAFB400B}" sibTransId="{7064911C-D121-4278-92A7-0F1F74374339}"/>
    <dgm:cxn modelId="{98C9C6FF-42AC-469C-A5B0-DB14643B3ED5}" type="presOf" srcId="{2CB6B3CC-0ECE-4568-A25B-8EF590DA5211}" destId="{20829874-3BD3-4600-A555-E045CC7D3A2C}" srcOrd="0" destOrd="0" presId="urn:microsoft.com/office/officeart/2005/8/layout/vList6"/>
    <dgm:cxn modelId="{A13E5DA2-AA24-4C64-A8C8-877E63F3DFB4}" type="presParOf" srcId="{E2B65926-5044-495B-BD06-9814E9A20BC4}" destId="{34146119-3F7E-4115-8444-08404D225F78}" srcOrd="0" destOrd="0" presId="urn:microsoft.com/office/officeart/2005/8/layout/vList6"/>
    <dgm:cxn modelId="{E8DFFEA3-4478-4D1F-9DD2-E238CB195EA9}" type="presParOf" srcId="{34146119-3F7E-4115-8444-08404D225F78}" destId="{20829874-3BD3-4600-A555-E045CC7D3A2C}" srcOrd="0" destOrd="0" presId="urn:microsoft.com/office/officeart/2005/8/layout/vList6"/>
    <dgm:cxn modelId="{A19DD71B-EDE2-4968-8778-F3A6DA2DF667}" type="presParOf" srcId="{34146119-3F7E-4115-8444-08404D225F78}" destId="{D99041BE-84D0-4F89-B384-12E305083D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938CBD-87CE-4B25-92A0-846AD0F54DB0}" type="doc">
      <dgm:prSet loTypeId="urn:microsoft.com/office/officeart/2005/8/layout/equation1" loCatId="process" qsTypeId="urn:microsoft.com/office/officeart/2005/8/quickstyle/simple5" qsCatId="simple" csTypeId="urn:microsoft.com/office/officeart/2005/8/colors/accent3_2" csCatId="accent3" phldr="1"/>
      <dgm:spPr/>
    </dgm:pt>
    <dgm:pt modelId="{9E550E5B-18AC-4AEE-B080-DD8ED701080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2000" b="1" dirty="0" smtClean="0"/>
            <a:t>Stoves sold</a:t>
          </a:r>
          <a:endParaRPr lang="en-US" sz="2000" b="1" dirty="0"/>
        </a:p>
      </dgm:t>
    </dgm:pt>
    <dgm:pt modelId="{1A60C9F6-EB3C-4A0D-905C-CB233ACE293A}" type="parTrans" cxnId="{0F0DD340-AD3C-4FBB-A46F-5991608795E3}">
      <dgm:prSet/>
      <dgm:spPr/>
      <dgm:t>
        <a:bodyPr/>
        <a:lstStyle/>
        <a:p>
          <a:endParaRPr lang="en-US" sz="2000"/>
        </a:p>
      </dgm:t>
    </dgm:pt>
    <dgm:pt modelId="{CF5599B4-6E5B-4288-971B-831C11C3256E}" type="sibTrans" cxnId="{0F0DD340-AD3C-4FBB-A46F-5991608795E3}">
      <dgm:prSet custT="1"/>
      <dgm:spPr/>
      <dgm:t>
        <a:bodyPr/>
        <a:lstStyle/>
        <a:p>
          <a:endParaRPr lang="en-US" sz="2000" dirty="0"/>
        </a:p>
      </dgm:t>
    </dgm:pt>
    <dgm:pt modelId="{8E20D34C-0019-41D9-9653-E7ACA9464C88}">
      <dgm:prSet phldrT="[Text]" custT="1"/>
      <dgm:spPr/>
      <dgm:t>
        <a:bodyPr/>
        <a:lstStyle/>
        <a:p>
          <a:r>
            <a:rPr lang="en-US" sz="2000" b="1" dirty="0" smtClean="0"/>
            <a:t>Carbon</a:t>
          </a:r>
        </a:p>
        <a:p>
          <a:r>
            <a:rPr lang="en-US" sz="2000" b="1" dirty="0" smtClean="0"/>
            <a:t>Credits</a:t>
          </a:r>
          <a:endParaRPr lang="en-US" sz="2000" b="1" dirty="0"/>
        </a:p>
      </dgm:t>
    </dgm:pt>
    <dgm:pt modelId="{EFA79FCE-8B75-40AF-836F-7EB7DF398F53}" type="parTrans" cxnId="{4B5A6D76-B6E0-48D3-9EDA-52E5161A4D00}">
      <dgm:prSet/>
      <dgm:spPr/>
      <dgm:t>
        <a:bodyPr/>
        <a:lstStyle/>
        <a:p>
          <a:endParaRPr lang="en-US" sz="2000"/>
        </a:p>
      </dgm:t>
    </dgm:pt>
    <dgm:pt modelId="{7C41E65F-FA9F-49FE-9B2A-23E72E1F2E86}" type="sibTrans" cxnId="{4B5A6D76-B6E0-48D3-9EDA-52E5161A4D00}">
      <dgm:prSet/>
      <dgm:spPr/>
      <dgm:t>
        <a:bodyPr/>
        <a:lstStyle/>
        <a:p>
          <a:endParaRPr lang="en-US" sz="2000"/>
        </a:p>
      </dgm:t>
    </dgm:pt>
    <dgm:pt modelId="{FDCAAF7D-B8C3-420C-BC7E-D4166C6B0E2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smtClean="0"/>
            <a:t>Baseline Coefficient</a:t>
          </a:r>
          <a:endParaRPr lang="en-US" sz="1600" b="1" dirty="0"/>
        </a:p>
      </dgm:t>
    </dgm:pt>
    <dgm:pt modelId="{A0A8A271-CD77-487B-9F5B-35CC596F88E0}" type="parTrans" cxnId="{5D18814A-4649-4E51-820F-29E13B645618}">
      <dgm:prSet/>
      <dgm:spPr/>
      <dgm:t>
        <a:bodyPr/>
        <a:lstStyle/>
        <a:p>
          <a:endParaRPr lang="en-US" sz="2000"/>
        </a:p>
      </dgm:t>
    </dgm:pt>
    <dgm:pt modelId="{F9DEA1F1-554A-42F7-9048-CED6487B4C25}" type="sibTrans" cxnId="{5D18814A-4649-4E51-820F-29E13B645618}">
      <dgm:prSet custT="1"/>
      <dgm:spPr/>
      <dgm:t>
        <a:bodyPr/>
        <a:lstStyle/>
        <a:p>
          <a:endParaRPr lang="en-US" sz="2000" dirty="0"/>
        </a:p>
      </dgm:t>
    </dgm:pt>
    <dgm:pt modelId="{528C5703-C465-4E79-AA2C-4D798CCB09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 smtClean="0"/>
            <a:t>Stove rating</a:t>
          </a:r>
          <a:endParaRPr lang="en-US" sz="2000" b="1" dirty="0"/>
        </a:p>
      </dgm:t>
    </dgm:pt>
    <dgm:pt modelId="{8151C80C-7F40-4D1A-B0F9-7F15CBF02CE5}" type="sibTrans" cxnId="{0D88FA3B-5AAD-4FF6-8249-D8D2D06480B2}">
      <dgm:prSet custT="1"/>
      <dgm:spPr/>
      <dgm:t>
        <a:bodyPr/>
        <a:lstStyle/>
        <a:p>
          <a:endParaRPr lang="en-US" sz="2000" dirty="0"/>
        </a:p>
      </dgm:t>
    </dgm:pt>
    <dgm:pt modelId="{A7924746-0863-4C2B-8BF5-B481190691C0}" type="parTrans" cxnId="{0D88FA3B-5AAD-4FF6-8249-D8D2D06480B2}">
      <dgm:prSet/>
      <dgm:spPr/>
      <dgm:t>
        <a:bodyPr/>
        <a:lstStyle/>
        <a:p>
          <a:endParaRPr lang="en-US" sz="2000"/>
        </a:p>
      </dgm:t>
    </dgm:pt>
    <dgm:pt modelId="{43AA30BC-A260-432A-B582-91312C7498F7}" type="pres">
      <dgm:prSet presAssocID="{7F938CBD-87CE-4B25-92A0-846AD0F54DB0}" presName="linearFlow" presStyleCnt="0">
        <dgm:presLayoutVars>
          <dgm:dir/>
          <dgm:resizeHandles val="exact"/>
        </dgm:presLayoutVars>
      </dgm:prSet>
      <dgm:spPr/>
    </dgm:pt>
    <dgm:pt modelId="{A900CA30-8DC1-4261-9256-DC1387F19F6F}" type="pres">
      <dgm:prSet presAssocID="{528C5703-C465-4E79-AA2C-4D798CCB09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0615-523F-4437-A3BF-5B328753046D}" type="pres">
      <dgm:prSet presAssocID="{8151C80C-7F40-4D1A-B0F9-7F15CBF02CE5}" presName="spacerL" presStyleCnt="0"/>
      <dgm:spPr/>
    </dgm:pt>
    <dgm:pt modelId="{80024F0B-8780-42A7-B5A0-8CD4CAEB8B94}" type="pres">
      <dgm:prSet presAssocID="{8151C80C-7F40-4D1A-B0F9-7F15CBF02CE5}" presName="sibTrans" presStyleLbl="sibTrans2D1" presStyleIdx="0" presStyleCnt="3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A8F0D351-AFE6-4CC9-B55E-8ACF5ED48DCF}" type="pres">
      <dgm:prSet presAssocID="{8151C80C-7F40-4D1A-B0F9-7F15CBF02CE5}" presName="spacerR" presStyleCnt="0"/>
      <dgm:spPr/>
    </dgm:pt>
    <dgm:pt modelId="{58B3E43F-7AAF-4BC8-84C7-6553E31683BA}" type="pres">
      <dgm:prSet presAssocID="{9E550E5B-18AC-4AEE-B080-DD8ED70108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8DD59-3065-4C02-9586-12302484426A}" type="pres">
      <dgm:prSet presAssocID="{CF5599B4-6E5B-4288-971B-831C11C3256E}" presName="spacerL" presStyleCnt="0"/>
      <dgm:spPr/>
    </dgm:pt>
    <dgm:pt modelId="{7B401095-DB11-434F-BAC4-34B7928D1952}" type="pres">
      <dgm:prSet presAssocID="{CF5599B4-6E5B-4288-971B-831C11C3256E}" presName="sibTrans" presStyleLbl="sibTrans2D1" presStyleIdx="1" presStyleCnt="3"/>
      <dgm:spPr>
        <a:prstGeom prst="mathMultiply">
          <a:avLst/>
        </a:prstGeom>
      </dgm:spPr>
      <dgm:t>
        <a:bodyPr/>
        <a:lstStyle/>
        <a:p>
          <a:endParaRPr lang="en-US"/>
        </a:p>
      </dgm:t>
    </dgm:pt>
    <dgm:pt modelId="{52528EFB-086E-4F42-B6E4-6228FED2353E}" type="pres">
      <dgm:prSet presAssocID="{CF5599B4-6E5B-4288-971B-831C11C3256E}" presName="spacerR" presStyleCnt="0"/>
      <dgm:spPr/>
    </dgm:pt>
    <dgm:pt modelId="{4B4F5BD5-1479-4C79-83C3-C3AB2C359187}" type="pres">
      <dgm:prSet presAssocID="{FDCAAF7D-B8C3-420C-BC7E-D4166C6B0E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3D909-BDED-4386-92BB-A06AD4ABE5BA}" type="pres">
      <dgm:prSet presAssocID="{F9DEA1F1-554A-42F7-9048-CED6487B4C25}" presName="spacerL" presStyleCnt="0"/>
      <dgm:spPr/>
    </dgm:pt>
    <dgm:pt modelId="{C0A03334-7F15-4656-A5F3-8B054C8AB5B7}" type="pres">
      <dgm:prSet presAssocID="{F9DEA1F1-554A-42F7-9048-CED6487B4C2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F895EE4-516A-4FB9-826A-E6874ED14DA0}" type="pres">
      <dgm:prSet presAssocID="{F9DEA1F1-554A-42F7-9048-CED6487B4C25}" presName="spacerR" presStyleCnt="0"/>
      <dgm:spPr/>
    </dgm:pt>
    <dgm:pt modelId="{E6D64AB3-8CA0-43B6-996E-567594C89DFF}" type="pres">
      <dgm:prSet presAssocID="{8E20D34C-0019-41D9-9653-E7ACA9464C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867B23-2916-49A4-90FD-790D1A4103B4}" type="presOf" srcId="{CF5599B4-6E5B-4288-971B-831C11C3256E}" destId="{7B401095-DB11-434F-BAC4-34B7928D1952}" srcOrd="0" destOrd="0" presId="urn:microsoft.com/office/officeart/2005/8/layout/equation1"/>
    <dgm:cxn modelId="{8668285C-A46C-4655-80DA-74E856F5AA22}" type="presOf" srcId="{9E550E5B-18AC-4AEE-B080-DD8ED7010805}" destId="{58B3E43F-7AAF-4BC8-84C7-6553E31683BA}" srcOrd="0" destOrd="0" presId="urn:microsoft.com/office/officeart/2005/8/layout/equation1"/>
    <dgm:cxn modelId="{7F619D55-BF60-4B8F-A39B-37161286A7EC}" type="presOf" srcId="{8E20D34C-0019-41D9-9653-E7ACA9464C88}" destId="{E6D64AB3-8CA0-43B6-996E-567594C89DFF}" srcOrd="0" destOrd="0" presId="urn:microsoft.com/office/officeart/2005/8/layout/equation1"/>
    <dgm:cxn modelId="{0F0DD340-AD3C-4FBB-A46F-5991608795E3}" srcId="{7F938CBD-87CE-4B25-92A0-846AD0F54DB0}" destId="{9E550E5B-18AC-4AEE-B080-DD8ED7010805}" srcOrd="1" destOrd="0" parTransId="{1A60C9F6-EB3C-4A0D-905C-CB233ACE293A}" sibTransId="{CF5599B4-6E5B-4288-971B-831C11C3256E}"/>
    <dgm:cxn modelId="{4B5A6D76-B6E0-48D3-9EDA-52E5161A4D00}" srcId="{7F938CBD-87CE-4B25-92A0-846AD0F54DB0}" destId="{8E20D34C-0019-41D9-9653-E7ACA9464C88}" srcOrd="3" destOrd="0" parTransId="{EFA79FCE-8B75-40AF-836F-7EB7DF398F53}" sibTransId="{7C41E65F-FA9F-49FE-9B2A-23E72E1F2E86}"/>
    <dgm:cxn modelId="{DE57CED4-17AB-48C6-AFDC-9DE248790B3B}" type="presOf" srcId="{528C5703-C465-4E79-AA2C-4D798CCB090D}" destId="{A900CA30-8DC1-4261-9256-DC1387F19F6F}" srcOrd="0" destOrd="0" presId="urn:microsoft.com/office/officeart/2005/8/layout/equation1"/>
    <dgm:cxn modelId="{2D535AE8-A337-4452-A709-735371C33A2B}" type="presOf" srcId="{7F938CBD-87CE-4B25-92A0-846AD0F54DB0}" destId="{43AA30BC-A260-432A-B582-91312C7498F7}" srcOrd="0" destOrd="0" presId="urn:microsoft.com/office/officeart/2005/8/layout/equation1"/>
    <dgm:cxn modelId="{062781DD-AE74-46DE-AFBD-ED7FDB6F85F6}" type="presOf" srcId="{8151C80C-7F40-4D1A-B0F9-7F15CBF02CE5}" destId="{80024F0B-8780-42A7-B5A0-8CD4CAEB8B94}" srcOrd="0" destOrd="0" presId="urn:microsoft.com/office/officeart/2005/8/layout/equation1"/>
    <dgm:cxn modelId="{5D18814A-4649-4E51-820F-29E13B645618}" srcId="{7F938CBD-87CE-4B25-92A0-846AD0F54DB0}" destId="{FDCAAF7D-B8C3-420C-BC7E-D4166C6B0E29}" srcOrd="2" destOrd="0" parTransId="{A0A8A271-CD77-487B-9F5B-35CC596F88E0}" sibTransId="{F9DEA1F1-554A-42F7-9048-CED6487B4C25}"/>
    <dgm:cxn modelId="{BF0475BB-5A61-4B3C-AAF2-C8A019307CB0}" type="presOf" srcId="{FDCAAF7D-B8C3-420C-BC7E-D4166C6B0E29}" destId="{4B4F5BD5-1479-4C79-83C3-C3AB2C359187}" srcOrd="0" destOrd="0" presId="urn:microsoft.com/office/officeart/2005/8/layout/equation1"/>
    <dgm:cxn modelId="{E77C4314-3AF3-42E7-AE91-8B32EE1684A1}" type="presOf" srcId="{F9DEA1F1-554A-42F7-9048-CED6487B4C25}" destId="{C0A03334-7F15-4656-A5F3-8B054C8AB5B7}" srcOrd="0" destOrd="0" presId="urn:microsoft.com/office/officeart/2005/8/layout/equation1"/>
    <dgm:cxn modelId="{0D88FA3B-5AAD-4FF6-8249-D8D2D06480B2}" srcId="{7F938CBD-87CE-4B25-92A0-846AD0F54DB0}" destId="{528C5703-C465-4E79-AA2C-4D798CCB090D}" srcOrd="0" destOrd="0" parTransId="{A7924746-0863-4C2B-8BF5-B481190691C0}" sibTransId="{8151C80C-7F40-4D1A-B0F9-7F15CBF02CE5}"/>
    <dgm:cxn modelId="{9333228B-E4D5-4C93-920F-281448573827}" type="presParOf" srcId="{43AA30BC-A260-432A-B582-91312C7498F7}" destId="{A900CA30-8DC1-4261-9256-DC1387F19F6F}" srcOrd="0" destOrd="0" presId="urn:microsoft.com/office/officeart/2005/8/layout/equation1"/>
    <dgm:cxn modelId="{7EA9EDFA-3AE2-45EC-9D8A-0879A0AB89A2}" type="presParOf" srcId="{43AA30BC-A260-432A-B582-91312C7498F7}" destId="{999B0615-523F-4437-A3BF-5B328753046D}" srcOrd="1" destOrd="0" presId="urn:microsoft.com/office/officeart/2005/8/layout/equation1"/>
    <dgm:cxn modelId="{F7FDFB29-D246-4605-A295-C9BEAC7C55BB}" type="presParOf" srcId="{43AA30BC-A260-432A-B582-91312C7498F7}" destId="{80024F0B-8780-42A7-B5A0-8CD4CAEB8B94}" srcOrd="2" destOrd="0" presId="urn:microsoft.com/office/officeart/2005/8/layout/equation1"/>
    <dgm:cxn modelId="{993C1118-4DC8-4D4A-9122-7E59D2E2F600}" type="presParOf" srcId="{43AA30BC-A260-432A-B582-91312C7498F7}" destId="{A8F0D351-AFE6-4CC9-B55E-8ACF5ED48DCF}" srcOrd="3" destOrd="0" presId="urn:microsoft.com/office/officeart/2005/8/layout/equation1"/>
    <dgm:cxn modelId="{3DD67342-65D6-4F97-B4EA-09B75930EEA5}" type="presParOf" srcId="{43AA30BC-A260-432A-B582-91312C7498F7}" destId="{58B3E43F-7AAF-4BC8-84C7-6553E31683BA}" srcOrd="4" destOrd="0" presId="urn:microsoft.com/office/officeart/2005/8/layout/equation1"/>
    <dgm:cxn modelId="{CDDCF6F4-2DD7-46C3-923A-D738917A5F05}" type="presParOf" srcId="{43AA30BC-A260-432A-B582-91312C7498F7}" destId="{4528DD59-3065-4C02-9586-12302484426A}" srcOrd="5" destOrd="0" presId="urn:microsoft.com/office/officeart/2005/8/layout/equation1"/>
    <dgm:cxn modelId="{81209828-2B0C-4391-85C9-E58AC0DD30F4}" type="presParOf" srcId="{43AA30BC-A260-432A-B582-91312C7498F7}" destId="{7B401095-DB11-434F-BAC4-34B7928D1952}" srcOrd="6" destOrd="0" presId="urn:microsoft.com/office/officeart/2005/8/layout/equation1"/>
    <dgm:cxn modelId="{62661D9C-601E-420A-A422-F7AE380B474F}" type="presParOf" srcId="{43AA30BC-A260-432A-B582-91312C7498F7}" destId="{52528EFB-086E-4F42-B6E4-6228FED2353E}" srcOrd="7" destOrd="0" presId="urn:microsoft.com/office/officeart/2005/8/layout/equation1"/>
    <dgm:cxn modelId="{765BB3F0-D486-4BFF-8D0E-8C849E893234}" type="presParOf" srcId="{43AA30BC-A260-432A-B582-91312C7498F7}" destId="{4B4F5BD5-1479-4C79-83C3-C3AB2C359187}" srcOrd="8" destOrd="0" presId="urn:microsoft.com/office/officeart/2005/8/layout/equation1"/>
    <dgm:cxn modelId="{B9A87364-883B-4AE6-8742-965BD1BDB9B2}" type="presParOf" srcId="{43AA30BC-A260-432A-B582-91312C7498F7}" destId="{DEB3D909-BDED-4386-92BB-A06AD4ABE5BA}" srcOrd="9" destOrd="0" presId="urn:microsoft.com/office/officeart/2005/8/layout/equation1"/>
    <dgm:cxn modelId="{F7D5895F-EACC-4A86-AE38-79798E010B0B}" type="presParOf" srcId="{43AA30BC-A260-432A-B582-91312C7498F7}" destId="{C0A03334-7F15-4656-A5F3-8B054C8AB5B7}" srcOrd="10" destOrd="0" presId="urn:microsoft.com/office/officeart/2005/8/layout/equation1"/>
    <dgm:cxn modelId="{4AA220E9-4C6D-403C-86CC-A7AD07DA194E}" type="presParOf" srcId="{43AA30BC-A260-432A-B582-91312C7498F7}" destId="{CF895EE4-516A-4FB9-826A-E6874ED14DA0}" srcOrd="11" destOrd="0" presId="urn:microsoft.com/office/officeart/2005/8/layout/equation1"/>
    <dgm:cxn modelId="{82B818B4-1657-4528-A869-97190777F473}" type="presParOf" srcId="{43AA30BC-A260-432A-B582-91312C7498F7}" destId="{E6D64AB3-8CA0-43B6-996E-567594C89DF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938CBD-87CE-4B25-92A0-846AD0F54DB0}" type="doc">
      <dgm:prSet loTypeId="urn:microsoft.com/office/officeart/2005/8/layout/equation1" loCatId="process" qsTypeId="urn:microsoft.com/office/officeart/2005/8/quickstyle/simple5" qsCatId="simple" csTypeId="urn:microsoft.com/office/officeart/2005/8/colors/accent3_2" csCatId="accent3" phldr="1"/>
      <dgm:spPr/>
    </dgm:pt>
    <dgm:pt modelId="{528C5703-C465-4E79-AA2C-4D798CCB090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800" b="1" dirty="0" smtClean="0"/>
            <a:t>Qualified Design(s)</a:t>
          </a:r>
          <a:endParaRPr lang="en-US" sz="1800" b="1" dirty="0"/>
        </a:p>
      </dgm:t>
    </dgm:pt>
    <dgm:pt modelId="{A7924746-0863-4C2B-8BF5-B481190691C0}" type="parTrans" cxnId="{0D88FA3B-5AAD-4FF6-8249-D8D2D06480B2}">
      <dgm:prSet/>
      <dgm:spPr/>
      <dgm:t>
        <a:bodyPr/>
        <a:lstStyle/>
        <a:p>
          <a:endParaRPr lang="en-US"/>
        </a:p>
      </dgm:t>
    </dgm:pt>
    <dgm:pt modelId="{8151C80C-7F40-4D1A-B0F9-7F15CBF02CE5}" type="sibTrans" cxnId="{0D88FA3B-5AAD-4FF6-8249-D8D2D06480B2}">
      <dgm:prSet/>
      <dgm:spPr/>
      <dgm:t>
        <a:bodyPr/>
        <a:lstStyle/>
        <a:p>
          <a:endParaRPr lang="en-US" dirty="0"/>
        </a:p>
      </dgm:t>
    </dgm:pt>
    <dgm:pt modelId="{9E550E5B-18AC-4AEE-B080-DD8ED701080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600" b="1" dirty="0" smtClean="0"/>
            <a:t>Authorized Supplier(s)</a:t>
          </a:r>
          <a:endParaRPr lang="en-US" sz="1400" b="1" dirty="0"/>
        </a:p>
      </dgm:t>
    </dgm:pt>
    <dgm:pt modelId="{1A60C9F6-EB3C-4A0D-905C-CB233ACE293A}" type="parTrans" cxnId="{0F0DD340-AD3C-4FBB-A46F-5991608795E3}">
      <dgm:prSet/>
      <dgm:spPr/>
      <dgm:t>
        <a:bodyPr/>
        <a:lstStyle/>
        <a:p>
          <a:endParaRPr lang="en-US"/>
        </a:p>
      </dgm:t>
    </dgm:pt>
    <dgm:pt modelId="{CF5599B4-6E5B-4288-971B-831C11C3256E}" type="sibTrans" cxnId="{0F0DD340-AD3C-4FBB-A46F-5991608795E3}">
      <dgm:prSet/>
      <dgm:spPr/>
      <dgm:t>
        <a:bodyPr/>
        <a:lstStyle/>
        <a:p>
          <a:endParaRPr lang="en-US" dirty="0"/>
        </a:p>
      </dgm:t>
    </dgm:pt>
    <dgm:pt modelId="{8E20D34C-0019-41D9-9653-E7ACA9464C88}">
      <dgm:prSet phldrT="[Text]" custT="1"/>
      <dgm:spPr/>
      <dgm:t>
        <a:bodyPr/>
        <a:lstStyle/>
        <a:p>
          <a:r>
            <a:rPr lang="en-US" sz="1800" b="1" dirty="0" smtClean="0"/>
            <a:t>Carbon Credits</a:t>
          </a:r>
          <a:endParaRPr lang="en-US" sz="1800" b="1" dirty="0"/>
        </a:p>
      </dgm:t>
    </dgm:pt>
    <dgm:pt modelId="{EFA79FCE-8B75-40AF-836F-7EB7DF398F53}" type="parTrans" cxnId="{4B5A6D76-B6E0-48D3-9EDA-52E5161A4D00}">
      <dgm:prSet/>
      <dgm:spPr/>
      <dgm:t>
        <a:bodyPr/>
        <a:lstStyle/>
        <a:p>
          <a:endParaRPr lang="en-US"/>
        </a:p>
      </dgm:t>
    </dgm:pt>
    <dgm:pt modelId="{7C41E65F-FA9F-49FE-9B2A-23E72E1F2E86}" type="sibTrans" cxnId="{4B5A6D76-B6E0-48D3-9EDA-52E5161A4D00}">
      <dgm:prSet/>
      <dgm:spPr/>
      <dgm:t>
        <a:bodyPr/>
        <a:lstStyle/>
        <a:p>
          <a:endParaRPr lang="en-US"/>
        </a:p>
      </dgm:t>
    </dgm:pt>
    <dgm:pt modelId="{FDCAAF7D-B8C3-420C-BC7E-D4166C6B0E29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smtClean="0"/>
            <a:t>Verified Monitoring Results</a:t>
          </a:r>
          <a:endParaRPr lang="en-US" sz="1600" b="1" dirty="0"/>
        </a:p>
      </dgm:t>
    </dgm:pt>
    <dgm:pt modelId="{A0A8A271-CD77-487B-9F5B-35CC596F88E0}" type="parTrans" cxnId="{5D18814A-4649-4E51-820F-29E13B645618}">
      <dgm:prSet/>
      <dgm:spPr/>
      <dgm:t>
        <a:bodyPr/>
        <a:lstStyle/>
        <a:p>
          <a:endParaRPr lang="en-US"/>
        </a:p>
      </dgm:t>
    </dgm:pt>
    <dgm:pt modelId="{F9DEA1F1-554A-42F7-9048-CED6487B4C25}" type="sibTrans" cxnId="{5D18814A-4649-4E51-820F-29E13B645618}">
      <dgm:prSet/>
      <dgm:spPr/>
      <dgm:t>
        <a:bodyPr/>
        <a:lstStyle/>
        <a:p>
          <a:endParaRPr lang="en-US" dirty="0"/>
        </a:p>
      </dgm:t>
    </dgm:pt>
    <dgm:pt modelId="{43AA30BC-A260-432A-B582-91312C7498F7}" type="pres">
      <dgm:prSet presAssocID="{7F938CBD-87CE-4B25-92A0-846AD0F54DB0}" presName="linearFlow" presStyleCnt="0">
        <dgm:presLayoutVars>
          <dgm:dir/>
          <dgm:resizeHandles val="exact"/>
        </dgm:presLayoutVars>
      </dgm:prSet>
      <dgm:spPr/>
    </dgm:pt>
    <dgm:pt modelId="{A900CA30-8DC1-4261-9256-DC1387F19F6F}" type="pres">
      <dgm:prSet presAssocID="{528C5703-C465-4E79-AA2C-4D798CCB090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9B0615-523F-4437-A3BF-5B328753046D}" type="pres">
      <dgm:prSet presAssocID="{8151C80C-7F40-4D1A-B0F9-7F15CBF02CE5}" presName="spacerL" presStyleCnt="0"/>
      <dgm:spPr/>
    </dgm:pt>
    <dgm:pt modelId="{80024F0B-8780-42A7-B5A0-8CD4CAEB8B94}" type="pres">
      <dgm:prSet presAssocID="{8151C80C-7F40-4D1A-B0F9-7F15CBF02CE5}" presName="sibTrans" presStyleLbl="sibTrans2D1" presStyleIdx="0" presStyleCnt="3"/>
      <dgm:spPr/>
      <dgm:t>
        <a:bodyPr/>
        <a:lstStyle/>
        <a:p>
          <a:endParaRPr lang="en-US"/>
        </a:p>
      </dgm:t>
    </dgm:pt>
    <dgm:pt modelId="{A8F0D351-AFE6-4CC9-B55E-8ACF5ED48DCF}" type="pres">
      <dgm:prSet presAssocID="{8151C80C-7F40-4D1A-B0F9-7F15CBF02CE5}" presName="spacerR" presStyleCnt="0"/>
      <dgm:spPr/>
    </dgm:pt>
    <dgm:pt modelId="{58B3E43F-7AAF-4BC8-84C7-6553E31683BA}" type="pres">
      <dgm:prSet presAssocID="{9E550E5B-18AC-4AEE-B080-DD8ED70108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28DD59-3065-4C02-9586-12302484426A}" type="pres">
      <dgm:prSet presAssocID="{CF5599B4-6E5B-4288-971B-831C11C3256E}" presName="spacerL" presStyleCnt="0"/>
      <dgm:spPr/>
    </dgm:pt>
    <dgm:pt modelId="{7B401095-DB11-434F-BAC4-34B7928D1952}" type="pres">
      <dgm:prSet presAssocID="{CF5599B4-6E5B-4288-971B-831C11C3256E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2528EFB-086E-4F42-B6E4-6228FED2353E}" type="pres">
      <dgm:prSet presAssocID="{CF5599B4-6E5B-4288-971B-831C11C3256E}" presName="spacerR" presStyleCnt="0"/>
      <dgm:spPr/>
    </dgm:pt>
    <dgm:pt modelId="{4B4F5BD5-1479-4C79-83C3-C3AB2C359187}" type="pres">
      <dgm:prSet presAssocID="{FDCAAF7D-B8C3-420C-BC7E-D4166C6B0E2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3D909-BDED-4386-92BB-A06AD4ABE5BA}" type="pres">
      <dgm:prSet presAssocID="{F9DEA1F1-554A-42F7-9048-CED6487B4C25}" presName="spacerL" presStyleCnt="0"/>
      <dgm:spPr/>
    </dgm:pt>
    <dgm:pt modelId="{C0A03334-7F15-4656-A5F3-8B054C8AB5B7}" type="pres">
      <dgm:prSet presAssocID="{F9DEA1F1-554A-42F7-9048-CED6487B4C2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F895EE4-516A-4FB9-826A-E6874ED14DA0}" type="pres">
      <dgm:prSet presAssocID="{F9DEA1F1-554A-42F7-9048-CED6487B4C25}" presName="spacerR" presStyleCnt="0"/>
      <dgm:spPr/>
    </dgm:pt>
    <dgm:pt modelId="{E6D64AB3-8CA0-43B6-996E-567594C89DFF}" type="pres">
      <dgm:prSet presAssocID="{8E20D34C-0019-41D9-9653-E7ACA9464C8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D7EDE9-1C54-414B-BB57-5A94C7DA58E3}" type="presOf" srcId="{9E550E5B-18AC-4AEE-B080-DD8ED7010805}" destId="{58B3E43F-7AAF-4BC8-84C7-6553E31683BA}" srcOrd="0" destOrd="0" presId="urn:microsoft.com/office/officeart/2005/8/layout/equation1"/>
    <dgm:cxn modelId="{4B5A6D76-B6E0-48D3-9EDA-52E5161A4D00}" srcId="{7F938CBD-87CE-4B25-92A0-846AD0F54DB0}" destId="{8E20D34C-0019-41D9-9653-E7ACA9464C88}" srcOrd="3" destOrd="0" parTransId="{EFA79FCE-8B75-40AF-836F-7EB7DF398F53}" sibTransId="{7C41E65F-FA9F-49FE-9B2A-23E72E1F2E86}"/>
    <dgm:cxn modelId="{0F0DD340-AD3C-4FBB-A46F-5991608795E3}" srcId="{7F938CBD-87CE-4B25-92A0-846AD0F54DB0}" destId="{9E550E5B-18AC-4AEE-B080-DD8ED7010805}" srcOrd="1" destOrd="0" parTransId="{1A60C9F6-EB3C-4A0D-905C-CB233ACE293A}" sibTransId="{CF5599B4-6E5B-4288-971B-831C11C3256E}"/>
    <dgm:cxn modelId="{4815C803-AB11-46F0-8139-0B93AF4DD6BA}" type="presOf" srcId="{CF5599B4-6E5B-4288-971B-831C11C3256E}" destId="{7B401095-DB11-434F-BAC4-34B7928D1952}" srcOrd="0" destOrd="0" presId="urn:microsoft.com/office/officeart/2005/8/layout/equation1"/>
    <dgm:cxn modelId="{71CE364C-1AF2-4557-8BB1-E9B0D0F4E873}" type="presOf" srcId="{8151C80C-7F40-4D1A-B0F9-7F15CBF02CE5}" destId="{80024F0B-8780-42A7-B5A0-8CD4CAEB8B94}" srcOrd="0" destOrd="0" presId="urn:microsoft.com/office/officeart/2005/8/layout/equation1"/>
    <dgm:cxn modelId="{5D18814A-4649-4E51-820F-29E13B645618}" srcId="{7F938CBD-87CE-4B25-92A0-846AD0F54DB0}" destId="{FDCAAF7D-B8C3-420C-BC7E-D4166C6B0E29}" srcOrd="2" destOrd="0" parTransId="{A0A8A271-CD77-487B-9F5B-35CC596F88E0}" sibTransId="{F9DEA1F1-554A-42F7-9048-CED6487B4C25}"/>
    <dgm:cxn modelId="{74BD27C8-7091-4494-B64F-776614C537C1}" type="presOf" srcId="{8E20D34C-0019-41D9-9653-E7ACA9464C88}" destId="{E6D64AB3-8CA0-43B6-996E-567594C89DFF}" srcOrd="0" destOrd="0" presId="urn:microsoft.com/office/officeart/2005/8/layout/equation1"/>
    <dgm:cxn modelId="{07C7187A-2BE3-4E32-817B-92D214959264}" type="presOf" srcId="{7F938CBD-87CE-4B25-92A0-846AD0F54DB0}" destId="{43AA30BC-A260-432A-B582-91312C7498F7}" srcOrd="0" destOrd="0" presId="urn:microsoft.com/office/officeart/2005/8/layout/equation1"/>
    <dgm:cxn modelId="{CC788930-ED4A-4DFC-A0CF-5115135FD77E}" type="presOf" srcId="{FDCAAF7D-B8C3-420C-BC7E-D4166C6B0E29}" destId="{4B4F5BD5-1479-4C79-83C3-C3AB2C359187}" srcOrd="0" destOrd="0" presId="urn:microsoft.com/office/officeart/2005/8/layout/equation1"/>
    <dgm:cxn modelId="{4930CE9D-2325-4448-A23B-D659C9D6985D}" type="presOf" srcId="{528C5703-C465-4E79-AA2C-4D798CCB090D}" destId="{A900CA30-8DC1-4261-9256-DC1387F19F6F}" srcOrd="0" destOrd="0" presId="urn:microsoft.com/office/officeart/2005/8/layout/equation1"/>
    <dgm:cxn modelId="{0D88FA3B-5AAD-4FF6-8249-D8D2D06480B2}" srcId="{7F938CBD-87CE-4B25-92A0-846AD0F54DB0}" destId="{528C5703-C465-4E79-AA2C-4D798CCB090D}" srcOrd="0" destOrd="0" parTransId="{A7924746-0863-4C2B-8BF5-B481190691C0}" sibTransId="{8151C80C-7F40-4D1A-B0F9-7F15CBF02CE5}"/>
    <dgm:cxn modelId="{6C717D10-560E-4001-8528-43994161B393}" type="presOf" srcId="{F9DEA1F1-554A-42F7-9048-CED6487B4C25}" destId="{C0A03334-7F15-4656-A5F3-8B054C8AB5B7}" srcOrd="0" destOrd="0" presId="urn:microsoft.com/office/officeart/2005/8/layout/equation1"/>
    <dgm:cxn modelId="{1A54E3B9-C06D-4E43-9F0F-70E8FB7CB19D}" type="presParOf" srcId="{43AA30BC-A260-432A-B582-91312C7498F7}" destId="{A900CA30-8DC1-4261-9256-DC1387F19F6F}" srcOrd="0" destOrd="0" presId="urn:microsoft.com/office/officeart/2005/8/layout/equation1"/>
    <dgm:cxn modelId="{ECA6FDEA-AC32-4414-9EDE-EAE6344D5AC6}" type="presParOf" srcId="{43AA30BC-A260-432A-B582-91312C7498F7}" destId="{999B0615-523F-4437-A3BF-5B328753046D}" srcOrd="1" destOrd="0" presId="urn:microsoft.com/office/officeart/2005/8/layout/equation1"/>
    <dgm:cxn modelId="{23A41CE2-1375-4828-AB3B-6AE08652D1BD}" type="presParOf" srcId="{43AA30BC-A260-432A-B582-91312C7498F7}" destId="{80024F0B-8780-42A7-B5A0-8CD4CAEB8B94}" srcOrd="2" destOrd="0" presId="urn:microsoft.com/office/officeart/2005/8/layout/equation1"/>
    <dgm:cxn modelId="{897A35D6-0D1B-41B4-9EE1-FBA012CDEDD0}" type="presParOf" srcId="{43AA30BC-A260-432A-B582-91312C7498F7}" destId="{A8F0D351-AFE6-4CC9-B55E-8ACF5ED48DCF}" srcOrd="3" destOrd="0" presId="urn:microsoft.com/office/officeart/2005/8/layout/equation1"/>
    <dgm:cxn modelId="{36A12820-24A6-4D02-9667-EC76567433EC}" type="presParOf" srcId="{43AA30BC-A260-432A-B582-91312C7498F7}" destId="{58B3E43F-7AAF-4BC8-84C7-6553E31683BA}" srcOrd="4" destOrd="0" presId="urn:microsoft.com/office/officeart/2005/8/layout/equation1"/>
    <dgm:cxn modelId="{322E25F0-215F-42CF-8B18-F3C9EF86EF27}" type="presParOf" srcId="{43AA30BC-A260-432A-B582-91312C7498F7}" destId="{4528DD59-3065-4C02-9586-12302484426A}" srcOrd="5" destOrd="0" presId="urn:microsoft.com/office/officeart/2005/8/layout/equation1"/>
    <dgm:cxn modelId="{9FC33F90-6B4C-4C1C-B7E9-9B97A5FF8970}" type="presParOf" srcId="{43AA30BC-A260-432A-B582-91312C7498F7}" destId="{7B401095-DB11-434F-BAC4-34B7928D1952}" srcOrd="6" destOrd="0" presId="urn:microsoft.com/office/officeart/2005/8/layout/equation1"/>
    <dgm:cxn modelId="{6453C7B1-3BA2-4602-9A54-16F2A31D96F2}" type="presParOf" srcId="{43AA30BC-A260-432A-B582-91312C7498F7}" destId="{52528EFB-086E-4F42-B6E4-6228FED2353E}" srcOrd="7" destOrd="0" presId="urn:microsoft.com/office/officeart/2005/8/layout/equation1"/>
    <dgm:cxn modelId="{4EEB09D3-A752-4365-AC86-33E5498D4207}" type="presParOf" srcId="{43AA30BC-A260-432A-B582-91312C7498F7}" destId="{4B4F5BD5-1479-4C79-83C3-C3AB2C359187}" srcOrd="8" destOrd="0" presId="urn:microsoft.com/office/officeart/2005/8/layout/equation1"/>
    <dgm:cxn modelId="{278BC7A8-DE76-4243-95F3-E8944181BB43}" type="presParOf" srcId="{43AA30BC-A260-432A-B582-91312C7498F7}" destId="{DEB3D909-BDED-4386-92BB-A06AD4ABE5BA}" srcOrd="9" destOrd="0" presId="urn:microsoft.com/office/officeart/2005/8/layout/equation1"/>
    <dgm:cxn modelId="{95E78825-7ED9-49FE-B2EC-9BCA44BEE3EC}" type="presParOf" srcId="{43AA30BC-A260-432A-B582-91312C7498F7}" destId="{C0A03334-7F15-4656-A5F3-8B054C8AB5B7}" srcOrd="10" destOrd="0" presId="urn:microsoft.com/office/officeart/2005/8/layout/equation1"/>
    <dgm:cxn modelId="{192E49F6-57F6-46E7-8841-AEB0FE49AC97}" type="presParOf" srcId="{43AA30BC-A260-432A-B582-91312C7498F7}" destId="{CF895EE4-516A-4FB9-826A-E6874ED14DA0}" srcOrd="11" destOrd="0" presId="urn:microsoft.com/office/officeart/2005/8/layout/equation1"/>
    <dgm:cxn modelId="{E8BD47D5-017C-4268-8310-C3CE58ADB622}" type="presParOf" srcId="{43AA30BC-A260-432A-B582-91312C7498F7}" destId="{E6D64AB3-8CA0-43B6-996E-567594C89DFF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41BE-84D0-4F89-B384-12E305083DDE}">
      <dsp:nvSpPr>
        <dsp:cNvPr id="0" name=""/>
        <dsp:cNvSpPr/>
      </dsp:nvSpPr>
      <dsp:spPr>
        <a:xfrm>
          <a:off x="2628590" y="602185"/>
          <a:ext cx="1036938" cy="27580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29874-3BD3-4600-A555-E045CC7D3A2C}">
      <dsp:nvSpPr>
        <dsp:cNvPr id="0" name=""/>
        <dsp:cNvSpPr/>
      </dsp:nvSpPr>
      <dsp:spPr>
        <a:xfrm>
          <a:off x="761997" y="1066796"/>
          <a:ext cx="1798320" cy="18858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Make/import &amp; sell stoves</a:t>
          </a:r>
          <a:endParaRPr lang="en-US" sz="2200" kern="1200" dirty="0"/>
        </a:p>
      </dsp:txBody>
      <dsp:txXfrm>
        <a:off x="849784" y="1154583"/>
        <a:ext cx="1622746" cy="17102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54E7B-DDD1-4D0D-9AB6-BD143559F6E2}">
      <dsp:nvSpPr>
        <dsp:cNvPr id="0" name=""/>
        <dsp:cNvSpPr/>
      </dsp:nvSpPr>
      <dsp:spPr>
        <a:xfrm>
          <a:off x="2628590" y="602185"/>
          <a:ext cx="1036938" cy="275802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A3CAB8-BCA6-4B3C-AEE5-C3CFD5603DF3}">
      <dsp:nvSpPr>
        <dsp:cNvPr id="0" name=""/>
        <dsp:cNvSpPr/>
      </dsp:nvSpPr>
      <dsp:spPr>
        <a:xfrm>
          <a:off x="830270" y="914403"/>
          <a:ext cx="1798320" cy="21335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CME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Structure </a:t>
          </a:r>
          <a:endParaRPr lang="en-US" sz="2200" kern="1200" dirty="0"/>
        </a:p>
      </dsp:txBody>
      <dsp:txXfrm>
        <a:off x="918057" y="1002190"/>
        <a:ext cx="1622746" cy="19580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041BE-84D0-4F89-B384-12E305083DDE}">
      <dsp:nvSpPr>
        <dsp:cNvPr id="0" name=""/>
        <dsp:cNvSpPr/>
      </dsp:nvSpPr>
      <dsp:spPr>
        <a:xfrm>
          <a:off x="2628590" y="289512"/>
          <a:ext cx="1036938" cy="132597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29874-3BD3-4600-A555-E045CC7D3A2C}">
      <dsp:nvSpPr>
        <dsp:cNvPr id="0" name=""/>
        <dsp:cNvSpPr/>
      </dsp:nvSpPr>
      <dsp:spPr>
        <a:xfrm>
          <a:off x="830270" y="0"/>
          <a:ext cx="1798320" cy="1905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Make/import &amp; sell stoves</a:t>
          </a:r>
          <a:endParaRPr lang="en-US" sz="2900" kern="1200" dirty="0"/>
        </a:p>
      </dsp:txBody>
      <dsp:txXfrm>
        <a:off x="918057" y="87787"/>
        <a:ext cx="1622746" cy="1729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CA30-8DC1-4261-9256-DC1387F19F6F}">
      <dsp:nvSpPr>
        <dsp:cNvPr id="0" name=""/>
        <dsp:cNvSpPr/>
      </dsp:nvSpPr>
      <dsp:spPr>
        <a:xfrm>
          <a:off x="5059" y="249705"/>
          <a:ext cx="1405588" cy="140558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Stove rating</a:t>
          </a:r>
          <a:endParaRPr lang="en-US" sz="2000" b="1" kern="1200" dirty="0"/>
        </a:p>
      </dsp:txBody>
      <dsp:txXfrm>
        <a:off x="210903" y="455549"/>
        <a:ext cx="993900" cy="993900"/>
      </dsp:txXfrm>
    </dsp:sp>
    <dsp:sp modelId="{80024F0B-8780-42A7-B5A0-8CD4CAEB8B94}">
      <dsp:nvSpPr>
        <dsp:cNvPr id="0" name=""/>
        <dsp:cNvSpPr/>
      </dsp:nvSpPr>
      <dsp:spPr>
        <a:xfrm>
          <a:off x="1524781" y="544878"/>
          <a:ext cx="815241" cy="815241"/>
        </a:xfrm>
        <a:prstGeom prst="mathMultiply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1652790" y="672887"/>
        <a:ext cx="559223" cy="559223"/>
      </dsp:txXfrm>
    </dsp:sp>
    <dsp:sp modelId="{58B3E43F-7AAF-4BC8-84C7-6553E31683BA}">
      <dsp:nvSpPr>
        <dsp:cNvPr id="0" name=""/>
        <dsp:cNvSpPr/>
      </dsp:nvSpPr>
      <dsp:spPr>
        <a:xfrm>
          <a:off x="2454156" y="249705"/>
          <a:ext cx="1405588" cy="140558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Stoves sold</a:t>
          </a:r>
          <a:endParaRPr lang="en-US" sz="2000" b="1" kern="1200" dirty="0"/>
        </a:p>
      </dsp:txBody>
      <dsp:txXfrm>
        <a:off x="2660000" y="455549"/>
        <a:ext cx="993900" cy="993900"/>
      </dsp:txXfrm>
    </dsp:sp>
    <dsp:sp modelId="{7B401095-DB11-434F-BAC4-34B7928D1952}">
      <dsp:nvSpPr>
        <dsp:cNvPr id="0" name=""/>
        <dsp:cNvSpPr/>
      </dsp:nvSpPr>
      <dsp:spPr>
        <a:xfrm>
          <a:off x="3973879" y="544878"/>
          <a:ext cx="815241" cy="815241"/>
        </a:xfrm>
        <a:prstGeom prst="mathMultiply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101888" y="672887"/>
        <a:ext cx="559223" cy="559223"/>
      </dsp:txXfrm>
    </dsp:sp>
    <dsp:sp modelId="{4B4F5BD5-1479-4C79-83C3-C3AB2C359187}">
      <dsp:nvSpPr>
        <dsp:cNvPr id="0" name=""/>
        <dsp:cNvSpPr/>
      </dsp:nvSpPr>
      <dsp:spPr>
        <a:xfrm>
          <a:off x="4903254" y="249705"/>
          <a:ext cx="1405588" cy="1405588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Baseline Coefficient</a:t>
          </a:r>
          <a:endParaRPr lang="en-US" sz="1600" b="1" kern="1200" dirty="0"/>
        </a:p>
      </dsp:txBody>
      <dsp:txXfrm>
        <a:off x="5109098" y="455549"/>
        <a:ext cx="993900" cy="993900"/>
      </dsp:txXfrm>
    </dsp:sp>
    <dsp:sp modelId="{C0A03334-7F15-4656-A5F3-8B054C8AB5B7}">
      <dsp:nvSpPr>
        <dsp:cNvPr id="0" name=""/>
        <dsp:cNvSpPr/>
      </dsp:nvSpPr>
      <dsp:spPr>
        <a:xfrm>
          <a:off x="6422976" y="544878"/>
          <a:ext cx="815241" cy="815241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531036" y="712818"/>
        <a:ext cx="599121" cy="479361"/>
      </dsp:txXfrm>
    </dsp:sp>
    <dsp:sp modelId="{E6D64AB3-8CA0-43B6-996E-567594C89DFF}">
      <dsp:nvSpPr>
        <dsp:cNvPr id="0" name=""/>
        <dsp:cNvSpPr/>
      </dsp:nvSpPr>
      <dsp:spPr>
        <a:xfrm>
          <a:off x="7352352" y="249705"/>
          <a:ext cx="1405588" cy="1405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Carbon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Credits</a:t>
          </a:r>
          <a:endParaRPr lang="en-US" sz="2000" b="1" kern="1200" dirty="0"/>
        </a:p>
      </dsp:txBody>
      <dsp:txXfrm>
        <a:off x="7558196" y="455549"/>
        <a:ext cx="993900" cy="993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0CA30-8DC1-4261-9256-DC1387F19F6F}">
      <dsp:nvSpPr>
        <dsp:cNvPr id="0" name=""/>
        <dsp:cNvSpPr/>
      </dsp:nvSpPr>
      <dsp:spPr>
        <a:xfrm>
          <a:off x="5059" y="249705"/>
          <a:ext cx="1405588" cy="1405588"/>
        </a:xfrm>
        <a:prstGeom prst="ellipse">
          <a:avLst/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Qualified Design(s)</a:t>
          </a:r>
          <a:endParaRPr lang="en-US" sz="1800" b="1" kern="1200" dirty="0"/>
        </a:p>
      </dsp:txBody>
      <dsp:txXfrm>
        <a:off x="210903" y="455549"/>
        <a:ext cx="993900" cy="993900"/>
      </dsp:txXfrm>
    </dsp:sp>
    <dsp:sp modelId="{80024F0B-8780-42A7-B5A0-8CD4CAEB8B94}">
      <dsp:nvSpPr>
        <dsp:cNvPr id="0" name=""/>
        <dsp:cNvSpPr/>
      </dsp:nvSpPr>
      <dsp:spPr>
        <a:xfrm>
          <a:off x="1524781" y="544878"/>
          <a:ext cx="815241" cy="815241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1632841" y="856626"/>
        <a:ext cx="599121" cy="191745"/>
      </dsp:txXfrm>
    </dsp:sp>
    <dsp:sp modelId="{58B3E43F-7AAF-4BC8-84C7-6553E31683BA}">
      <dsp:nvSpPr>
        <dsp:cNvPr id="0" name=""/>
        <dsp:cNvSpPr/>
      </dsp:nvSpPr>
      <dsp:spPr>
        <a:xfrm>
          <a:off x="2454156" y="249705"/>
          <a:ext cx="1405588" cy="1405588"/>
        </a:xfrm>
        <a:prstGeom prst="ellipse">
          <a:avLst/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Authorized Supplier(s)</a:t>
          </a:r>
          <a:endParaRPr lang="en-US" sz="1400" b="1" kern="1200" dirty="0"/>
        </a:p>
      </dsp:txBody>
      <dsp:txXfrm>
        <a:off x="2660000" y="455549"/>
        <a:ext cx="993900" cy="993900"/>
      </dsp:txXfrm>
    </dsp:sp>
    <dsp:sp modelId="{7B401095-DB11-434F-BAC4-34B7928D1952}">
      <dsp:nvSpPr>
        <dsp:cNvPr id="0" name=""/>
        <dsp:cNvSpPr/>
      </dsp:nvSpPr>
      <dsp:spPr>
        <a:xfrm>
          <a:off x="3973879" y="544878"/>
          <a:ext cx="815241" cy="815241"/>
        </a:xfrm>
        <a:prstGeom prst="mathPlus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081939" y="856626"/>
        <a:ext cx="599121" cy="191745"/>
      </dsp:txXfrm>
    </dsp:sp>
    <dsp:sp modelId="{4B4F5BD5-1479-4C79-83C3-C3AB2C359187}">
      <dsp:nvSpPr>
        <dsp:cNvPr id="0" name=""/>
        <dsp:cNvSpPr/>
      </dsp:nvSpPr>
      <dsp:spPr>
        <a:xfrm>
          <a:off x="4903254" y="249705"/>
          <a:ext cx="1405588" cy="1405588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Verified Monitoring Results</a:t>
          </a:r>
          <a:endParaRPr lang="en-US" sz="1600" b="1" kern="1200" dirty="0"/>
        </a:p>
      </dsp:txBody>
      <dsp:txXfrm>
        <a:off x="5109098" y="455549"/>
        <a:ext cx="993900" cy="993900"/>
      </dsp:txXfrm>
    </dsp:sp>
    <dsp:sp modelId="{C0A03334-7F15-4656-A5F3-8B054C8AB5B7}">
      <dsp:nvSpPr>
        <dsp:cNvPr id="0" name=""/>
        <dsp:cNvSpPr/>
      </dsp:nvSpPr>
      <dsp:spPr>
        <a:xfrm>
          <a:off x="6422976" y="544878"/>
          <a:ext cx="815241" cy="815241"/>
        </a:xfrm>
        <a:prstGeom prst="mathEqual">
          <a:avLst/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 dirty="0"/>
        </a:p>
      </dsp:txBody>
      <dsp:txXfrm>
        <a:off x="6531036" y="712818"/>
        <a:ext cx="599121" cy="479361"/>
      </dsp:txXfrm>
    </dsp:sp>
    <dsp:sp modelId="{E6D64AB3-8CA0-43B6-996E-567594C89DFF}">
      <dsp:nvSpPr>
        <dsp:cNvPr id="0" name=""/>
        <dsp:cNvSpPr/>
      </dsp:nvSpPr>
      <dsp:spPr>
        <a:xfrm>
          <a:off x="7352352" y="249705"/>
          <a:ext cx="1405588" cy="1405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Carbon Credits</a:t>
          </a:r>
          <a:endParaRPr lang="en-US" sz="1800" b="1" kern="1200" dirty="0"/>
        </a:p>
      </dsp:txBody>
      <dsp:txXfrm>
        <a:off x="7558196" y="455549"/>
        <a:ext cx="993900" cy="99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2F331-DB61-4D48-B9F0-2105E8F4DF8B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CA36F-4BB4-44C9-AB33-C8A8C5CD54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05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A36F-4BB4-44C9-AB33-C8A8C5CD54B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A36F-4BB4-44C9-AB33-C8A8C5CD54B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A36F-4BB4-44C9-AB33-C8A8C5CD54B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A36F-4BB4-44C9-AB33-C8A8C5CD54B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ACA36F-4BB4-44C9-AB33-C8A8C5CD54B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21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68953-51C0-48C7-8EB1-014AFC6AC7F5}" type="datetimeFigureOut">
              <a:rPr lang="en-US" smtClean="0"/>
              <a:pPr/>
              <a:t>4/26/11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91660-E941-41FA-89AE-3CF7135D4B0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5.xml"/><Relationship Id="rId12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diagramData" Target="../diagrams/data5.xml"/><Relationship Id="rId9" Type="http://schemas.openxmlformats.org/officeDocument/2006/relationships/diagramLayout" Target="../diagrams/layout5.xml"/><Relationship Id="rId10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.emf"/><Relationship Id="rId12" Type="http://schemas.openxmlformats.org/officeDocument/2006/relationships/image" Target="../media/image4.wmf"/><Relationship Id="rId13" Type="http://schemas.openxmlformats.org/officeDocument/2006/relationships/image" Target="../media/image5.emf"/><Relationship Id="rId14" Type="http://schemas.openxmlformats.org/officeDocument/2006/relationships/diagramData" Target="../diagrams/data2.xml"/><Relationship Id="rId15" Type="http://schemas.openxmlformats.org/officeDocument/2006/relationships/diagramLayout" Target="../diagrams/layout2.xml"/><Relationship Id="rId16" Type="http://schemas.openxmlformats.org/officeDocument/2006/relationships/diagramQuickStyle" Target="../diagrams/quickStyle2.xml"/><Relationship Id="rId17" Type="http://schemas.openxmlformats.org/officeDocument/2006/relationships/diagramColors" Target="../diagrams/colors2.xml"/><Relationship Id="rId18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2.emf"/><Relationship Id="rId9" Type="http://schemas.openxmlformats.org/officeDocument/2006/relationships/image" Target="../media/image15.emf"/><Relationship Id="rId10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3.emf"/><Relationship Id="rId13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5.emf"/><Relationship Id="rId9" Type="http://schemas.openxmlformats.org/officeDocument/2006/relationships/image" Target="../media/image2.emf"/><Relationship Id="rId10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Improved Cook Stoves for East Africa  (ICSEA) Ltd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209550"/>
            <a:ext cx="9144000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64008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Bonn, May 7/8, 2011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810000"/>
            <a:ext cx="2743200" cy="20945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Stoves PoA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100" dirty="0" smtClean="0"/>
              <a:t>Fair Trade:</a:t>
            </a:r>
          </a:p>
          <a:p>
            <a:pPr lvl="1"/>
            <a:r>
              <a:rPr lang="en-US" sz="3100" dirty="0" smtClean="0"/>
              <a:t>Individual or grouped carbon credit sales</a:t>
            </a:r>
          </a:p>
          <a:p>
            <a:pPr lvl="1"/>
            <a:r>
              <a:rPr lang="en-US" sz="3100" dirty="0" smtClean="0"/>
              <a:t>PoA management is funded on a “service fee” basis</a:t>
            </a:r>
          </a:p>
          <a:p>
            <a:pPr lvl="1"/>
            <a:r>
              <a:rPr lang="en-US" sz="3100" dirty="0" smtClean="0"/>
              <a:t>Rise in CER prices goes largely to CPAs</a:t>
            </a:r>
          </a:p>
          <a:p>
            <a:pPr lvl="1"/>
            <a:r>
              <a:rPr lang="en-US" sz="3100" dirty="0" smtClean="0"/>
              <a:t>Provide up-front Seed Funds for CPAs when required</a:t>
            </a:r>
          </a:p>
          <a:p>
            <a:pPr lvl="1"/>
            <a:endParaRPr lang="en-US" sz="1000" dirty="0" smtClean="0"/>
          </a:p>
          <a:p>
            <a:pPr>
              <a:buNone/>
            </a:pPr>
            <a:r>
              <a:rPr lang="en-US" sz="4100" dirty="0" smtClean="0"/>
              <a:t>Maximum Social Impact:</a:t>
            </a:r>
          </a:p>
          <a:p>
            <a:pPr lvl="1"/>
            <a:r>
              <a:rPr lang="en-US" sz="3100" dirty="0" smtClean="0"/>
              <a:t>National environmental approval of each CPA</a:t>
            </a:r>
          </a:p>
          <a:p>
            <a:pPr lvl="1"/>
            <a:r>
              <a:rPr lang="en-US" sz="3100" dirty="0" smtClean="0"/>
              <a:t>Consumer health and safety requirements</a:t>
            </a:r>
          </a:p>
          <a:p>
            <a:pPr lvl="1"/>
            <a:r>
              <a:rPr lang="en-US" sz="3100" dirty="0" smtClean="0"/>
              <a:t>Major environmental benefits</a:t>
            </a:r>
          </a:p>
          <a:p>
            <a:pPr lvl="1"/>
            <a:r>
              <a:rPr lang="en-US" sz="3100" dirty="0" smtClean="0"/>
              <a:t>Free market approach:</a:t>
            </a:r>
          </a:p>
          <a:p>
            <a:pPr lvl="2"/>
            <a:r>
              <a:rPr lang="en-US" sz="2600" dirty="0" smtClean="0"/>
              <a:t>Lowers price</a:t>
            </a:r>
          </a:p>
          <a:p>
            <a:pPr lvl="2"/>
            <a:r>
              <a:rPr lang="en-US" sz="2600" dirty="0" smtClean="0"/>
              <a:t>Creates incentives for sustained use of improved stoves</a:t>
            </a:r>
          </a:p>
          <a:p>
            <a:pPr lvl="2"/>
            <a:r>
              <a:rPr lang="en-US" sz="2600" dirty="0" smtClean="0"/>
              <a:t>Increases choice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608" y="0"/>
            <a:ext cx="134639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concept to Carbon Credits</a:t>
            </a: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228600" y="3733801"/>
          <a:ext cx="87630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3761251"/>
              </p:ext>
            </p:extLst>
          </p:nvPr>
        </p:nvGraphicFramePr>
        <p:xfrm>
          <a:off x="228600" y="1447801"/>
          <a:ext cx="8763000" cy="190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  <p:bldGraphic spid="7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:\Documents and Settings\imarkov\Desktop\magnifying-glas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3886200"/>
            <a:ext cx="4165600" cy="3124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 of the Monitoring Plan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ensure compliance with the requirements of UN (CDM), Gold Standard, etc.</a:t>
            </a:r>
          </a:p>
          <a:p>
            <a:endParaRPr lang="en-US" dirty="0" smtClean="0"/>
          </a:p>
          <a:p>
            <a:r>
              <a:rPr lang="en-US" dirty="0" smtClean="0"/>
              <a:t>To achieve the maximum possible carbon credits and value for each participant</a:t>
            </a:r>
          </a:p>
          <a:p>
            <a:endParaRPr lang="en-US" dirty="0" smtClean="0"/>
          </a:p>
          <a:p>
            <a:r>
              <a:rPr lang="en-US" dirty="0" smtClean="0"/>
              <a:t>To prevent fraud in any   </a:t>
            </a:r>
            <a:r>
              <a:rPr lang="en-US" sz="4400" b="1" dirty="0" smtClean="0"/>
              <a:t>form</a:t>
            </a:r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7924800" y="118412"/>
            <a:ext cx="1066800" cy="1098522"/>
            <a:chOff x="4903254" y="249705"/>
            <a:chExt cx="1405588" cy="1405588"/>
          </a:xfrm>
        </p:grpSpPr>
        <p:sp>
          <p:nvSpPr>
            <p:cNvPr id="9" name="Oval 8"/>
            <p:cNvSpPr/>
            <p:nvPr/>
          </p:nvSpPr>
          <p:spPr>
            <a:xfrm>
              <a:off x="4903254" y="249705"/>
              <a:ext cx="1405588" cy="140558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109098" y="455548"/>
              <a:ext cx="993900" cy="993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Validated Monitoring Plan</a:t>
              </a:r>
              <a:endParaRPr lang="en-US" sz="1200" b="1" kern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Duties of Stoves Suppliers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Thou shall…</a:t>
            </a:r>
          </a:p>
          <a:p>
            <a:pPr marL="571500" indent="-571500">
              <a:spcBef>
                <a:spcPts val="1200"/>
              </a:spcBef>
              <a:buFont typeface="+mj-lt"/>
              <a:buAutoNum type="romanUcPeriod"/>
            </a:pPr>
            <a:r>
              <a:rPr lang="en-US" sz="2800" dirty="0" smtClean="0"/>
              <a:t>sell the same type of stove that was lab rated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keep current, accurate and honest sales records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deliver sales records in </a:t>
            </a:r>
            <a:r>
              <a:rPr lang="en-US" sz="2800" dirty="0" err="1" smtClean="0"/>
              <a:t>computerised</a:t>
            </a:r>
            <a:r>
              <a:rPr lang="en-US" sz="2800" dirty="0" smtClean="0"/>
              <a:t> format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deliver original buyer agreements to the PoA CME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inform the CME of any errors or sources of leakage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cooperate with all PoA monitoring activities</a:t>
            </a:r>
            <a:endParaRPr lang="en-US" sz="2800" dirty="0"/>
          </a:p>
        </p:txBody>
      </p:sp>
      <p:pic>
        <p:nvPicPr>
          <p:cNvPr id="109570" name="Picture 2" descr="C:\Documents and Settings\imarkov\Desktop\ten_commandments_tablets_nyreblog_com_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90800" y="5029200"/>
            <a:ext cx="3886200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7924800" y="118412"/>
            <a:ext cx="1066800" cy="1098522"/>
            <a:chOff x="4903254" y="249705"/>
            <a:chExt cx="1405588" cy="1405588"/>
          </a:xfrm>
        </p:grpSpPr>
        <p:sp>
          <p:nvSpPr>
            <p:cNvPr id="9" name="Oval 8"/>
            <p:cNvSpPr/>
            <p:nvPr/>
          </p:nvSpPr>
          <p:spPr>
            <a:xfrm>
              <a:off x="4903254" y="249705"/>
              <a:ext cx="1405588" cy="1405588"/>
            </a:xfrm>
            <a:prstGeom prst="ellipse">
              <a:avLst/>
            </a:prstGeom>
            <a:solidFill>
              <a:srgbClr val="7030A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5109098" y="455548"/>
              <a:ext cx="993900" cy="9939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/>
                <a:t>Validated Monitoring Plan</a:t>
              </a:r>
              <a:endParaRPr lang="en-US" sz="1200" b="1" kern="1200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Issues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identify options for stoves testing criteria – submission of a clarification request to the EB.</a:t>
            </a:r>
          </a:p>
          <a:p>
            <a:r>
              <a:rPr lang="en-US" dirty="0" smtClean="0"/>
              <a:t>Understanding the rules regarding the start of stoves crediting.</a:t>
            </a:r>
          </a:p>
          <a:p>
            <a:r>
              <a:rPr lang="en-US" dirty="0" smtClean="0"/>
              <a:t>Technical options for stoves rating, sampling, monitoring, tracking etc.</a:t>
            </a:r>
          </a:p>
          <a:p>
            <a:r>
              <a:rPr lang="en-US" dirty="0" smtClean="0"/>
              <a:t>CPA management planning to comply with small-scale meth limits.</a:t>
            </a:r>
          </a:p>
          <a:p>
            <a:r>
              <a:rPr lang="en-US" dirty="0" smtClean="0"/>
              <a:t>Development of legal templates to embody best business practice and CDM compliance.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004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914400" y="1295400"/>
            <a:ext cx="6193404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PoA Fair Trade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carbon credits sales if needed.</a:t>
            </a:r>
          </a:p>
          <a:p>
            <a:r>
              <a:rPr lang="en-US" dirty="0" smtClean="0"/>
              <a:t>Appliance user is rewarded from CER income.</a:t>
            </a:r>
          </a:p>
          <a:p>
            <a:r>
              <a:rPr lang="en-US" dirty="0" smtClean="0"/>
              <a:t>PoA CME is funded on a “service fee” basis.</a:t>
            </a:r>
          </a:p>
          <a:p>
            <a:r>
              <a:rPr lang="en-US" dirty="0" smtClean="0"/>
              <a:t>Rise in sales price of carbon credits goes largely to CPAs.</a:t>
            </a:r>
          </a:p>
          <a:p>
            <a:r>
              <a:rPr lang="en-US" dirty="0" smtClean="0"/>
              <a:t>CME provision of Seed Fund money for CPAs if required.</a:t>
            </a:r>
          </a:p>
          <a:p>
            <a:r>
              <a:rPr lang="en-US" dirty="0" smtClean="0"/>
              <a:t>CARE carbon project principles adhered to.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3962400" y="1708667"/>
            <a:ext cx="5257800" cy="4463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81000" y="2057400"/>
            <a:ext cx="609600" cy="3581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24400" y="1609725"/>
            <a:ext cx="609600" cy="40290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66800" y="3352800"/>
            <a:ext cx="609600" cy="2286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66800" y="4648200"/>
            <a:ext cx="6096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724400" y="16002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52600" y="3821668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Broker sells VER @ $9 to buyer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4840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40%  could be project’s share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95400" y="220087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Buyer can resell VER ~$14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62600" y="29718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CPAs or CME sell CERs in the market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562600" y="16396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PoA management fees recovered from CERs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0" y="25146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(Project’s ‘40%’ is now 25%)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62600" y="3962400"/>
            <a:ext cx="2667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CPA manages the proceeds from creating a marketable carbon credit.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Each CPA decides on how to share these proceeds.</a:t>
            </a: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457200" y="6858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“Standard” Project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Text Placeholder 6"/>
          <p:cNvSpPr txBox="1">
            <a:spLocks/>
          </p:cNvSpPr>
          <p:nvPr/>
        </p:nvSpPr>
        <p:spPr>
          <a:xfrm>
            <a:off x="4645025" y="6858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3200" b="1" dirty="0" smtClean="0"/>
              <a:t>ICSEA CDM PoA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Benefits Distribution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7.51445E-7 L -0.075 -7.51445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38728E-6 L -0.075 1.38728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Issues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Practical lessons now learned about DOE hiring.</a:t>
            </a:r>
          </a:p>
          <a:p>
            <a:r>
              <a:rPr lang="en-US" dirty="0" smtClean="0"/>
              <a:t>Pioneering DNA and Host Country Approval processes for a first multi-country PoA.</a:t>
            </a:r>
          </a:p>
          <a:p>
            <a:r>
              <a:rPr lang="en-US" dirty="0" smtClean="0"/>
              <a:t>Registration of the CME, business funding and shareholder selection.</a:t>
            </a:r>
          </a:p>
          <a:p>
            <a:r>
              <a:rPr lang="en-US" dirty="0" smtClean="0"/>
              <a:t>Start of CME operations and database development.</a:t>
            </a:r>
          </a:p>
          <a:p>
            <a:r>
              <a:rPr lang="en-US" dirty="0" smtClean="0"/>
              <a:t>CPA </a:t>
            </a:r>
            <a:r>
              <a:rPr lang="en-US" dirty="0" err="1" smtClean="0"/>
              <a:t>dealflow</a:t>
            </a:r>
            <a:r>
              <a:rPr lang="en-US" dirty="0" smtClean="0"/>
              <a:t> development in the light of market and regulatory uncertainties.</a:t>
            </a:r>
          </a:p>
          <a:p>
            <a:r>
              <a:rPr lang="en-US" dirty="0" smtClean="0"/>
              <a:t>Development of extreme patience &amp; optimism.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thanks to: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Supporters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GIZ</a:t>
            </a:r>
          </a:p>
          <a:p>
            <a:r>
              <a:rPr lang="en-US" dirty="0" smtClean="0"/>
              <a:t>GIZ-CIM</a:t>
            </a:r>
          </a:p>
          <a:p>
            <a:r>
              <a:rPr lang="en-US" dirty="0" smtClean="0"/>
              <a:t>Nordic Climate Facility</a:t>
            </a:r>
          </a:p>
          <a:p>
            <a:r>
              <a:rPr lang="en-US" dirty="0" smtClean="0"/>
              <a:t>DFID</a:t>
            </a:r>
          </a:p>
          <a:p>
            <a:r>
              <a:rPr lang="en-US" dirty="0" smtClean="0"/>
              <a:t>CARE Denmark</a:t>
            </a:r>
          </a:p>
          <a:p>
            <a:endParaRPr lang="en-US" dirty="0"/>
          </a:p>
          <a:p>
            <a:r>
              <a:rPr lang="en-US" dirty="0" smtClean="0"/>
              <a:t>Validating DOE: </a:t>
            </a:r>
            <a:r>
              <a:rPr lang="en-US" dirty="0" err="1" smtClean="0"/>
              <a:t>Tuv</a:t>
            </a:r>
            <a:r>
              <a:rPr lang="en-US" dirty="0" smtClean="0"/>
              <a:t> </a:t>
            </a:r>
            <a:r>
              <a:rPr lang="en-US" dirty="0" err="1" smtClean="0"/>
              <a:t>Rheinland</a:t>
            </a:r>
            <a:endParaRPr lang="en-US" dirty="0" smtClean="0"/>
          </a:p>
          <a:p>
            <a:r>
              <a:rPr lang="en-US" dirty="0" smtClean="0"/>
              <a:t>First CPA: International Lifeline Fund, Lira, Uganda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1994" y="5334000"/>
            <a:ext cx="4041775" cy="639762"/>
          </a:xfrm>
        </p:spPr>
        <p:txBody>
          <a:bodyPr/>
          <a:lstStyle/>
          <a:p>
            <a:pPr algn="ctr"/>
            <a:r>
              <a:rPr lang="en-US" dirty="0" err="1" smtClean="0"/>
              <a:t>www.ugandacarbon.org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10908" r="10908"/>
          <a:stretch>
            <a:fillRect/>
          </a:stretch>
        </p:blipFill>
        <p:spPr bwMode="auto">
          <a:xfrm>
            <a:off x="5638800" y="2286000"/>
            <a:ext cx="2914820" cy="2849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9894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4800"/>
            <a:ext cx="1524000" cy="247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733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Access to Carbon Finance for Improved Cook Stove Supplier Organisations Across East Africa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u="sng" dirty="0" smtClean="0"/>
              <a:t>A 6-country PoA using AMS-II.G</a:t>
            </a:r>
          </a:p>
        </p:txBody>
      </p:sp>
      <p:grpSp>
        <p:nvGrpSpPr>
          <p:cNvPr id="2" name="Group 23"/>
          <p:cNvGrpSpPr/>
          <p:nvPr/>
        </p:nvGrpSpPr>
        <p:grpSpPr>
          <a:xfrm>
            <a:off x="5181600" y="609600"/>
            <a:ext cx="2227089" cy="1673225"/>
            <a:chOff x="6916911" y="1676400"/>
            <a:chExt cx="2227089" cy="1673225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16911" y="1676400"/>
              <a:ext cx="2227089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" descr="C:\Documents and Settings\imarkov\Local Settings\Temporary Internet Files\Content.IE5\W51BE137\MCj03841700000[1].wm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20000" y="2057400"/>
              <a:ext cx="673102" cy="121645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Issues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see how easy ‘open access’ to a PoA for a variety of ‘Supplier </a:t>
            </a:r>
            <a:r>
              <a:rPr lang="en-US" dirty="0" err="1" smtClean="0"/>
              <a:t>Organisations’</a:t>
            </a:r>
            <a:r>
              <a:rPr lang="en-US" dirty="0" smtClean="0"/>
              <a:t> would be.</a:t>
            </a:r>
          </a:p>
          <a:p>
            <a:r>
              <a:rPr lang="en-US" dirty="0" smtClean="0"/>
              <a:t>Definition of a feasible multi-country boundary = East African Community rationale.</a:t>
            </a:r>
          </a:p>
          <a:p>
            <a:r>
              <a:rPr lang="en-US" dirty="0" smtClean="0"/>
              <a:t>Local concerns to ensure that CER revenues are fairly shared with those who create the emission reductions.</a:t>
            </a:r>
          </a:p>
          <a:p>
            <a:r>
              <a:rPr lang="en-US" dirty="0" smtClean="0"/>
              <a:t>Constant enquiries to forward sell the PoA’s CERs – which it does not own.</a:t>
            </a:r>
          </a:p>
          <a:p>
            <a:r>
              <a:rPr lang="en-US" dirty="0" smtClean="0"/>
              <a:t>How to communicate PoA complexities to a broad audience locally.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6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638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i="1" dirty="0" smtClean="0"/>
              <a:t>“To make affordable improved cook stoves </a:t>
            </a:r>
          </a:p>
          <a:p>
            <a:pPr algn="ctr">
              <a:buNone/>
            </a:pPr>
            <a:r>
              <a:rPr lang="en-US" i="1" dirty="0" smtClean="0"/>
              <a:t>available to low-income households on a fair trade basis”</a:t>
            </a:r>
          </a:p>
          <a:p>
            <a:pPr>
              <a:lnSpc>
                <a:spcPct val="160000"/>
              </a:lnSpc>
              <a:buNone/>
            </a:pPr>
            <a:r>
              <a:rPr lang="en-US" u="sng" dirty="0" smtClean="0"/>
              <a:t>Key PoA features:</a:t>
            </a:r>
          </a:p>
          <a:p>
            <a:r>
              <a:rPr lang="en-US" dirty="0" smtClean="0"/>
              <a:t>ICSEA is a carbon access service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Funded by equity and grants</a:t>
            </a:r>
          </a:p>
          <a:p>
            <a:r>
              <a:rPr lang="en-US" dirty="0" smtClean="0"/>
              <a:t>CPAs are free to market their CERs – no CME monopoly</a:t>
            </a:r>
          </a:p>
          <a:p>
            <a:r>
              <a:rPr lang="en-US" dirty="0" smtClean="0"/>
              <a:t>Fair trade features are expected from CPAs in the way that carbon income is shared with stove users</a:t>
            </a:r>
          </a:p>
          <a:p>
            <a:r>
              <a:rPr lang="en-US" dirty="0" smtClean="0"/>
              <a:t>CPAs are ICS ‘Supplier </a:t>
            </a:r>
            <a:r>
              <a:rPr lang="en-US" dirty="0" err="1" smtClean="0"/>
              <a:t>Organisations’</a:t>
            </a:r>
            <a:r>
              <a:rPr lang="en-US" dirty="0" smtClean="0"/>
              <a:t> – they can be manufacturers, importers, distributors etc. – open access</a:t>
            </a:r>
          </a:p>
          <a:p>
            <a:r>
              <a:rPr lang="en-US" dirty="0" smtClean="0"/>
              <a:t>Stoves Support Facility and Seed Fund run by the CME</a:t>
            </a:r>
          </a:p>
          <a:p>
            <a:r>
              <a:rPr lang="en-US" dirty="0" smtClean="0"/>
              <a:t>All PoA registration documents were written in-house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7608" y="0"/>
            <a:ext cx="134639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Interested Buyer of Reductions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745038"/>
            <a:ext cx="20574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C:\Documents and Settings\imarkov\Desktop\Old Stov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81000" y="4868863"/>
            <a:ext cx="1676400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22"/>
          <p:cNvSpPr txBox="1">
            <a:spLocks noChangeArrowheads="1"/>
          </p:cNvSpPr>
          <p:nvPr/>
        </p:nvSpPr>
        <p:spPr bwMode="auto">
          <a:xfrm>
            <a:off x="5410200" y="4648200"/>
            <a:ext cx="3505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>
                <a:latin typeface="Calibri" pitchFamily="34" charset="0"/>
              </a:rPr>
              <a:t>industrial country</a:t>
            </a:r>
          </a:p>
          <a:p>
            <a:pPr algn="ctr">
              <a:defRPr/>
            </a:pPr>
            <a:r>
              <a:rPr lang="en-US" sz="2800" dirty="0">
                <a:latin typeface="Calibri" pitchFamily="34" charset="0"/>
              </a:rPr>
              <a:t>buys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“carbon credi</a:t>
            </a:r>
            <a:r>
              <a:rPr lang="en-US" sz="2800" dirty="0" smtClean="0">
                <a:latin typeface="Calibri" pitchFamily="34" charset="0"/>
              </a:rPr>
              <a:t>ts</a:t>
            </a:r>
            <a:r>
              <a:rPr lang="en-US" sz="2800" dirty="0">
                <a:latin typeface="Calibri" pitchFamily="34" charset="0"/>
              </a:rPr>
              <a:t>”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29000" y="2971800"/>
            <a:ext cx="1600200" cy="1600200"/>
            <a:chOff x="304800" y="3276600"/>
            <a:chExt cx="1600200" cy="1600200"/>
          </a:xfrm>
        </p:grpSpPr>
        <p:sp>
          <p:nvSpPr>
            <p:cNvPr id="18" name="Cloud 17"/>
            <p:cNvSpPr/>
            <p:nvPr/>
          </p:nvSpPr>
          <p:spPr>
            <a:xfrm>
              <a:off x="1066800" y="4648200"/>
              <a:ext cx="304800" cy="2286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Cloud 18"/>
            <p:cNvSpPr/>
            <p:nvPr/>
          </p:nvSpPr>
          <p:spPr>
            <a:xfrm>
              <a:off x="304800" y="3276600"/>
              <a:ext cx="1600200" cy="9906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/>
                <a:t>CO</a:t>
              </a:r>
              <a:r>
                <a:rPr lang="en-US" sz="3200" b="1" baseline="-25000" dirty="0"/>
                <a:t>2</a:t>
              </a:r>
            </a:p>
          </p:txBody>
        </p:sp>
        <p:sp>
          <p:nvSpPr>
            <p:cNvPr id="21" name="Cloud 20"/>
            <p:cNvSpPr/>
            <p:nvPr/>
          </p:nvSpPr>
          <p:spPr>
            <a:xfrm>
              <a:off x="685800" y="4114800"/>
              <a:ext cx="914400" cy="5334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baseline="-25000" dirty="0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438400" y="1676400"/>
            <a:ext cx="3429000" cy="1262063"/>
            <a:chOff x="2438400" y="1676400"/>
            <a:chExt cx="3429000" cy="1262063"/>
          </a:xfrm>
        </p:grpSpPr>
        <p:cxnSp>
          <p:nvCxnSpPr>
            <p:cNvPr id="12310" name="AutoShape 2"/>
            <p:cNvCxnSpPr>
              <a:cxnSpLocks noChangeShapeType="1"/>
            </p:cNvCxnSpPr>
            <p:nvPr/>
          </p:nvCxnSpPr>
          <p:spPr bwMode="auto">
            <a:xfrm>
              <a:off x="2438400" y="2938463"/>
              <a:ext cx="3048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cxnSp>
          <p:nvCxnSpPr>
            <p:cNvPr id="12311" name="AutoShape 2"/>
            <p:cNvCxnSpPr>
              <a:cxnSpLocks noChangeShapeType="1"/>
            </p:cNvCxnSpPr>
            <p:nvPr/>
          </p:nvCxnSpPr>
          <p:spPr bwMode="auto">
            <a:xfrm>
              <a:off x="2438400" y="1676400"/>
              <a:ext cx="3048000" cy="0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prstDash val="lgDash"/>
              <a:round/>
              <a:headEnd/>
              <a:tailEnd/>
            </a:ln>
          </p:spPr>
        </p:cxnSp>
        <p:sp>
          <p:nvSpPr>
            <p:cNvPr id="32" name="Left Brace 31"/>
            <p:cNvSpPr/>
            <p:nvPr/>
          </p:nvSpPr>
          <p:spPr>
            <a:xfrm flipH="1">
              <a:off x="5562600" y="1676400"/>
              <a:ext cx="304800" cy="1219200"/>
            </a:xfrm>
            <a:prstGeom prst="leftBrac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6172200" y="5638800"/>
            <a:ext cx="2057400" cy="990600"/>
            <a:chOff x="6172200" y="5638800"/>
            <a:chExt cx="2057802" cy="990600"/>
          </a:xfrm>
        </p:grpSpPr>
        <p:pic>
          <p:nvPicPr>
            <p:cNvPr id="33" name="Picture 2" descr="C:\Documents and Settings\imarkov\Desktop\UgandanShillings10000.jpg"/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6172200" y="5638800"/>
              <a:ext cx="2057802" cy="968375"/>
            </a:xfrm>
            <a:prstGeom prst="rect">
              <a:avLst/>
            </a:prstGeom>
            <a:noFill/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6172200" y="5638800"/>
              <a:ext cx="2057802" cy="990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CARBON CREDITS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5943600" y="1676400"/>
            <a:ext cx="3303588" cy="3048000"/>
            <a:chOff x="5943600" y="1676400"/>
            <a:chExt cx="3303588" cy="3048000"/>
          </a:xfrm>
        </p:grpSpPr>
        <p:pic>
          <p:nvPicPr>
            <p:cNvPr id="12302" name="Picture 3" descr="C:\Documents and Settings\imarkov\Desktop\industrial.gif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943600" y="1676400"/>
              <a:ext cx="3303588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3" name="Picture 21" descr="C:\Documents and Settings\imarkov\Desktop\fr-t.g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392591">
              <a:off x="6765922" y="4292257"/>
              <a:ext cx="4572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4" name="Picture 22" descr="C:\Documents and Settings\imarkov\Desktop\de-t.gif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510774">
              <a:off x="7794685" y="4230706"/>
              <a:ext cx="56197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5" name="Picture 23" descr="C:\Documents and Settings\imarkov\Desktop\us-t.gif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968364">
              <a:off x="6588096" y="3664666"/>
              <a:ext cx="6477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24" descr="C:\Documents and Settings\imarkov\Desktop\uk-t.gif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790210">
              <a:off x="7722906" y="3723038"/>
              <a:ext cx="6096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7" name="Picture 25" descr="C:\Documents and Settings\imarkov\Desktop\ja-t.gif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86481">
              <a:off x="7156753" y="3917838"/>
              <a:ext cx="560989" cy="39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0" y="1676400"/>
            <a:ext cx="3352800" cy="2971800"/>
            <a:chOff x="304800" y="3276600"/>
            <a:chExt cx="1600200" cy="1600200"/>
          </a:xfrm>
        </p:grpSpPr>
        <p:sp>
          <p:nvSpPr>
            <p:cNvPr id="25" name="Cloud 24"/>
            <p:cNvSpPr/>
            <p:nvPr/>
          </p:nvSpPr>
          <p:spPr>
            <a:xfrm>
              <a:off x="1067016" y="4648567"/>
              <a:ext cx="304584" cy="228233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4000" dirty="0"/>
            </a:p>
          </p:txBody>
        </p:sp>
        <p:sp>
          <p:nvSpPr>
            <p:cNvPr id="26" name="Cloud 25"/>
            <p:cNvSpPr/>
            <p:nvPr/>
          </p:nvSpPr>
          <p:spPr>
            <a:xfrm>
              <a:off x="304800" y="3276600"/>
              <a:ext cx="1600200" cy="990722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b="1" dirty="0"/>
                <a:t>CO</a:t>
              </a:r>
              <a:r>
                <a:rPr lang="en-US" sz="6000" b="1" baseline="-25000" dirty="0"/>
                <a:t>2</a:t>
              </a:r>
            </a:p>
          </p:txBody>
        </p:sp>
        <p:sp>
          <p:nvSpPr>
            <p:cNvPr id="27" name="Cloud 26"/>
            <p:cNvSpPr/>
            <p:nvPr/>
          </p:nvSpPr>
          <p:spPr>
            <a:xfrm>
              <a:off x="685908" y="4115167"/>
              <a:ext cx="914508" cy="5334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6000" b="1" baseline="-25000" dirty="0"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205847" y="0"/>
            <a:ext cx="938153" cy="15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RESULT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745038"/>
            <a:ext cx="20574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429000" y="2971800"/>
            <a:ext cx="1600200" cy="1600200"/>
            <a:chOff x="304800" y="3276600"/>
            <a:chExt cx="1600200" cy="1600200"/>
          </a:xfrm>
        </p:grpSpPr>
        <p:sp>
          <p:nvSpPr>
            <p:cNvPr id="18" name="Cloud 17"/>
            <p:cNvSpPr/>
            <p:nvPr/>
          </p:nvSpPr>
          <p:spPr>
            <a:xfrm>
              <a:off x="1066800" y="4648200"/>
              <a:ext cx="304800" cy="2286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Cloud 18"/>
            <p:cNvSpPr/>
            <p:nvPr/>
          </p:nvSpPr>
          <p:spPr>
            <a:xfrm>
              <a:off x="304800" y="3276600"/>
              <a:ext cx="1600200" cy="9906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b="1" dirty="0"/>
                <a:t>CO</a:t>
              </a:r>
              <a:r>
                <a:rPr lang="en-US" sz="3200" b="1" baseline="-25000" dirty="0"/>
                <a:t>2</a:t>
              </a:r>
            </a:p>
          </p:txBody>
        </p:sp>
        <p:sp>
          <p:nvSpPr>
            <p:cNvPr id="21" name="Cloud 20"/>
            <p:cNvSpPr/>
            <p:nvPr/>
          </p:nvSpPr>
          <p:spPr>
            <a:xfrm>
              <a:off x="685800" y="4114800"/>
              <a:ext cx="914400" cy="533400"/>
            </a:xfrm>
            <a:prstGeom prst="cloud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200" b="1" baseline="-25000" dirty="0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81000" y="3124200"/>
            <a:ext cx="2057400" cy="990600"/>
            <a:chOff x="6172200" y="5638800"/>
            <a:chExt cx="2057802" cy="990600"/>
          </a:xfrm>
        </p:grpSpPr>
        <p:pic>
          <p:nvPicPr>
            <p:cNvPr id="33" name="Picture 2" descr="C:\Documents and Settings\imarkov\Desktop\UgandanShillings1000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172200" y="5638800"/>
              <a:ext cx="2057802" cy="968375"/>
            </a:xfrm>
            <a:prstGeom prst="rect">
              <a:avLst/>
            </a:prstGeom>
            <a:noFill/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Rectangle 33"/>
            <p:cNvSpPr/>
            <p:nvPr/>
          </p:nvSpPr>
          <p:spPr>
            <a:xfrm>
              <a:off x="6172200" y="5638800"/>
              <a:ext cx="2057802" cy="990600"/>
            </a:xfrm>
            <a:prstGeom prst="rect">
              <a:avLst/>
            </a:prstGeom>
            <a:solidFill>
              <a:srgbClr val="00B05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CARBON CREDITS</a:t>
              </a:r>
            </a:p>
          </p:txBody>
        </p:sp>
      </p:grpSp>
      <p:sp>
        <p:nvSpPr>
          <p:cNvPr id="28" name="U-Turn Arrow 27"/>
          <p:cNvSpPr/>
          <p:nvPr/>
        </p:nvSpPr>
        <p:spPr>
          <a:xfrm flipH="1">
            <a:off x="838200" y="1524000"/>
            <a:ext cx="3352800" cy="1371600"/>
          </a:xfrm>
          <a:prstGeom prst="uturnArrow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Bent Arrow 28"/>
          <p:cNvSpPr/>
          <p:nvPr/>
        </p:nvSpPr>
        <p:spPr>
          <a:xfrm flipV="1">
            <a:off x="990600" y="4724400"/>
            <a:ext cx="1981200" cy="1371600"/>
          </a:xfrm>
          <a:prstGeom prst="bentArrow">
            <a:avLst/>
          </a:prstGeom>
          <a:solidFill>
            <a:srgbClr val="00B050">
              <a:alpha val="7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410200" y="1676400"/>
            <a:ext cx="3657600" cy="4724400"/>
            <a:chOff x="5257800" y="2209800"/>
            <a:chExt cx="3657600" cy="3886200"/>
          </a:xfrm>
        </p:grpSpPr>
        <p:sp>
          <p:nvSpPr>
            <p:cNvPr id="13321" name="TextBox 22"/>
            <p:cNvSpPr txBox="1">
              <a:spLocks noChangeArrowheads="1"/>
            </p:cNvSpPr>
            <p:nvPr/>
          </p:nvSpPr>
          <p:spPr bwMode="auto">
            <a:xfrm>
              <a:off x="5410200" y="2286000"/>
              <a:ext cx="3505200" cy="250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dirty="0" smtClean="0">
                  <a:latin typeface="Calibri" pitchFamily="34" charset="0"/>
                </a:rPr>
                <a:t>Women can buy </a:t>
              </a:r>
              <a:r>
                <a:rPr lang="en-US" sz="3200" u="sng" dirty="0" smtClean="0">
                  <a:latin typeface="Calibri" pitchFamily="34" charset="0"/>
                </a:rPr>
                <a:t>better</a:t>
              </a:r>
              <a:r>
                <a:rPr lang="en-US" sz="3200" dirty="0" smtClean="0">
                  <a:latin typeface="Calibri" pitchFamily="34" charset="0"/>
                </a:rPr>
                <a:t> stoves at a </a:t>
              </a:r>
              <a:r>
                <a:rPr lang="en-US" sz="3200" u="sng" dirty="0">
                  <a:latin typeface="Calibri" pitchFamily="34" charset="0"/>
                </a:rPr>
                <a:t>lower</a:t>
              </a:r>
              <a:r>
                <a:rPr lang="en-US" sz="3200" dirty="0">
                  <a:latin typeface="Calibri" pitchFamily="34" charset="0"/>
                </a:rPr>
                <a:t> </a:t>
              </a:r>
              <a:r>
                <a:rPr lang="en-US" sz="3200" dirty="0" smtClean="0">
                  <a:latin typeface="Calibri" pitchFamily="34" charset="0"/>
                </a:rPr>
                <a:t>price, plus stove maintenance, &amp; some carbon cash!</a:t>
              </a:r>
              <a:endParaRPr lang="en-US" sz="3200" dirty="0">
                <a:latin typeface="Calibri" pitchFamily="34" charset="0"/>
              </a:endParaRPr>
            </a:p>
          </p:txBody>
        </p:sp>
        <p:pic>
          <p:nvPicPr>
            <p:cNvPr id="35" name="Picture 2" descr="C:\Documents and Settings\imarkov\Desktop\UgandanShillings10000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rot="19989078">
              <a:off x="6479550" y="4858960"/>
              <a:ext cx="2057400" cy="968375"/>
            </a:xfrm>
            <a:prstGeom prst="rect">
              <a:avLst/>
            </a:prstGeom>
            <a:noFill/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9" name="Rounded Rectangular Callout 38"/>
            <p:cNvSpPr/>
            <p:nvPr/>
          </p:nvSpPr>
          <p:spPr>
            <a:xfrm>
              <a:off x="5257800" y="2209800"/>
              <a:ext cx="3657600" cy="3886200"/>
            </a:xfrm>
            <a:prstGeom prst="wedgeRoundRectCallout">
              <a:avLst>
                <a:gd name="adj1" fmla="val -49469"/>
                <a:gd name="adj2" fmla="val 56213"/>
                <a:gd name="adj3" fmla="val 1666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05847" y="0"/>
            <a:ext cx="938153" cy="1526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Stoves PoA Philosophy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1173163"/>
          </a:xfrm>
        </p:spPr>
        <p:txBody>
          <a:bodyPr/>
          <a:lstStyle/>
          <a:p>
            <a:pPr algn="ctr">
              <a:buNone/>
            </a:pPr>
            <a:r>
              <a:rPr lang="en-US" i="1" dirty="0" smtClean="0"/>
              <a:t>“Creating a self-sustained carbon-financed stove market at very low cost to participants”</a:t>
            </a:r>
          </a:p>
          <a:p>
            <a:pPr>
              <a:buNone/>
            </a:pPr>
            <a:endParaRPr lang="en-US" i="1" dirty="0"/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979099"/>
              </p:ext>
            </p:extLst>
          </p:nvPr>
        </p:nvGraphicFramePr>
        <p:xfrm>
          <a:off x="1600200" y="3581400"/>
          <a:ext cx="449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ight Arrow 16"/>
          <p:cNvSpPr/>
          <p:nvPr/>
        </p:nvSpPr>
        <p:spPr>
          <a:xfrm>
            <a:off x="304800" y="2743200"/>
            <a:ext cx="2074853" cy="142874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Equity &amp; Donor $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4800" y="4972051"/>
            <a:ext cx="2074853" cy="142874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Private $</a:t>
            </a:r>
            <a:endParaRPr lang="en-US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10200" y="4876800"/>
            <a:ext cx="99635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53200" y="4953000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91400" y="4724400"/>
            <a:ext cx="1212850" cy="16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3"/>
          <p:cNvGrpSpPr/>
          <p:nvPr/>
        </p:nvGrpSpPr>
        <p:grpSpPr>
          <a:xfrm>
            <a:off x="5867400" y="2590800"/>
            <a:ext cx="2227089" cy="1673225"/>
            <a:chOff x="6916911" y="1676400"/>
            <a:chExt cx="2227089" cy="1673225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6916911" y="1676400"/>
              <a:ext cx="2227089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 descr="C:\Documents and Settings\imarkov\Local Settings\Temporary Internet Files\Content.IE5\W51BE137\MCj03841700000[1].wmf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620000" y="2057400"/>
              <a:ext cx="673102" cy="1216457"/>
            </a:xfrm>
            <a:prstGeom prst="rect">
              <a:avLst/>
            </a:prstGeom>
            <a:noFill/>
          </p:spPr>
        </p:pic>
      </p:grpSp>
      <p:sp>
        <p:nvSpPr>
          <p:cNvPr id="27" name="Down Arrow 26"/>
          <p:cNvSpPr/>
          <p:nvPr/>
        </p:nvSpPr>
        <p:spPr>
          <a:xfrm>
            <a:off x="6248400" y="4267200"/>
            <a:ext cx="1524000" cy="6096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797608" y="0"/>
            <a:ext cx="134639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0506472"/>
              </p:ext>
            </p:extLst>
          </p:nvPr>
        </p:nvGraphicFramePr>
        <p:xfrm>
          <a:off x="1600200" y="1447800"/>
          <a:ext cx="44958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  <p:bldGraphic spid="15" grpId="0">
        <p:bldAsOne/>
      </p:bldGraphic>
      <p:bldP spid="17" grpId="0" animBg="1"/>
      <p:bldP spid="19" grpId="0" animBg="1"/>
      <p:bldP spid="27" grpId="0" animBg="1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1752600" y="4648200"/>
          <a:ext cx="44958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09800" y="1293813"/>
            <a:ext cx="3951287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Placeholder 4"/>
          <p:cNvSpPr txBox="1">
            <a:spLocks/>
          </p:cNvSpPr>
          <p:nvPr/>
        </p:nvSpPr>
        <p:spPr>
          <a:xfrm>
            <a:off x="2971800" y="1752600"/>
            <a:ext cx="2667000" cy="12493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PoA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Stoves PoA future state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>
            <a:off x="381000" y="4876800"/>
            <a:ext cx="2074853" cy="1428749"/>
          </a:xfrm>
          <a:prstGeom prst="rightArrow">
            <a:avLst>
              <a:gd name="adj1" fmla="val 75000"/>
              <a:gd name="adj2" fmla="val 50000"/>
            </a:avLst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 anchorCtr="0"/>
          <a:lstStyle/>
          <a:p>
            <a:pPr algn="ctr"/>
            <a:r>
              <a:rPr lang="en-US" sz="2400" dirty="0" smtClean="0"/>
              <a:t>Carbon $</a:t>
            </a:r>
            <a:endParaRPr lang="en-US" sz="2400" dirty="0"/>
          </a:p>
          <a:p>
            <a:pPr algn="ctr"/>
            <a:r>
              <a:rPr lang="en-US" sz="2400" dirty="0" smtClean="0"/>
              <a:t>+</a:t>
            </a:r>
          </a:p>
          <a:p>
            <a:pPr algn="ctr"/>
            <a:r>
              <a:rPr lang="en-US" sz="2400" dirty="0" smtClean="0"/>
              <a:t>Private $</a:t>
            </a:r>
            <a:endParaRPr lang="en-US" sz="2400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4876800"/>
            <a:ext cx="996352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53200" y="4953000"/>
            <a:ext cx="9144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43800" y="4724400"/>
            <a:ext cx="1212850" cy="164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23"/>
          <p:cNvGrpSpPr/>
          <p:nvPr/>
        </p:nvGrpSpPr>
        <p:grpSpPr>
          <a:xfrm>
            <a:off x="304800" y="2362200"/>
            <a:ext cx="2227089" cy="1673225"/>
            <a:chOff x="6916911" y="1676400"/>
            <a:chExt cx="2227089" cy="1673225"/>
          </a:xfrm>
        </p:grpSpPr>
        <p:pic>
          <p:nvPicPr>
            <p:cNvPr id="25" name="Picture 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916911" y="1676400"/>
              <a:ext cx="2227089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6" name="Picture 5" descr="C:\Documents and Settings\imarkov\Local Settings\Temporary Internet Files\Content.IE5\W51BE137\MCj03841700000[1].wmf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7620000" y="2057400"/>
              <a:ext cx="673102" cy="1216457"/>
            </a:xfrm>
            <a:prstGeom prst="rect">
              <a:avLst/>
            </a:prstGeom>
            <a:noFill/>
          </p:spPr>
        </p:pic>
      </p:grpSp>
      <p:sp>
        <p:nvSpPr>
          <p:cNvPr id="27" name="Down Arrow 26"/>
          <p:cNvSpPr/>
          <p:nvPr/>
        </p:nvSpPr>
        <p:spPr>
          <a:xfrm>
            <a:off x="533400" y="4191000"/>
            <a:ext cx="1524000" cy="6096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 Placeholder 4"/>
          <p:cNvSpPr txBox="1">
            <a:spLocks/>
          </p:cNvSpPr>
          <p:nvPr/>
        </p:nvSpPr>
        <p:spPr>
          <a:xfrm>
            <a:off x="5483225" y="2743200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choice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800" dirty="0" smtClean="0"/>
              <a:t>Affordable price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scalable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05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US" sz="2800" dirty="0" smtClean="0"/>
              <a:t>Cleaner environment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7608" y="0"/>
            <a:ext cx="1346391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Graphic spid="17" grpId="1">
        <p:bldAsOne/>
      </p:bldGraphic>
      <p:bldP spid="18" grpId="0"/>
      <p:bldP spid="19" grpId="0" animBg="1"/>
      <p:bldP spid="27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04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Issues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To fully </a:t>
            </a:r>
            <a:r>
              <a:rPr lang="en-US" dirty="0" err="1" smtClean="0"/>
              <a:t>recognise</a:t>
            </a:r>
            <a:r>
              <a:rPr lang="en-US" dirty="0" smtClean="0"/>
              <a:t> the substantial business risks of being the CME for the PoA.</a:t>
            </a:r>
          </a:p>
          <a:p>
            <a:r>
              <a:rPr lang="en-US" dirty="0" smtClean="0"/>
              <a:t>To raise funding for the PoA’s registration and the early years of its operations.</a:t>
            </a:r>
          </a:p>
          <a:p>
            <a:r>
              <a:rPr lang="en-US" dirty="0" smtClean="0"/>
              <a:t>To create a PoA </a:t>
            </a:r>
            <a:r>
              <a:rPr lang="en-US" dirty="0"/>
              <a:t>M</a:t>
            </a:r>
            <a:r>
              <a:rPr lang="en-US" dirty="0" smtClean="0"/>
              <a:t>anagement Plan consistent with the PDD and CDM requirements.</a:t>
            </a:r>
          </a:p>
          <a:p>
            <a:r>
              <a:rPr lang="en-US" dirty="0" smtClean="0"/>
              <a:t>To become fully conversant with the whole body of CDM PoA-relevant documentation.</a:t>
            </a:r>
          </a:p>
          <a:p>
            <a:r>
              <a:rPr lang="en-US" dirty="0" smtClean="0"/>
              <a:t>To establish clear </a:t>
            </a:r>
            <a:r>
              <a:rPr lang="en-US" dirty="0"/>
              <a:t>P</a:t>
            </a:r>
            <a:r>
              <a:rPr lang="en-US" dirty="0" smtClean="0"/>
              <a:t>oA descriptive materials for local stakeholders. </a:t>
            </a:r>
          </a:p>
        </p:txBody>
      </p:sp>
    </p:spTree>
    <p:extLst>
      <p:ext uri="{BB962C8B-B14F-4D97-AF65-F5344CB8AC3E}">
        <p14:creationId xmlns:p14="http://schemas.microsoft.com/office/powerpoint/2010/main" val="141955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5717</TotalTime>
  <Words>890</Words>
  <Application>Microsoft Macintosh PowerPoint</Application>
  <PresentationFormat>On-screen Show (4:3)</PresentationFormat>
  <Paragraphs>144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Improved Cook Stoves for East Africa  (ICSEA) Ltd</vt:lpstr>
      <vt:lpstr>Access to Carbon Finance for Improved Cook Stove Supplier Organisations Across East Africa  A 6-country PoA using AMS-II.G</vt:lpstr>
      <vt:lpstr>Issues</vt:lpstr>
      <vt:lpstr>Mission</vt:lpstr>
      <vt:lpstr>Interested Buyer of Reductions</vt:lpstr>
      <vt:lpstr>THE RESULT</vt:lpstr>
      <vt:lpstr>Stoves PoA Philosophy</vt:lpstr>
      <vt:lpstr>Stoves PoA future state</vt:lpstr>
      <vt:lpstr>Issues</vt:lpstr>
      <vt:lpstr>Stoves PoA Values</vt:lpstr>
      <vt:lpstr>From concept to Carbon Credits</vt:lpstr>
      <vt:lpstr>Objectives of the Monitoring Plan</vt:lpstr>
      <vt:lpstr>Duties of Stoves Suppliers</vt:lpstr>
      <vt:lpstr>Issues</vt:lpstr>
      <vt:lpstr>PoA Fair Trade Aspects</vt:lpstr>
      <vt:lpstr>Benefits Distribution</vt:lpstr>
      <vt:lpstr>Issues</vt:lpstr>
      <vt:lpstr>Many thanks to:</vt:lpstr>
    </vt:vector>
  </TitlesOfParts>
  <Company>Schlumberger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Igor Markov</dc:creator>
  <cp:lastModifiedBy>Bill Farmer </cp:lastModifiedBy>
  <cp:revision>305</cp:revision>
  <dcterms:created xsi:type="dcterms:W3CDTF">2011-01-17T05:30:23Z</dcterms:created>
  <dcterms:modified xsi:type="dcterms:W3CDTF">2011-04-26T09:28:36Z</dcterms:modified>
</cp:coreProperties>
</file>