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65" r:id="rId5"/>
    <p:sldId id="259" r:id="rId6"/>
    <p:sldId id="261" r:id="rId7"/>
    <p:sldId id="267" r:id="rId8"/>
    <p:sldId id="268" r:id="rId9"/>
    <p:sldId id="262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7" r:id="rId18"/>
    <p:sldId id="278" r:id="rId19"/>
    <p:sldId id="276" r:id="rId20"/>
    <p:sldId id="260" r:id="rId21"/>
    <p:sldId id="279" r:id="rId22"/>
    <p:sldId id="263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uth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11-28T16:10:04.935" idx="1">
    <p:pos x="10" y="10"/>
    <p:text>Would it be useful to indicate some sort of timeframe and make reference to COp 19 decision which operationalise the TTE?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AE853-03DA-48F2-B592-2C9E0EB7E8DF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ED840-8A53-482E-8B16-F663324F4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188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1797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1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12958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685817" indent="-263776" defTabSz="912958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055103" indent="-211021" defTabSz="912958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477145" indent="-211021" defTabSz="912958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1899186" indent="-211021" defTabSz="912958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321227" indent="-211021" defTabSz="912958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743269" indent="-211021" defTabSz="912958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165310" indent="-211021" defTabSz="912958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587351" indent="-211021" defTabSz="912958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100"/>
              <a:t>Presentation title</a:t>
            </a: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1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12958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685817" indent="-263776" defTabSz="912958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055103" indent="-211021" defTabSz="912958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477145" indent="-211021" defTabSz="912958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1899186" indent="-211021" defTabSz="912958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321227" indent="-211021" defTabSz="912958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743269" indent="-211021" defTabSz="912958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165310" indent="-211021" defTabSz="912958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587351" indent="-211021" defTabSz="912958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100"/>
              <a:t>Presentation title</a:t>
            </a: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majority of NAMAs entries</a:t>
            </a:r>
            <a:r>
              <a:rPr lang="en-US" baseline="0" dirty="0" smtClean="0"/>
              <a:t> in the registry </a:t>
            </a:r>
            <a:r>
              <a:rPr lang="en-US" dirty="0" smtClean="0"/>
              <a:t>are those seeking support for implementation.  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279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Different regions</a:t>
            </a:r>
            <a:r>
              <a:rPr lang="en-US" baseline="0" dirty="0" smtClean="0"/>
              <a:t> have different profiles in terms of the support they are seeking, African states are seeking support more for preparation whereas eastern </a:t>
            </a:r>
            <a:r>
              <a:rPr lang="en-US" baseline="0" dirty="0" err="1" smtClean="0"/>
              <a:t>european</a:t>
            </a:r>
            <a:r>
              <a:rPr lang="en-US" baseline="0" dirty="0" smtClean="0"/>
              <a:t> states are seeking support more for implementation   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435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looking in more detail at the types of NAMAs</a:t>
            </a:r>
            <a:r>
              <a:rPr lang="en-US" baseline="0" dirty="0" smtClean="0"/>
              <a:t> entered in the registry so far, the </a:t>
            </a:r>
            <a:r>
              <a:rPr lang="en-US" dirty="0" err="1" smtClean="0"/>
              <a:t>sectoral</a:t>
            </a:r>
            <a:r>
              <a:rPr lang="en-US" dirty="0" smtClean="0"/>
              <a:t> breakdown</a:t>
            </a:r>
            <a:r>
              <a:rPr lang="en-US" baseline="0" dirty="0" smtClean="0"/>
              <a:t> of entries shows that the energy sector is most relevant to most NAMA entries, over half of the NAMAs entered so far include the energy sector 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273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a technological perspective, energy efficiency</a:t>
            </a:r>
            <a:r>
              <a:rPr lang="en-US" baseline="0" dirty="0" smtClean="0"/>
              <a:t> is the technology cited by the most NAMAs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201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7810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37525-526B-40BE-BFA3-FD3D630F9461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F9C0E-FDE9-4CCE-8F3B-7BDBEF745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357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37525-526B-40BE-BFA3-FD3D630F9461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F9C0E-FDE9-4CCE-8F3B-7BDBEF745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58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37525-526B-40BE-BFA3-FD3D630F9461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F9C0E-FDE9-4CCE-8F3B-7BDBEF745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954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37525-526B-40BE-BFA3-FD3D630F9461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F9C0E-FDE9-4CCE-8F3B-7BDBEF745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641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37525-526B-40BE-BFA3-FD3D630F9461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F9C0E-FDE9-4CCE-8F3B-7BDBEF745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735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37525-526B-40BE-BFA3-FD3D630F9461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F9C0E-FDE9-4CCE-8F3B-7BDBEF745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03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37525-526B-40BE-BFA3-FD3D630F9461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F9C0E-FDE9-4CCE-8F3B-7BDBEF745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63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37525-526B-40BE-BFA3-FD3D630F9461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F9C0E-FDE9-4CCE-8F3B-7BDBEF745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471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37525-526B-40BE-BFA3-FD3D630F9461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F9C0E-FDE9-4CCE-8F3B-7BDBEF745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120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37525-526B-40BE-BFA3-FD3D630F9461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F9C0E-FDE9-4CCE-8F3B-7BDBEF745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608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37525-526B-40BE-BFA3-FD3D630F9461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F9C0E-FDE9-4CCE-8F3B-7BDBEF745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643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37525-526B-40BE-BFA3-FD3D630F9461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F9C0E-FDE9-4CCE-8F3B-7BDBEF745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037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Generalities of NAMAs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(and </a:t>
            </a:r>
            <a:r>
              <a:rPr lang="en-US" dirty="0" smtClean="0"/>
              <a:t>specificities about the buildings and residential </a:t>
            </a:r>
            <a:r>
              <a:rPr lang="en-US" dirty="0" smtClean="0"/>
              <a:t>sector)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Claudio </a:t>
            </a:r>
            <a:r>
              <a:rPr lang="en-US" dirty="0" err="1" smtClean="0"/>
              <a:t>Forner</a:t>
            </a:r>
            <a:endParaRPr lang="en-US" dirty="0" smtClean="0"/>
          </a:p>
          <a:p>
            <a:r>
              <a:rPr lang="en-US" dirty="0" smtClean="0"/>
              <a:t>NAMA and registry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514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869238" cy="314325"/>
          </a:xfrm>
        </p:spPr>
        <p:txBody>
          <a:bodyPr>
            <a:normAutofit fontScale="90000"/>
          </a:bodyPr>
          <a:lstStyle/>
          <a:p>
            <a:r>
              <a:rPr lang="en-US" sz="1300" b="1" dirty="0"/>
              <a:t>Overview of registry content in 2013: </a:t>
            </a:r>
            <a:r>
              <a:rPr lang="en-GB" sz="1300" b="1" dirty="0" smtClean="0"/>
              <a:t>Characterization </a:t>
            </a:r>
            <a:r>
              <a:rPr lang="en-GB" sz="1300" b="1" dirty="0"/>
              <a:t>of NAMA entries by type</a:t>
            </a:r>
            <a:r>
              <a:rPr lang="en-GB" sz="2000" dirty="0"/>
              <a:t/>
            </a:r>
            <a:br>
              <a:rPr lang="en-GB" sz="2000" dirty="0"/>
            </a:br>
            <a:endParaRPr lang="en-GB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60848"/>
            <a:ext cx="5916807" cy="346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5576" y="1196752"/>
            <a:ext cx="72728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The majority of NAMA entries are seeking support and the majority of these are seeking support for implementation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71038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Overview of registry content in 2013: </a:t>
            </a:r>
            <a:r>
              <a:rPr lang="en-GB" sz="3600" b="1" dirty="0"/>
              <a:t>Characterization of NAMA entries by type</a:t>
            </a:r>
            <a:r>
              <a:rPr lang="en-GB" sz="1800" dirty="0"/>
              <a:t/>
            </a:r>
            <a:br>
              <a:rPr lang="en-GB" sz="1800" dirty="0"/>
            </a:br>
            <a:endParaRPr lang="en-GB" dirty="0"/>
          </a:p>
        </p:txBody>
      </p:sp>
      <p:pic>
        <p:nvPicPr>
          <p:cNvPr id="1026" name="Chart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55" y="2708920"/>
            <a:ext cx="7200800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7159" y="2276872"/>
            <a:ext cx="72728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Types of support needed is different by region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40424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330" y="476672"/>
            <a:ext cx="7869238" cy="314325"/>
          </a:xfrm>
        </p:spPr>
        <p:txBody>
          <a:bodyPr>
            <a:normAutofit fontScale="90000"/>
          </a:bodyPr>
          <a:lstStyle/>
          <a:p>
            <a:r>
              <a:rPr lang="en-US" sz="1300" b="1" dirty="0"/>
              <a:t>Overview of registry content in 2013: </a:t>
            </a:r>
            <a:r>
              <a:rPr lang="en-GB" sz="1300" b="1" dirty="0" smtClean="0"/>
              <a:t>Characterization </a:t>
            </a:r>
            <a:r>
              <a:rPr lang="en-GB" sz="1300" b="1" dirty="0"/>
              <a:t>of NAMAs by sector</a:t>
            </a:r>
            <a:r>
              <a:rPr lang="en-GB" sz="2000" dirty="0"/>
              <a:t/>
            </a:r>
            <a:br>
              <a:rPr lang="en-GB" sz="2000" dirty="0"/>
            </a:br>
            <a:endParaRPr lang="en-GB" sz="2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00808"/>
            <a:ext cx="6350916" cy="415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1263481"/>
            <a:ext cx="786582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en-US" b="1" dirty="0" smtClean="0"/>
              <a:t>The energy supply sector is the sector relevant to most NAMA entries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11319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381" y="476672"/>
            <a:ext cx="7869238" cy="314325"/>
          </a:xfrm>
        </p:spPr>
        <p:txBody>
          <a:bodyPr>
            <a:normAutofit fontScale="90000"/>
          </a:bodyPr>
          <a:lstStyle/>
          <a:p>
            <a:r>
              <a:rPr lang="en-GB" sz="2000" b="1" dirty="0" smtClean="0"/>
              <a:t/>
            </a:r>
            <a:br>
              <a:rPr lang="en-GB" sz="2000" b="1" dirty="0" smtClean="0"/>
            </a:br>
            <a:r>
              <a:rPr lang="en-US" sz="1300" b="1" dirty="0"/>
              <a:t>Overview of registry content in 2013: </a:t>
            </a:r>
            <a:r>
              <a:rPr lang="en-GB" sz="1300" b="1" dirty="0" smtClean="0"/>
              <a:t>Characterization </a:t>
            </a:r>
            <a:r>
              <a:rPr lang="en-GB" sz="1300" b="1" dirty="0"/>
              <a:t>of NAMAs by technology</a:t>
            </a:r>
            <a:r>
              <a:rPr lang="en-GB" sz="1800" dirty="0"/>
              <a:t/>
            </a:r>
            <a:br>
              <a:rPr lang="en-GB" sz="1800" dirty="0"/>
            </a:br>
            <a:endParaRPr lang="en-GB" sz="18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6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5986644" cy="432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1560" y="1092315"/>
            <a:ext cx="763284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Energy efficiency is the technology relevant to most NAMA entries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52840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NAMAs in the buildings and residential sector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total of seven NAMAs specific to the residential/buildings sector</a:t>
            </a:r>
          </a:p>
          <a:p>
            <a:r>
              <a:rPr lang="en-US" dirty="0" smtClean="0"/>
              <a:t>Mostly broader </a:t>
            </a:r>
            <a:r>
              <a:rPr lang="en-US" dirty="0" err="1" smtClean="0"/>
              <a:t>programmes</a:t>
            </a:r>
            <a:endParaRPr lang="en-US" dirty="0" smtClean="0"/>
          </a:p>
          <a:p>
            <a:r>
              <a:rPr lang="en-US" dirty="0" smtClean="0"/>
              <a:t>Mostly apply to heating and lighting</a:t>
            </a:r>
          </a:p>
          <a:p>
            <a:r>
              <a:rPr lang="en-US" dirty="0" smtClean="0"/>
              <a:t>Mixture </a:t>
            </a:r>
            <a:r>
              <a:rPr lang="en-US" dirty="0" smtClean="0"/>
              <a:t>or renewable energy and energy efficiency measures</a:t>
            </a:r>
          </a:p>
          <a:p>
            <a:r>
              <a:rPr lang="en-US" dirty="0" smtClean="0"/>
              <a:t>Mostly in “idea” status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615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dirty="0" err="1" smtClean="0"/>
              <a:t>Programmes</a:t>
            </a:r>
            <a:r>
              <a:rPr lang="en-US" dirty="0" smtClean="0"/>
              <a:t> for solar </a:t>
            </a:r>
            <a:r>
              <a:rPr lang="en-US" dirty="0"/>
              <a:t>water heaters </a:t>
            </a:r>
            <a:r>
              <a:rPr lang="en-US" dirty="0" smtClean="0"/>
              <a:t>s</a:t>
            </a:r>
            <a:endParaRPr lang="en-US" dirty="0"/>
          </a:p>
          <a:p>
            <a:pPr lvl="1"/>
            <a:r>
              <a:rPr lang="en-US" dirty="0"/>
              <a:t>Improvements/expansion of heating systems for districts</a:t>
            </a:r>
          </a:p>
          <a:p>
            <a:pPr lvl="1"/>
            <a:r>
              <a:rPr lang="en-US" dirty="0"/>
              <a:t>Energy metering</a:t>
            </a:r>
          </a:p>
          <a:p>
            <a:pPr lvl="1"/>
            <a:r>
              <a:rPr lang="en-US" dirty="0" smtClean="0"/>
              <a:t>Refurbishing of old public buildings (replacement of doors, windows and insulation)</a:t>
            </a:r>
          </a:p>
          <a:p>
            <a:pPr lvl="1"/>
            <a:r>
              <a:rPr lang="en-US" dirty="0" smtClean="0"/>
              <a:t>Overall strategies for efficient lighting:</a:t>
            </a:r>
          </a:p>
          <a:p>
            <a:pPr lvl="2"/>
            <a:r>
              <a:rPr lang="en-US" dirty="0" smtClean="0"/>
              <a:t>Codes and standards</a:t>
            </a:r>
          </a:p>
          <a:p>
            <a:pPr lvl="2"/>
            <a:r>
              <a:rPr lang="en-US" dirty="0" smtClean="0"/>
              <a:t>Financial incentive schemes</a:t>
            </a:r>
          </a:p>
          <a:p>
            <a:pPr lvl="2"/>
            <a:r>
              <a:rPr lang="en-US" dirty="0" smtClean="0"/>
              <a:t>Public awareness </a:t>
            </a:r>
            <a:r>
              <a:rPr lang="en-US" dirty="0" err="1" smtClean="0"/>
              <a:t>campaings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65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Best practice: Mexican Housing NAMA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Aimed at establishing a </a:t>
            </a:r>
            <a:r>
              <a:rPr lang="en-US" dirty="0" err="1" smtClean="0"/>
              <a:t>programme</a:t>
            </a:r>
            <a:r>
              <a:rPr lang="en-US" dirty="0" smtClean="0"/>
              <a:t> for sustainable housing to meet current demand</a:t>
            </a:r>
          </a:p>
          <a:p>
            <a:r>
              <a:rPr lang="en-US" dirty="0" smtClean="0"/>
              <a:t>Designed by CONAVI and SEMARNAT with support from GIZ</a:t>
            </a:r>
          </a:p>
          <a:p>
            <a:r>
              <a:rPr lang="en-US" dirty="0" smtClean="0"/>
              <a:t>To be funded by, among others the NAMA facility</a:t>
            </a:r>
          </a:p>
          <a:p>
            <a:r>
              <a:rPr lang="en-US" dirty="0" smtClean="0"/>
              <a:t>Aims:</a:t>
            </a:r>
          </a:p>
          <a:p>
            <a:pPr lvl="1"/>
            <a:r>
              <a:rPr lang="en-US" dirty="0" smtClean="0"/>
              <a:t>Extend penetration of  efficiency standards to new housing</a:t>
            </a:r>
          </a:p>
          <a:p>
            <a:pPr lvl="1"/>
            <a:r>
              <a:rPr lang="en-US" dirty="0" smtClean="0"/>
              <a:t>Upgrade existing efficiency standards</a:t>
            </a:r>
          </a:p>
          <a:p>
            <a:r>
              <a:rPr lang="en-US" dirty="0" smtClean="0"/>
              <a:t>Green mortgage schemes that provide incentives for:</a:t>
            </a:r>
          </a:p>
          <a:p>
            <a:pPr lvl="1"/>
            <a:r>
              <a:rPr lang="en-US" dirty="0" smtClean="0"/>
              <a:t>Energy efficient appliances (refrigerators and AC)</a:t>
            </a:r>
          </a:p>
          <a:p>
            <a:pPr lvl="1"/>
            <a:r>
              <a:rPr lang="en-US" dirty="0" smtClean="0"/>
              <a:t>Photovoltaic </a:t>
            </a:r>
            <a:r>
              <a:rPr lang="en-US" dirty="0" err="1" smtClean="0"/>
              <a:t>instalation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0345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6949405" cy="5237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85181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 chain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340768"/>
            <a:ext cx="8079977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397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bankable NAMAs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Robust MRV</a:t>
            </a:r>
          </a:p>
          <a:p>
            <a:pPr lvl="1"/>
            <a:r>
              <a:rPr lang="en-US" dirty="0" smtClean="0"/>
              <a:t>Embedded in national systems (and linked to national objectives)</a:t>
            </a:r>
          </a:p>
          <a:p>
            <a:pPr lvl="1"/>
            <a:r>
              <a:rPr lang="en-US" dirty="0" smtClean="0"/>
              <a:t>Established indicators (mitigation and SD)</a:t>
            </a:r>
          </a:p>
          <a:p>
            <a:pPr lvl="1"/>
            <a:r>
              <a:rPr lang="en-US" dirty="0" smtClean="0"/>
              <a:t>Transparent and robust methods and methodologies</a:t>
            </a:r>
          </a:p>
          <a:p>
            <a:r>
              <a:rPr lang="en-US" dirty="0" smtClean="0"/>
              <a:t>“</a:t>
            </a:r>
            <a:r>
              <a:rPr lang="en-US" dirty="0" smtClean="0"/>
              <a:t>Bankability</a:t>
            </a:r>
            <a:r>
              <a:rPr lang="en-US" dirty="0" smtClean="0"/>
              <a:t>” :</a:t>
            </a:r>
            <a:endParaRPr lang="en-US" dirty="0" smtClean="0"/>
          </a:p>
          <a:p>
            <a:pPr lvl="1"/>
            <a:r>
              <a:rPr lang="en-US" dirty="0" smtClean="0"/>
              <a:t>National ownership</a:t>
            </a:r>
          </a:p>
          <a:p>
            <a:pPr lvl="1"/>
            <a:r>
              <a:rPr lang="en-US" dirty="0" smtClean="0"/>
              <a:t>Climate benefits</a:t>
            </a:r>
          </a:p>
          <a:p>
            <a:pPr lvl="1"/>
            <a:r>
              <a:rPr lang="en-US" dirty="0" smtClean="0"/>
              <a:t>Sustainable development benefits</a:t>
            </a:r>
          </a:p>
          <a:p>
            <a:pPr lvl="1"/>
            <a:r>
              <a:rPr lang="en-US" dirty="0" smtClean="0"/>
              <a:t>Transformational impact</a:t>
            </a:r>
          </a:p>
          <a:p>
            <a:pPr lvl="1"/>
            <a:r>
              <a:rPr lang="en-US" dirty="0" smtClean="0"/>
              <a:t>Financial sustainability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03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Introduction</a:t>
            </a:r>
          </a:p>
          <a:p>
            <a:r>
              <a:rPr lang="en-US" sz="5400" dirty="0" smtClean="0"/>
              <a:t>NAMAs </a:t>
            </a:r>
            <a:r>
              <a:rPr lang="en-US" sz="5400" dirty="0" smtClean="0"/>
              <a:t>in the building sector</a:t>
            </a:r>
          </a:p>
          <a:p>
            <a:r>
              <a:rPr lang="en-US" sz="5400" dirty="0" smtClean="0"/>
              <a:t>The new MRV framework</a:t>
            </a:r>
            <a:endParaRPr lang="en-US" sz="5400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5117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MRV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79512" y="1412776"/>
            <a:ext cx="8280920" cy="4320480"/>
            <a:chOff x="179512" y="1412776"/>
            <a:chExt cx="8280920" cy="4320480"/>
          </a:xfrm>
        </p:grpSpPr>
        <p:grpSp>
          <p:nvGrpSpPr>
            <p:cNvPr id="5" name="Group 4"/>
            <p:cNvGrpSpPr/>
            <p:nvPr/>
          </p:nvGrpSpPr>
          <p:grpSpPr>
            <a:xfrm>
              <a:off x="1389832" y="1412776"/>
              <a:ext cx="2448272" cy="2880320"/>
              <a:chOff x="1979712" y="1916832"/>
              <a:chExt cx="1800200" cy="2160240"/>
            </a:xfrm>
          </p:grpSpPr>
          <p:sp>
            <p:nvSpPr>
              <p:cNvPr id="15" name="Snip Single Corner Rectangle 14"/>
              <p:cNvSpPr/>
              <p:nvPr/>
            </p:nvSpPr>
            <p:spPr bwMode="auto">
              <a:xfrm>
                <a:off x="1979712" y="1916832"/>
                <a:ext cx="1800200" cy="457200"/>
              </a:xfrm>
              <a:prstGeom prst="snip1Rect">
                <a:avLst/>
              </a:prstGeom>
              <a:solidFill>
                <a:srgbClr val="0070C0"/>
              </a:solidFill>
              <a:ln>
                <a:headEnd type="none" w="med" len="med"/>
                <a:tailEnd type="none" w="med" len="med"/>
              </a:ln>
              <a:effectLst>
                <a:reflection blurRad="6350" stA="50000" endA="300" endPos="55000" dir="5400000" sy="-100000" algn="bl" rotWithShape="0"/>
              </a:effectLst>
              <a:extLst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b="1" dirty="0" smtClean="0">
                    <a:solidFill>
                      <a:schemeClr val="tx1"/>
                    </a:solidFill>
                    <a:latin typeface="Arial" charset="0"/>
                    <a:cs typeface="Aharoni" pitchFamily="2" charset="-79"/>
                  </a:rPr>
                  <a:t>International MRV</a:t>
                </a:r>
                <a:endParaRPr kumimoji="0" lang="en-GB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haroni" pitchFamily="2" charset="-79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>
                <a:off x="1979712" y="2374032"/>
                <a:ext cx="1800200" cy="170304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144000" tIns="180000" rIns="14400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85750" marR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  <a:tabLst/>
                </a:pPr>
                <a:r>
                  <a:rPr kumimoji="0" lang="en-U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haroni" pitchFamily="2" charset="-79"/>
                  </a:rPr>
                  <a:t>National</a:t>
                </a:r>
                <a:r>
                  <a:rPr kumimoji="0" lang="en-US" sz="16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haroni" pitchFamily="2" charset="-79"/>
                  </a:rPr>
                  <a:t> communications</a:t>
                </a:r>
              </a:p>
              <a:p>
                <a:pPr marL="285750" marR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  <a:tabLst/>
                </a:pPr>
                <a:r>
                  <a:rPr lang="en-US" sz="1600" b="1" baseline="0" dirty="0" smtClean="0">
                    <a:cs typeface="Aharoni" pitchFamily="2" charset="-79"/>
                  </a:rPr>
                  <a:t>Biennial</a:t>
                </a:r>
                <a:r>
                  <a:rPr lang="en-US" sz="1600" b="1" dirty="0" smtClean="0">
                    <a:cs typeface="Aharoni" pitchFamily="2" charset="-79"/>
                  </a:rPr>
                  <a:t> update reports</a:t>
                </a:r>
              </a:p>
              <a:p>
                <a:pPr marL="285750" marR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  <a:tabLst/>
                </a:pPr>
                <a:r>
                  <a:rPr kumimoji="0" lang="en-U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haroni" pitchFamily="2" charset="-79"/>
                  </a:rPr>
                  <a:t>International</a:t>
                </a:r>
                <a:r>
                  <a:rPr kumimoji="0" lang="en-US" sz="16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haroni" pitchFamily="2" charset="-79"/>
                  </a:rPr>
                  <a:t> consultation and analysis</a:t>
                </a:r>
                <a:endParaRPr kumimoji="0" lang="en-GB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haroni" pitchFamily="2" charset="-79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3707904" y="2137814"/>
              <a:ext cx="2448272" cy="2880320"/>
              <a:chOff x="1979712" y="1916832"/>
              <a:chExt cx="1800200" cy="2160240"/>
            </a:xfrm>
          </p:grpSpPr>
          <p:sp>
            <p:nvSpPr>
              <p:cNvPr id="13" name="Snip Single Corner Rectangle 12"/>
              <p:cNvSpPr/>
              <p:nvPr/>
            </p:nvSpPr>
            <p:spPr bwMode="auto">
              <a:xfrm>
                <a:off x="1979712" y="1916832"/>
                <a:ext cx="1800200" cy="457200"/>
              </a:xfrm>
              <a:prstGeom prst="snip1Rect">
                <a:avLst/>
              </a:prstGeom>
              <a:solidFill>
                <a:srgbClr val="C00000"/>
              </a:solidFill>
              <a:ln>
                <a:headEnd type="none" w="med" len="med"/>
                <a:tailEnd type="none" w="med" len="med"/>
              </a:ln>
              <a:effectLst>
                <a:reflection blurRad="6350" stA="50000" endA="300" endPos="55000" dir="5400000" sy="-100000" algn="bl" rotWithShape="0"/>
              </a:effectLst>
              <a:extLst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b="1" dirty="0" smtClean="0">
                    <a:solidFill>
                      <a:schemeClr val="tx1"/>
                    </a:solidFill>
                    <a:latin typeface="Arial" charset="0"/>
                    <a:cs typeface="Aharoni" pitchFamily="2" charset="-79"/>
                  </a:rPr>
                  <a:t>Domestic MRV</a:t>
                </a:r>
                <a:endParaRPr kumimoji="0" lang="en-GB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haroni" pitchFamily="2" charset="-79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>
                <a:off x="1979712" y="2374032"/>
                <a:ext cx="1800200" cy="170304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144000" tIns="180000" rIns="14400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85750" marR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  <a:tabLst/>
                </a:pPr>
                <a:r>
                  <a:rPr kumimoji="0" lang="en-U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haroni" pitchFamily="2" charset="-79"/>
                  </a:rPr>
                  <a:t>General</a:t>
                </a:r>
                <a:r>
                  <a:rPr kumimoji="0" lang="en-US" sz="16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haroni" pitchFamily="2" charset="-79"/>
                  </a:rPr>
                  <a:t> guidelines to describe the domestic MRV of domestically supported NAMAs</a:t>
                </a:r>
              </a:p>
              <a:p>
                <a:pPr marL="285750" marR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  <a:tabLst/>
                </a:pPr>
                <a:r>
                  <a:rPr lang="en-US" sz="1600" b="1" dirty="0" smtClean="0">
                    <a:solidFill>
                      <a:schemeClr val="tx1"/>
                    </a:solidFill>
                    <a:latin typeface="Arial" charset="0"/>
                    <a:cs typeface="Aharoni" pitchFamily="2" charset="-79"/>
                  </a:rPr>
                  <a:t>Voluntary use</a:t>
                </a:r>
                <a:endParaRPr kumimoji="0" lang="en-US" sz="16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haroni" pitchFamily="2" charset="-79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6012160" y="2852936"/>
              <a:ext cx="2448272" cy="2880320"/>
              <a:chOff x="1979712" y="1916832"/>
              <a:chExt cx="1800200" cy="2160240"/>
            </a:xfrm>
          </p:grpSpPr>
          <p:sp>
            <p:nvSpPr>
              <p:cNvPr id="11" name="Snip Single Corner Rectangle 10"/>
              <p:cNvSpPr/>
              <p:nvPr/>
            </p:nvSpPr>
            <p:spPr bwMode="auto">
              <a:xfrm>
                <a:off x="1979712" y="1916832"/>
                <a:ext cx="1800200" cy="457200"/>
              </a:xfrm>
              <a:prstGeom prst="snip1Rect">
                <a:avLst/>
              </a:prstGeom>
              <a:solidFill>
                <a:srgbClr val="92D050"/>
              </a:solidFill>
              <a:ln>
                <a:headEnd type="none" w="med" len="med"/>
                <a:tailEnd type="none" w="med" len="med"/>
              </a:ln>
              <a:effectLst>
                <a:reflection blurRad="6350" stA="50000" endA="300" endPos="55000" dir="5400000" sy="-100000" algn="bl" rotWithShape="0"/>
              </a:effectLst>
              <a:extLst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b="1" dirty="0" smtClean="0">
                    <a:solidFill>
                      <a:schemeClr val="tx1"/>
                    </a:solidFill>
                    <a:latin typeface="Arial" charset="0"/>
                    <a:cs typeface="Aharoni" pitchFamily="2" charset="-79"/>
                  </a:rPr>
                  <a:t>REDD+ MRV</a:t>
                </a:r>
                <a:endParaRPr kumimoji="0" lang="en-GB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haroni" pitchFamily="2" charset="-79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>
                <a:off x="1979712" y="2374032"/>
                <a:ext cx="1800200" cy="170304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144000" tIns="180000" rIns="14400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1600" b="1" dirty="0" smtClean="0">
                    <a:solidFill>
                      <a:schemeClr val="tx1"/>
                    </a:solidFill>
                    <a:latin typeface="Arial" charset="0"/>
                    <a:cs typeface="Aharoni" pitchFamily="2" charset="-79"/>
                  </a:rPr>
                  <a:t>Modalities for MRV of REDD+ activities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kumimoji="0" lang="en-US" sz="16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haroni" pitchFamily="2" charset="-79"/>
                  </a:rPr>
                  <a:t>Voluntary - </a:t>
                </a:r>
                <a:r>
                  <a:rPr lang="en-US" sz="1600" b="1" dirty="0">
                    <a:solidFill>
                      <a:schemeClr val="tx1"/>
                    </a:solidFill>
                  </a:rPr>
                  <a:t>obtain and receive payments for results-based actions</a:t>
                </a:r>
                <a:endParaRPr lang="en-GB" sz="1600" b="1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endParaRPr kumimoji="0" lang="en-US" sz="16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haroni" pitchFamily="2" charset="-79"/>
                </a:endParaRPr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179512" y="1560711"/>
              <a:ext cx="76815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M</a:t>
              </a:r>
              <a:endParaRPr lang="en-US" sz="54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02208" y="2929625"/>
              <a:ext cx="69121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spc="50" dirty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R</a:t>
              </a:r>
              <a:endParaRPr lang="en-US" sz="54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9009" y="4437112"/>
              <a:ext cx="65274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V</a:t>
              </a:r>
              <a:endParaRPr lang="en-US" sz="54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54990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Mitigation actions within the BUR </a:t>
            </a:r>
            <a:r>
              <a:rPr lang="en-US" sz="2000" u="sng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sz="2000" u="sng" dirty="0">
                <a:solidFill>
                  <a:schemeClr val="tx2">
                    <a:lumMod val="75000"/>
                  </a:schemeClr>
                </a:solidFill>
              </a:rPr>
              <a:t>decision 2/CP.17, annex III</a:t>
            </a:r>
            <a:r>
              <a:rPr lang="en-US" sz="2000" u="sng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en-GB" sz="2000" dirty="0"/>
          </a:p>
        </p:txBody>
      </p:sp>
      <p:sp>
        <p:nvSpPr>
          <p:cNvPr id="4" name="Rectangle 3"/>
          <p:cNvSpPr/>
          <p:nvPr/>
        </p:nvSpPr>
        <p:spPr>
          <a:xfrm>
            <a:off x="683568" y="1196752"/>
            <a:ext cx="7200800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fontAlgn="auto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2000" dirty="0"/>
              <a:t>Name and description of mitigation action, including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information on the nature of the action, coverage, quantitative goals and process indicators</a:t>
            </a:r>
          </a:p>
          <a:p>
            <a:pPr marL="171450" lvl="0" indent="-171450" fontAlgn="auto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Methodologies and assumptions</a:t>
            </a:r>
          </a:p>
          <a:p>
            <a:pPr marL="171450" lvl="0" indent="-171450" fontAlgn="auto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Objectives of the action and steps taken or envisaged </a:t>
            </a:r>
            <a:r>
              <a:rPr lang="en-US" sz="2000" dirty="0">
                <a:solidFill>
                  <a:srgbClr val="002060"/>
                </a:solidFill>
              </a:rPr>
              <a:t>to achieve that action</a:t>
            </a:r>
            <a:endParaRPr lang="en-US" sz="2000" dirty="0">
              <a:solidFill>
                <a:srgbClr val="FF0000"/>
              </a:solidFill>
            </a:endParaRPr>
          </a:p>
          <a:p>
            <a:pPr marL="171450" lvl="0" indent="-171450" fontAlgn="auto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Progress of implementation </a:t>
            </a:r>
            <a:r>
              <a:rPr lang="en-US" sz="2000" dirty="0">
                <a:solidFill>
                  <a:srgbClr val="002060"/>
                </a:solidFill>
              </a:rPr>
              <a:t>of the actions and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results achieved</a:t>
            </a:r>
            <a:r>
              <a:rPr lang="en-US" sz="2000" dirty="0">
                <a:solidFill>
                  <a:srgbClr val="002060"/>
                </a:solidFill>
              </a:rPr>
              <a:t> (estimated outcomes and emissions reductions)</a:t>
            </a:r>
          </a:p>
          <a:p>
            <a:pPr marL="171450" lvl="0" indent="-171450" fontAlgn="auto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International market mechanisms</a:t>
            </a:r>
          </a:p>
          <a:p>
            <a:pPr marL="171450" lvl="0" indent="-171450" fontAlgn="auto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FF0000"/>
                </a:solidFill>
              </a:rPr>
              <a:t>Domestic MRV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6443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International consultation and analysis workflow</a:t>
            </a:r>
            <a:endParaRPr lang="en-GB" sz="3200" dirty="0"/>
          </a:p>
        </p:txBody>
      </p:sp>
      <p:sp>
        <p:nvSpPr>
          <p:cNvPr id="5" name="Hexagon 4"/>
          <p:cNvSpPr/>
          <p:nvPr/>
        </p:nvSpPr>
        <p:spPr bwMode="auto">
          <a:xfrm>
            <a:off x="899592" y="1267966"/>
            <a:ext cx="1296144" cy="504056"/>
          </a:xfrm>
          <a:prstGeom prst="hexagon">
            <a:avLst/>
          </a:prstGeom>
          <a:solidFill>
            <a:srgbClr val="0070C0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Submission of BURs</a:t>
            </a:r>
            <a:endParaRPr kumimoji="0" lang="en-GB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2699952" y="2492102"/>
            <a:ext cx="1440000" cy="432048"/>
          </a:xfrm>
          <a:prstGeom prst="roundRect">
            <a:avLst/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Technical analysis</a:t>
            </a:r>
            <a:endParaRPr kumimoji="0" lang="en-GB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788184" y="2492102"/>
            <a:ext cx="1440000" cy="432048"/>
          </a:xfrm>
          <a:prstGeom prst="round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Facilitative exchange</a:t>
            </a:r>
            <a:r>
              <a:rPr kumimoji="0" lang="en-US" sz="12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of views</a:t>
            </a:r>
            <a:endParaRPr kumimoji="0" lang="en-GB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" name="Snip Diagonal Corner Rectangle 10"/>
          <p:cNvSpPr/>
          <p:nvPr/>
        </p:nvSpPr>
        <p:spPr bwMode="auto">
          <a:xfrm>
            <a:off x="539552" y="2852142"/>
            <a:ext cx="1584176" cy="504056"/>
          </a:xfrm>
          <a:prstGeom prst="snip2DiagRect">
            <a:avLst/>
          </a:prstGeom>
          <a:ln>
            <a:prstDash val="sysDot"/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Composition</a:t>
            </a:r>
            <a:r>
              <a:rPr kumimoji="0" lang="en-US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of TTE</a:t>
            </a: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Snip Diagonal Corner Rectangle 11"/>
          <p:cNvSpPr/>
          <p:nvPr/>
        </p:nvSpPr>
        <p:spPr bwMode="auto">
          <a:xfrm>
            <a:off x="539552" y="3428206"/>
            <a:ext cx="1584176" cy="504056"/>
          </a:xfrm>
          <a:prstGeom prst="snip2DiagRect">
            <a:avLst/>
          </a:prstGeom>
          <a:ln>
            <a:prstDash val="sysDot"/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sz="1100" dirty="0" smtClean="0"/>
              <a:t>Technical analysis of BURs by TTE</a:t>
            </a:r>
            <a:endParaRPr lang="en-GB" sz="1100" dirty="0"/>
          </a:p>
        </p:txBody>
      </p:sp>
      <p:sp>
        <p:nvSpPr>
          <p:cNvPr id="13" name="Snip Diagonal Corner Rectangle 12"/>
          <p:cNvSpPr/>
          <p:nvPr/>
        </p:nvSpPr>
        <p:spPr bwMode="auto">
          <a:xfrm>
            <a:off x="539552" y="4004270"/>
            <a:ext cx="1584176" cy="504056"/>
          </a:xfrm>
          <a:prstGeom prst="snip2DiagRect">
            <a:avLst/>
          </a:prstGeom>
          <a:ln>
            <a:prstDash val="sysDot"/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100" dirty="0"/>
              <a:t>Draft summary report (SR)</a:t>
            </a:r>
          </a:p>
        </p:txBody>
      </p:sp>
      <p:sp>
        <p:nvSpPr>
          <p:cNvPr id="14" name="Snip Diagonal Corner Rectangle 13"/>
          <p:cNvSpPr/>
          <p:nvPr/>
        </p:nvSpPr>
        <p:spPr bwMode="auto">
          <a:xfrm>
            <a:off x="583619" y="4580334"/>
            <a:ext cx="1584176" cy="504056"/>
          </a:xfrm>
          <a:prstGeom prst="snip2DiagRect">
            <a:avLst/>
          </a:prstGeom>
          <a:ln>
            <a:prstDash val="sysDot"/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sz="1100" dirty="0"/>
              <a:t>Review and comment on draft SR by the Party concerned</a:t>
            </a:r>
          </a:p>
        </p:txBody>
      </p:sp>
      <p:sp>
        <p:nvSpPr>
          <p:cNvPr id="15" name="Snip Diagonal Corner Rectangle 14"/>
          <p:cNvSpPr/>
          <p:nvPr/>
        </p:nvSpPr>
        <p:spPr bwMode="auto">
          <a:xfrm>
            <a:off x="583619" y="5156398"/>
            <a:ext cx="1584176" cy="504056"/>
          </a:xfrm>
          <a:prstGeom prst="snip2DiagRect">
            <a:avLst/>
          </a:prstGeom>
          <a:ln>
            <a:prstDash val="sysDot"/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sz="1100" dirty="0"/>
              <a:t>Final SR by TTE &amp; the Party concerned</a:t>
            </a:r>
          </a:p>
        </p:txBody>
      </p:sp>
      <p:sp>
        <p:nvSpPr>
          <p:cNvPr id="16" name="Snip Diagonal Corner Rectangle 15"/>
          <p:cNvSpPr/>
          <p:nvPr/>
        </p:nvSpPr>
        <p:spPr bwMode="auto">
          <a:xfrm>
            <a:off x="6876416" y="2924150"/>
            <a:ext cx="1872048" cy="828092"/>
          </a:xfrm>
          <a:prstGeom prst="snip2DiagRect">
            <a:avLst/>
          </a:prstGeom>
          <a:ln>
            <a:prstDash val="sysDot"/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sz="1100" dirty="0"/>
              <a:t>A workshop under SBI - a one- to three-hour session for each Party or group of Parties</a:t>
            </a:r>
          </a:p>
        </p:txBody>
      </p:sp>
      <p:sp>
        <p:nvSpPr>
          <p:cNvPr id="17" name="Snip Diagonal Corner Rectangle 16"/>
          <p:cNvSpPr/>
          <p:nvPr/>
        </p:nvSpPr>
        <p:spPr bwMode="auto">
          <a:xfrm>
            <a:off x="6876416" y="3860254"/>
            <a:ext cx="1872048" cy="1152128"/>
          </a:xfrm>
          <a:prstGeom prst="snip2DiagRect">
            <a:avLst/>
          </a:prstGeom>
          <a:ln>
            <a:prstDash val="sysDot"/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sz="1100" dirty="0"/>
              <a:t>A brief presentation by the Party or </a:t>
            </a:r>
            <a:r>
              <a:rPr lang="en-GB" sz="1100" dirty="0" smtClean="0"/>
              <a:t>Parties </a:t>
            </a:r>
            <a:r>
              <a:rPr lang="en-GB" sz="1100" dirty="0"/>
              <a:t>concerned on their biennial update report, followed by oral questions and answers among Parties</a:t>
            </a:r>
          </a:p>
        </p:txBody>
      </p:sp>
      <p:sp>
        <p:nvSpPr>
          <p:cNvPr id="18" name="Flowchart: Predefined Process 17"/>
          <p:cNvSpPr/>
          <p:nvPr/>
        </p:nvSpPr>
        <p:spPr bwMode="auto">
          <a:xfrm>
            <a:off x="2843808" y="3716238"/>
            <a:ext cx="1800200" cy="540060"/>
          </a:xfrm>
          <a:prstGeom prst="flowChartPredefinedProcess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100" b="1" dirty="0"/>
              <a:t>Final SR noted by SBI and posted on </a:t>
            </a:r>
            <a:r>
              <a:rPr lang="en-GB" sz="1100" b="1" dirty="0" smtClean="0"/>
              <a:t>UNFCCC.int</a:t>
            </a:r>
            <a:endParaRPr lang="en-GB" sz="1100" b="1" dirty="0"/>
          </a:p>
        </p:txBody>
      </p:sp>
      <p:sp>
        <p:nvSpPr>
          <p:cNvPr id="19" name="Flowchart: Predefined Process 18"/>
          <p:cNvSpPr/>
          <p:nvPr/>
        </p:nvSpPr>
        <p:spPr bwMode="auto">
          <a:xfrm>
            <a:off x="4391185" y="4364310"/>
            <a:ext cx="1728192" cy="540060"/>
          </a:xfrm>
          <a:prstGeom prst="flowChartPredefinedProcess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100" b="1" dirty="0"/>
              <a:t>Record of the facilitative sharing of </a:t>
            </a:r>
            <a:r>
              <a:rPr lang="en-GB" sz="1100" b="1" dirty="0" smtClean="0"/>
              <a:t>views</a:t>
            </a:r>
            <a:endParaRPr lang="en-GB" sz="1100" b="1" dirty="0"/>
          </a:p>
        </p:txBody>
      </p:sp>
      <p:sp>
        <p:nvSpPr>
          <p:cNvPr id="20" name="Hexagon 19"/>
          <p:cNvSpPr/>
          <p:nvPr/>
        </p:nvSpPr>
        <p:spPr bwMode="auto">
          <a:xfrm>
            <a:off x="2987824" y="1196752"/>
            <a:ext cx="1584176" cy="647278"/>
          </a:xfrm>
          <a:prstGeom prst="hexagon">
            <a:avLst/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International</a:t>
            </a:r>
            <a:r>
              <a:rPr kumimoji="0" lang="en-US" sz="12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consultation and analysis</a:t>
            </a:r>
            <a:endParaRPr kumimoji="0" lang="en-GB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1" name="Right Arrow 20"/>
          <p:cNvSpPr/>
          <p:nvPr/>
        </p:nvSpPr>
        <p:spPr bwMode="auto">
          <a:xfrm>
            <a:off x="2339752" y="1411982"/>
            <a:ext cx="531997" cy="216024"/>
          </a:xfrm>
          <a:prstGeom prst="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Right Arrow 22"/>
          <p:cNvSpPr/>
          <p:nvPr/>
        </p:nvSpPr>
        <p:spPr bwMode="auto">
          <a:xfrm rot="5400000">
            <a:off x="3500418" y="2051518"/>
            <a:ext cx="486980" cy="216024"/>
          </a:xfrm>
          <a:prstGeom prst="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Right Arrow 23"/>
          <p:cNvSpPr/>
          <p:nvPr/>
        </p:nvSpPr>
        <p:spPr bwMode="auto">
          <a:xfrm>
            <a:off x="4211960" y="2564110"/>
            <a:ext cx="464392" cy="216024"/>
          </a:xfrm>
          <a:prstGeom prst="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ight Arrow 28"/>
          <p:cNvSpPr/>
          <p:nvPr/>
        </p:nvSpPr>
        <p:spPr bwMode="auto">
          <a:xfrm rot="5400000">
            <a:off x="3032366" y="3230184"/>
            <a:ext cx="486980" cy="216024"/>
          </a:xfrm>
          <a:prstGeom prst="rightArrow">
            <a:avLst/>
          </a:prstGeom>
          <a:ln>
            <a:prstDash val="sysDash"/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Right Arrow 29"/>
          <p:cNvSpPr/>
          <p:nvPr/>
        </p:nvSpPr>
        <p:spPr bwMode="auto">
          <a:xfrm rot="5400000">
            <a:off x="4994815" y="3499982"/>
            <a:ext cx="1026577" cy="216024"/>
          </a:xfrm>
          <a:prstGeom prst="rightArrow">
            <a:avLst/>
          </a:prstGeom>
          <a:ln>
            <a:prstDash val="sysDash"/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2762738" y="3581686"/>
            <a:ext cx="3465445" cy="1574712"/>
          </a:xfrm>
          <a:prstGeom prst="rect">
            <a:avLst/>
          </a:prstGeom>
          <a:noFill/>
          <a:ln w="15875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2771800" y="5156398"/>
            <a:ext cx="3434350" cy="36004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OUTPUTS OF</a:t>
            </a:r>
            <a:r>
              <a:rPr kumimoji="0" lang="en-US" sz="9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INTERNATIONAL CONSULTATION AND ANALYSIS</a:t>
            </a:r>
            <a:endParaRPr kumimoji="0" lang="en-GB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Chevron 33"/>
          <p:cNvSpPr/>
          <p:nvPr/>
        </p:nvSpPr>
        <p:spPr bwMode="auto">
          <a:xfrm>
            <a:off x="2267744" y="2600114"/>
            <a:ext cx="410014" cy="288032"/>
          </a:xfrm>
          <a:prstGeom prst="chevron">
            <a:avLst/>
          </a:prstGeom>
          <a:noFill/>
          <a:ln w="19050" cap="flat" cmpd="sng" algn="ctr">
            <a:solidFill>
              <a:srgbClr val="FFC000"/>
            </a:solidFill>
            <a:prstDash val="sysDot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405855" y="2739566"/>
            <a:ext cx="1872208" cy="3096344"/>
          </a:xfrm>
          <a:prstGeom prst="rect">
            <a:avLst/>
          </a:prstGeom>
          <a:noFill/>
          <a:ln w="19050" cap="flat" cmpd="sng" algn="ctr">
            <a:solidFill>
              <a:srgbClr val="FFC000"/>
            </a:solidFill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Chevron 35"/>
          <p:cNvSpPr/>
          <p:nvPr/>
        </p:nvSpPr>
        <p:spPr bwMode="auto">
          <a:xfrm>
            <a:off x="6228184" y="2564110"/>
            <a:ext cx="410014" cy="288032"/>
          </a:xfrm>
          <a:prstGeom prst="chevron">
            <a:avLst/>
          </a:prstGeom>
          <a:noFill/>
          <a:ln w="19050" cap="flat" cmpd="sng" algn="ctr">
            <a:solidFill>
              <a:srgbClr val="7030A0"/>
            </a:solidFill>
            <a:prstDash val="sysDot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/>
          </a:scene3d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6643704" y="2701559"/>
            <a:ext cx="2248776" cy="2454839"/>
          </a:xfrm>
          <a:prstGeom prst="rect">
            <a:avLst/>
          </a:prstGeom>
          <a:noFill/>
          <a:ln w="19050" cap="flat" cmpd="sng" algn="ctr">
            <a:solidFill>
              <a:srgbClr val="7030A0"/>
            </a:solidFill>
            <a:prstDash val="sysDot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1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852936"/>
            <a:ext cx="8229600" cy="114300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514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NAMAs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Negotiations under the UNFCCC</a:t>
            </a:r>
          </a:p>
          <a:p>
            <a:endParaRPr lang="en-US" dirty="0" smtClean="0"/>
          </a:p>
          <a:p>
            <a:r>
              <a:rPr lang="en-US" dirty="0" smtClean="0"/>
              <a:t>Kyoto Protocol second commitment Period</a:t>
            </a:r>
          </a:p>
          <a:p>
            <a:endParaRPr lang="en-US" dirty="0" smtClean="0"/>
          </a:p>
          <a:p>
            <a:r>
              <a:rPr lang="en-US" dirty="0" smtClean="0"/>
              <a:t>Bali Action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513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Origins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365104"/>
            <a:ext cx="8229600" cy="1872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dirty="0" smtClean="0"/>
              <a:t>That something….</a:t>
            </a:r>
          </a:p>
        </p:txBody>
      </p:sp>
      <p:pic>
        <p:nvPicPr>
          <p:cNvPr id="1026" name="Picture 2" descr="C:\Program Files\Microsoft Office\MEDIA\CAGCAT10\j0301076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331236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829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1/CP.16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27584" y="1484784"/>
            <a:ext cx="77768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3600" dirty="0"/>
              <a:t>Developing country Parties will take NAMAs in the context of sustainable development, supported and enabled by technology, financing and capacity-building, aimed at achieving </a:t>
            </a:r>
            <a:r>
              <a:rPr lang="en-GB" altLang="en-US" sz="3600" b="1" u="sng" dirty="0"/>
              <a:t>a deviation in emissions relative to ‘business as usual’ emissions in 2020</a:t>
            </a:r>
            <a:endParaRPr lang="en-US" altLang="en-US" sz="3600" b="1" u="sng" dirty="0"/>
          </a:p>
        </p:txBody>
      </p:sp>
    </p:spTree>
    <p:extLst>
      <p:ext uri="{BB962C8B-B14F-4D97-AF65-F5344CB8AC3E}">
        <p14:creationId xmlns:p14="http://schemas.microsoft.com/office/powerpoint/2010/main" val="546044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824" y="29912"/>
            <a:ext cx="8229600" cy="1143000"/>
          </a:xfrm>
        </p:spPr>
        <p:txBody>
          <a:bodyPr/>
          <a:lstStyle/>
          <a:p>
            <a:r>
              <a:rPr lang="en-US" dirty="0" smtClean="0"/>
              <a:t>An Evolving UNFCCC</a:t>
            </a:r>
            <a:endParaRPr lang="en-GB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575048" y="1412776"/>
            <a:ext cx="3456384" cy="4392488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5076056" y="908720"/>
            <a:ext cx="3456384" cy="5472608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 degree goal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017551" y="1556792"/>
            <a:ext cx="2520280" cy="183620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u="sng" dirty="0" smtClean="0"/>
              <a:t>Developed: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KP QELROS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Other convention’s </a:t>
            </a:r>
            <a:r>
              <a:rPr lang="en-US" dirty="0" smtClean="0"/>
              <a:t>commitments</a:t>
            </a: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043100" y="3789040"/>
            <a:ext cx="2520280" cy="183620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u="sng" dirty="0" smtClean="0"/>
              <a:t>Developing: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CDM “CERs”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Other</a:t>
            </a:r>
            <a:r>
              <a:rPr kumimoji="0" lang="en-US" sz="15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mitigation actions</a:t>
            </a: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2" name="Straight Connector 21"/>
          <p:cNvCxnSpPr/>
          <p:nvPr/>
        </p:nvCxnSpPr>
        <p:spPr bwMode="auto">
          <a:xfrm flipH="1">
            <a:off x="899592" y="4581128"/>
            <a:ext cx="792088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 bwMode="auto">
          <a:xfrm>
            <a:off x="899592" y="2348880"/>
            <a:ext cx="0" cy="2232248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 bwMode="auto">
          <a:xfrm>
            <a:off x="899592" y="2348880"/>
            <a:ext cx="792088" cy="0"/>
          </a:xfrm>
          <a:prstGeom prst="line">
            <a:avLst/>
          </a:prstGeom>
          <a:ln>
            <a:headEnd type="none" w="med" len="med"/>
            <a:tailEnd type="triangle" w="med" len="med"/>
          </a:ln>
          <a:ex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 bwMode="auto">
          <a:xfrm>
            <a:off x="5544108" y="1556792"/>
            <a:ext cx="2520280" cy="223224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u="sng" dirty="0" smtClean="0"/>
              <a:t>Developed: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KP QELROS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Pre 2020 targets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Other convention’s </a:t>
            </a:r>
            <a:r>
              <a:rPr lang="en-US" dirty="0" smtClean="0"/>
              <a:t>commitments</a:t>
            </a: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5577830" y="3932101"/>
            <a:ext cx="2520280" cy="237626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u="sng" dirty="0" smtClean="0"/>
              <a:t>Developing: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NAMAs (pre-2020, other)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LEDS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CDM “CERs”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Other</a:t>
            </a:r>
            <a:r>
              <a:rPr kumimoji="0" lang="en-US" sz="15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mitigation actions</a:t>
            </a: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7" name="Straight Connector 36"/>
          <p:cNvCxnSpPr/>
          <p:nvPr/>
        </p:nvCxnSpPr>
        <p:spPr bwMode="auto">
          <a:xfrm flipH="1">
            <a:off x="5364088" y="5301208"/>
            <a:ext cx="792088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 bwMode="auto">
          <a:xfrm>
            <a:off x="5364088" y="2348880"/>
            <a:ext cx="0" cy="2952328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 bwMode="auto">
          <a:xfrm>
            <a:off x="5364088" y="2348880"/>
            <a:ext cx="792088" cy="0"/>
          </a:xfrm>
          <a:prstGeom prst="line">
            <a:avLst/>
          </a:prstGeom>
          <a:ln>
            <a:headEnd type="none" w="med" len="med"/>
            <a:tailEnd type="triangle" w="med" len="med"/>
          </a:ln>
          <a:ex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 bwMode="auto">
          <a:xfrm>
            <a:off x="7308359" y="5517232"/>
            <a:ext cx="216024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 bwMode="auto">
          <a:xfrm flipV="1">
            <a:off x="7524383" y="4707142"/>
            <a:ext cx="0" cy="787862"/>
          </a:xfrm>
          <a:prstGeom prst="line">
            <a:avLst/>
          </a:prstGeom>
          <a:ln>
            <a:headEnd type="none" w="med" len="med"/>
            <a:tailEnd type="triangle" w="med" len="med"/>
          </a:ln>
          <a:ex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 bwMode="auto">
          <a:xfrm>
            <a:off x="7884368" y="5040179"/>
            <a:ext cx="482234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 bwMode="auto">
          <a:xfrm>
            <a:off x="8388424" y="2411887"/>
            <a:ext cx="0" cy="2628292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 bwMode="auto">
          <a:xfrm flipH="1" flipV="1">
            <a:off x="8089937" y="2411887"/>
            <a:ext cx="298487" cy="1"/>
          </a:xfrm>
          <a:prstGeom prst="line">
            <a:avLst/>
          </a:prstGeom>
          <a:ln>
            <a:headEnd type="none" w="med" len="med"/>
            <a:tailEnd type="triangle" w="med" len="med"/>
          </a:ln>
          <a:ex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10" name="Right Bracket 109"/>
          <p:cNvSpPr/>
          <p:nvPr/>
        </p:nvSpPr>
        <p:spPr bwMode="auto">
          <a:xfrm>
            <a:off x="7668344" y="4523978"/>
            <a:ext cx="216024" cy="1152128"/>
          </a:xfrm>
          <a:prstGeom prst="rightBracke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7416371" y="3516603"/>
            <a:ext cx="10801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New market arrangements</a:t>
            </a:r>
            <a:endParaRPr lang="en-US" sz="1050" dirty="0"/>
          </a:p>
        </p:txBody>
      </p:sp>
      <p:sp>
        <p:nvSpPr>
          <p:cNvPr id="112" name="Down Arrow 111"/>
          <p:cNvSpPr/>
          <p:nvPr/>
        </p:nvSpPr>
        <p:spPr bwMode="auto">
          <a:xfrm>
            <a:off x="6012160" y="3516603"/>
            <a:ext cx="432048" cy="704485"/>
          </a:xfrm>
          <a:prstGeom prst="downArrow">
            <a:avLst/>
          </a:prstGeom>
          <a:solidFill>
            <a:schemeClr val="accent3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$</a:t>
            </a:r>
          </a:p>
        </p:txBody>
      </p:sp>
      <p:sp>
        <p:nvSpPr>
          <p:cNvPr id="113" name="Arc 112"/>
          <p:cNvSpPr/>
          <p:nvPr/>
        </p:nvSpPr>
        <p:spPr bwMode="auto">
          <a:xfrm>
            <a:off x="5883746" y="4413845"/>
            <a:ext cx="216024" cy="242106"/>
          </a:xfrm>
          <a:prstGeom prst="arc">
            <a:avLst>
              <a:gd name="adj1" fmla="val 3071035"/>
              <a:gd name="adj2" fmla="val 19612146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59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35000" y="309563"/>
            <a:ext cx="7869238" cy="598487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Overview of </a:t>
            </a:r>
            <a:r>
              <a:rPr lang="en-US" altLang="en-US" sz="2400" dirty="0" smtClean="0"/>
              <a:t>NAMAs</a:t>
            </a:r>
            <a:endParaRPr lang="de-DE" altLang="en-US" sz="24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23850" y="981075"/>
            <a:ext cx="8569325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269875" indent="-269875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357188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AutoNum type="alphaLcParenR"/>
              <a:defRPr sz="1500">
                <a:solidFill>
                  <a:schemeClr val="tx1"/>
                </a:solidFill>
                <a:latin typeface="+mn-lt"/>
                <a:cs typeface="+mn-cs"/>
              </a:defRPr>
            </a:lvl2pPr>
            <a:lvl3pPr marL="900113" indent="-269875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3pPr>
            <a:lvl4pPr marL="1169988" indent="-268288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4pPr>
            <a:lvl5pPr marL="1438275" indent="-2667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5pPr>
            <a:lvl6pPr marL="1895475" indent="-2667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6pPr>
            <a:lvl7pPr marL="2352675" indent="-2667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7pPr>
            <a:lvl8pPr marL="2809875" indent="-2667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8pPr>
            <a:lvl9pPr marL="3267075" indent="-2667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800" dirty="0" smtClean="0"/>
              <a:t>Two avenues for work on NAMAs:</a:t>
            </a:r>
            <a:br>
              <a:rPr lang="en-US" sz="2800" dirty="0" smtClean="0"/>
            </a:br>
            <a:endParaRPr lang="en-US" sz="2800" dirty="0" smtClean="0"/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800" dirty="0" smtClean="0"/>
              <a:t>“Political process” (ref: decision </a:t>
            </a:r>
            <a:r>
              <a:rPr lang="en-US" sz="2800" dirty="0" smtClean="0"/>
              <a:t>1/CP.16, </a:t>
            </a:r>
            <a:r>
              <a:rPr lang="en-US" sz="2800" dirty="0" err="1" smtClean="0"/>
              <a:t>para</a:t>
            </a:r>
            <a:r>
              <a:rPr lang="en-US" sz="2800" dirty="0" smtClean="0"/>
              <a:t>. </a:t>
            </a:r>
            <a:r>
              <a:rPr lang="en-US" sz="2800" dirty="0" smtClean="0"/>
              <a:t>50:</a:t>
            </a:r>
            <a:endParaRPr lang="en-US" sz="2800" dirty="0" smtClean="0"/>
          </a:p>
          <a:p>
            <a:pPr marL="1000125" lvl="2" indent="-457200" eaLnBrk="1" hangingPunct="1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en-US" sz="2400" dirty="0" smtClean="0"/>
              <a:t>Political actions</a:t>
            </a:r>
          </a:p>
          <a:p>
            <a:pPr marL="1000125" lvl="2" indent="-457200" eaLnBrk="1" hangingPunct="1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en-US" sz="2400" dirty="0" smtClean="0"/>
              <a:t>Intensity targets, BAU objectives, </a:t>
            </a:r>
            <a:r>
              <a:rPr lang="en-US" sz="2400" dirty="0" err="1" smtClean="0"/>
              <a:t>programmes</a:t>
            </a:r>
            <a:endParaRPr lang="en-US" sz="2400" dirty="0" smtClean="0"/>
          </a:p>
          <a:p>
            <a:pPr marL="1000125" lvl="2" indent="-457200" eaLnBrk="1" hangingPunct="1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en-US" sz="2400" dirty="0" smtClean="0"/>
              <a:t>Compiled in FCCC/SBI/2013/INF.12</a:t>
            </a:r>
            <a:endParaRPr lang="en-US" sz="2400" dirty="0" smtClean="0"/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defRPr/>
            </a:pPr>
            <a:endParaRPr lang="en-US" sz="2800" dirty="0"/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800" dirty="0" smtClean="0"/>
              <a:t>Registry (individual NAMAs)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en-US" sz="2400" dirty="0" smtClean="0"/>
              <a:t>Implementation actions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en-US" sz="2400" dirty="0" smtClean="0"/>
              <a:t>Individual NAMAs looking for support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en-US" sz="2400" dirty="0" smtClean="0"/>
              <a:t>Other NAMAs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38614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35000" y="309563"/>
            <a:ext cx="7869238" cy="598487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Overview of FCCC/SBI/2013/INF.12/Rev.1</a:t>
            </a:r>
            <a:endParaRPr lang="de-DE" altLang="en-US" sz="240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23850" y="981075"/>
            <a:ext cx="8569325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269875" indent="-269875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357188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AutoNum type="alphaLcParenR"/>
              <a:defRPr sz="1500">
                <a:solidFill>
                  <a:schemeClr val="tx1"/>
                </a:solidFill>
                <a:latin typeface="+mn-lt"/>
                <a:cs typeface="+mn-cs"/>
              </a:defRPr>
            </a:lvl2pPr>
            <a:lvl3pPr marL="900113" indent="-269875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3pPr>
            <a:lvl4pPr marL="1169988" indent="-268288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4pPr>
            <a:lvl5pPr marL="1438275" indent="-2667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5pPr>
            <a:lvl6pPr marL="1895475" indent="-2667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6pPr>
            <a:lvl7pPr marL="2352675" indent="-2667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7pPr>
            <a:lvl8pPr marL="2809875" indent="-2667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8pPr>
            <a:lvl9pPr marL="3267075" indent="-2667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69887" indent="-457200" eaLnBrk="1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800" dirty="0" smtClean="0"/>
              <a:t>57 Parties and the African Group have submitted NAMAs, corresponding to approximately 37.5% of developing countries:</a:t>
            </a:r>
          </a:p>
          <a:p>
            <a:pPr marL="369887" indent="-457200" eaLnBrk="1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endParaRPr lang="en-US" sz="2800" dirty="0"/>
          </a:p>
          <a:p>
            <a:pPr marL="1270000" lvl="3" indent="-457200" eaLnBrk="1" hangingPunct="1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en-US" sz="2800" dirty="0" smtClean="0"/>
              <a:t>Africa: 25</a:t>
            </a:r>
          </a:p>
          <a:p>
            <a:pPr marL="1270000" lvl="3" indent="-457200" eaLnBrk="1" hangingPunct="1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en-US" sz="2800" dirty="0" smtClean="0"/>
              <a:t>Asia: 13 (not including SIDS)</a:t>
            </a:r>
          </a:p>
          <a:p>
            <a:pPr marL="1270000" lvl="3" indent="-457200" eaLnBrk="1" hangingPunct="1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en-US" sz="2800" dirty="0" smtClean="0"/>
              <a:t>Latin America: 7 (not including SIDS)</a:t>
            </a:r>
          </a:p>
          <a:p>
            <a:pPr marL="1270000" lvl="3" indent="-457200" eaLnBrk="1" hangingPunct="1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en-US" sz="2800" dirty="0" smtClean="0"/>
              <a:t>Eastern Europe: 3</a:t>
            </a:r>
          </a:p>
          <a:p>
            <a:pPr marL="1270000" lvl="3" indent="-457200" eaLnBrk="1" hangingPunct="1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en-US" sz="2800" dirty="0" smtClean="0"/>
              <a:t>SIDS: 7</a:t>
            </a:r>
          </a:p>
          <a:p>
            <a:pPr marL="1270000" lvl="3" indent="-457200" eaLnBrk="1" hangingPunct="1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en-US" sz="2800" dirty="0" smtClean="0"/>
              <a:t>Other: 2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endParaRPr lang="en-US" sz="2800" dirty="0" smtClean="0"/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defRPr/>
            </a:pPr>
            <a:endParaRPr lang="en-US" sz="2800" dirty="0" smtClean="0"/>
          </a:p>
          <a:p>
            <a:pPr marL="271462" lvl="1" indent="0" eaLnBrk="1" hangingPunct="1"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20438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Mitigation actions: e.g. deviation from BAU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480666"/>
            <a:ext cx="5085267" cy="310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4499992" y="2132856"/>
            <a:ext cx="4392488" cy="3888432"/>
            <a:chOff x="4499992" y="2132856"/>
            <a:chExt cx="4392488" cy="3888432"/>
          </a:xfrm>
        </p:grpSpPr>
        <p:sp>
          <p:nvSpPr>
            <p:cNvPr id="4" name="Oval 3"/>
            <p:cNvSpPr/>
            <p:nvPr/>
          </p:nvSpPr>
          <p:spPr bwMode="auto">
            <a:xfrm>
              <a:off x="5508104" y="2132856"/>
              <a:ext cx="3384376" cy="3888432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8" name="Straight Connector 7"/>
            <p:cNvCxnSpPr>
              <a:endCxn id="4" idx="0"/>
            </p:cNvCxnSpPr>
            <p:nvPr/>
          </p:nvCxnSpPr>
          <p:spPr bwMode="auto">
            <a:xfrm flipV="1">
              <a:off x="4499992" y="2132856"/>
              <a:ext cx="2700300" cy="36004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Straight Connector 27"/>
            <p:cNvCxnSpPr/>
            <p:nvPr/>
          </p:nvCxnSpPr>
          <p:spPr bwMode="auto">
            <a:xfrm>
              <a:off x="4499992" y="2645296"/>
              <a:ext cx="1350150" cy="258390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6" name="Freeform 15"/>
          <p:cNvSpPr/>
          <p:nvPr/>
        </p:nvSpPr>
        <p:spPr bwMode="auto">
          <a:xfrm>
            <a:off x="6156176" y="4077072"/>
            <a:ext cx="2171700" cy="1038225"/>
          </a:xfrm>
          <a:custGeom>
            <a:avLst/>
            <a:gdLst>
              <a:gd name="connsiteX0" fmla="*/ 0 w 2171700"/>
              <a:gd name="connsiteY0" fmla="*/ 400050 h 1038225"/>
              <a:gd name="connsiteX1" fmla="*/ 0 w 2171700"/>
              <a:gd name="connsiteY1" fmla="*/ 400050 h 1038225"/>
              <a:gd name="connsiteX2" fmla="*/ 2047875 w 2171700"/>
              <a:gd name="connsiteY2" fmla="*/ 0 h 1038225"/>
              <a:gd name="connsiteX3" fmla="*/ 2171700 w 2171700"/>
              <a:gd name="connsiteY3" fmla="*/ 647700 h 1038225"/>
              <a:gd name="connsiteX4" fmla="*/ 123825 w 2171700"/>
              <a:gd name="connsiteY4" fmla="*/ 1038225 h 1038225"/>
              <a:gd name="connsiteX5" fmla="*/ 0 w 2171700"/>
              <a:gd name="connsiteY5" fmla="*/ 400050 h 1038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1700" h="1038225">
                <a:moveTo>
                  <a:pt x="0" y="400050"/>
                </a:moveTo>
                <a:lnTo>
                  <a:pt x="0" y="400050"/>
                </a:lnTo>
                <a:lnTo>
                  <a:pt x="2047875" y="0"/>
                </a:lnTo>
                <a:lnTo>
                  <a:pt x="2171700" y="647700"/>
                </a:lnTo>
                <a:lnTo>
                  <a:pt x="123825" y="1038225"/>
                </a:lnTo>
                <a:lnTo>
                  <a:pt x="0" y="40005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cene3d>
              <a:camera prst="orthographicFront">
                <a:rot lat="0" lon="0" rev="600000"/>
              </a:camera>
              <a:lightRig rig="threePt" dir="t"/>
            </a:scene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Markets </a:t>
            </a:r>
            <a:br>
              <a:rPr lang="en-US" dirty="0" smtClean="0"/>
            </a:br>
            <a:r>
              <a:rPr lang="en-US" dirty="0" smtClean="0"/>
              <a:t>(e.g. issuances sold)</a:t>
            </a: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Freeform 33"/>
          <p:cNvSpPr/>
          <p:nvPr/>
        </p:nvSpPr>
        <p:spPr bwMode="auto">
          <a:xfrm>
            <a:off x="5868859" y="2780928"/>
            <a:ext cx="2171700" cy="1038225"/>
          </a:xfrm>
          <a:custGeom>
            <a:avLst/>
            <a:gdLst>
              <a:gd name="connsiteX0" fmla="*/ 0 w 2171700"/>
              <a:gd name="connsiteY0" fmla="*/ 400050 h 1038225"/>
              <a:gd name="connsiteX1" fmla="*/ 0 w 2171700"/>
              <a:gd name="connsiteY1" fmla="*/ 400050 h 1038225"/>
              <a:gd name="connsiteX2" fmla="*/ 2047875 w 2171700"/>
              <a:gd name="connsiteY2" fmla="*/ 0 h 1038225"/>
              <a:gd name="connsiteX3" fmla="*/ 2171700 w 2171700"/>
              <a:gd name="connsiteY3" fmla="*/ 647700 h 1038225"/>
              <a:gd name="connsiteX4" fmla="*/ 123825 w 2171700"/>
              <a:gd name="connsiteY4" fmla="*/ 1038225 h 1038225"/>
              <a:gd name="connsiteX5" fmla="*/ 0 w 2171700"/>
              <a:gd name="connsiteY5" fmla="*/ 400050 h 1038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1700" h="1038225">
                <a:moveTo>
                  <a:pt x="0" y="400050"/>
                </a:moveTo>
                <a:lnTo>
                  <a:pt x="0" y="400050"/>
                </a:lnTo>
                <a:lnTo>
                  <a:pt x="2047875" y="0"/>
                </a:lnTo>
                <a:lnTo>
                  <a:pt x="2171700" y="647700"/>
                </a:lnTo>
                <a:lnTo>
                  <a:pt x="123825" y="1038225"/>
                </a:lnTo>
                <a:lnTo>
                  <a:pt x="0" y="400050"/>
                </a:lnTo>
                <a:close/>
              </a:path>
            </a:pathLst>
          </a:custGeom>
          <a:solidFill>
            <a:schemeClr val="accent3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cene3d>
              <a:camera prst="orthographicFront">
                <a:rot lat="0" lon="0" rev="600000"/>
              </a:camera>
              <a:lightRig rig="threePt" dir="t"/>
            </a:scene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Policy in sector Y</a:t>
            </a: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Freeform 34"/>
          <p:cNvSpPr/>
          <p:nvPr/>
        </p:nvSpPr>
        <p:spPr bwMode="auto">
          <a:xfrm>
            <a:off x="6012160" y="3429000"/>
            <a:ext cx="2171700" cy="1038225"/>
          </a:xfrm>
          <a:custGeom>
            <a:avLst/>
            <a:gdLst>
              <a:gd name="connsiteX0" fmla="*/ 0 w 2171700"/>
              <a:gd name="connsiteY0" fmla="*/ 400050 h 1038225"/>
              <a:gd name="connsiteX1" fmla="*/ 0 w 2171700"/>
              <a:gd name="connsiteY1" fmla="*/ 400050 h 1038225"/>
              <a:gd name="connsiteX2" fmla="*/ 2047875 w 2171700"/>
              <a:gd name="connsiteY2" fmla="*/ 0 h 1038225"/>
              <a:gd name="connsiteX3" fmla="*/ 2171700 w 2171700"/>
              <a:gd name="connsiteY3" fmla="*/ 647700 h 1038225"/>
              <a:gd name="connsiteX4" fmla="*/ 123825 w 2171700"/>
              <a:gd name="connsiteY4" fmla="*/ 1038225 h 1038225"/>
              <a:gd name="connsiteX5" fmla="*/ 0 w 2171700"/>
              <a:gd name="connsiteY5" fmla="*/ 400050 h 1038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1700" h="1038225">
                <a:moveTo>
                  <a:pt x="0" y="400050"/>
                </a:moveTo>
                <a:lnTo>
                  <a:pt x="0" y="400050"/>
                </a:lnTo>
                <a:lnTo>
                  <a:pt x="2047875" y="0"/>
                </a:lnTo>
                <a:lnTo>
                  <a:pt x="2171700" y="647700"/>
                </a:lnTo>
                <a:lnTo>
                  <a:pt x="123825" y="1038225"/>
                </a:lnTo>
                <a:lnTo>
                  <a:pt x="0" y="400050"/>
                </a:lnTo>
                <a:close/>
              </a:path>
            </a:pathLst>
          </a:cu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cene3d>
              <a:camera prst="orthographicFront">
                <a:rot lat="0" lon="0" rev="600000"/>
              </a:camera>
              <a:lightRig rig="threePt" dir="t"/>
            </a:scene3d>
          </a:bodyPr>
          <a:lstStyle/>
          <a:p>
            <a:pPr marL="0" marR="0" indent="0" algn="ctr" defTabSz="914400" rtl="0" eaLnBrk="1" fontAlgn="base" latinLnBrk="0" hangingPunct="1">
              <a:lnSpc>
                <a:spcPts val="11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/>
          </a:p>
          <a:p>
            <a:pPr marL="0" marR="0" indent="0" algn="ctr" defTabSz="914400" rtl="0" eaLnBrk="1" fontAlgn="base" latinLnBrk="0" hangingPunct="1">
              <a:lnSpc>
                <a:spcPts val="11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ctr" defTabSz="914400" rtl="0" eaLnBrk="1" fontAlgn="base" latinLnBrk="0" hangingPunct="1">
              <a:lnSpc>
                <a:spcPts val="11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/>
          </a:p>
          <a:p>
            <a:pPr marL="0" marR="0" indent="0" algn="ctr" defTabSz="914400" rtl="0" eaLnBrk="1" fontAlgn="base" latinLnBrk="0" hangingPunct="1">
              <a:lnSpc>
                <a:spcPts val="11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 smtClean="0"/>
              <a:t>Programme</a:t>
            </a:r>
            <a:endParaRPr lang="en-US" dirty="0" smtClean="0"/>
          </a:p>
          <a:p>
            <a:pPr marL="0" marR="0" indent="0" algn="ctr" defTabSz="914400" rtl="0" eaLnBrk="1" fontAlgn="base" latinLnBrk="0" hangingPunct="1">
              <a:lnSpc>
                <a:spcPts val="11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 in sector X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969297" y="4077072"/>
            <a:ext cx="4186879" cy="1830312"/>
            <a:chOff x="1969297" y="4077072"/>
            <a:chExt cx="4186879" cy="1830312"/>
          </a:xfrm>
        </p:grpSpPr>
        <p:sp>
          <p:nvSpPr>
            <p:cNvPr id="11" name="Freeform 10"/>
            <p:cNvSpPr/>
            <p:nvPr/>
          </p:nvSpPr>
          <p:spPr bwMode="auto">
            <a:xfrm>
              <a:off x="1969297" y="4869159"/>
              <a:ext cx="2171700" cy="1038225"/>
            </a:xfrm>
            <a:custGeom>
              <a:avLst/>
              <a:gdLst>
                <a:gd name="connsiteX0" fmla="*/ 0 w 2171700"/>
                <a:gd name="connsiteY0" fmla="*/ 400050 h 1038225"/>
                <a:gd name="connsiteX1" fmla="*/ 0 w 2171700"/>
                <a:gd name="connsiteY1" fmla="*/ 400050 h 1038225"/>
                <a:gd name="connsiteX2" fmla="*/ 2047875 w 2171700"/>
                <a:gd name="connsiteY2" fmla="*/ 0 h 1038225"/>
                <a:gd name="connsiteX3" fmla="*/ 2171700 w 2171700"/>
                <a:gd name="connsiteY3" fmla="*/ 647700 h 1038225"/>
                <a:gd name="connsiteX4" fmla="*/ 123825 w 2171700"/>
                <a:gd name="connsiteY4" fmla="*/ 1038225 h 1038225"/>
                <a:gd name="connsiteX5" fmla="*/ 0 w 2171700"/>
                <a:gd name="connsiteY5" fmla="*/ 400050 h 1038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1700" h="1038225">
                  <a:moveTo>
                    <a:pt x="0" y="400050"/>
                  </a:moveTo>
                  <a:lnTo>
                    <a:pt x="0" y="400050"/>
                  </a:lnTo>
                  <a:lnTo>
                    <a:pt x="2047875" y="0"/>
                  </a:lnTo>
                  <a:lnTo>
                    <a:pt x="2171700" y="647700"/>
                  </a:lnTo>
                  <a:lnTo>
                    <a:pt x="123825" y="1038225"/>
                  </a:lnTo>
                  <a:lnTo>
                    <a:pt x="0" y="400050"/>
                  </a:lnTo>
                  <a:close/>
                </a:path>
              </a:pathLst>
            </a:custGeom>
            <a:solidFill>
              <a:schemeClr val="accent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cene3d>
                <a:camera prst="orthographicFront">
                  <a:rot lat="0" lon="0" rev="600000"/>
                </a:camera>
                <a:lightRig rig="threePt" dir="t"/>
              </a:scene3d>
            </a:bodyPr>
            <a:lstStyle/>
            <a:p>
              <a:pPr marL="0" marR="0" indent="0" algn="ctr" defTabSz="914400" rtl="0" eaLnBrk="1" fontAlgn="base" latinLnBrk="0" hangingPunct="1">
                <a:lnSpc>
                  <a:spcPts val="12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/>
            </a:p>
            <a:p>
              <a:pPr marL="0" marR="0" indent="0" algn="ctr" defTabSz="914400" rtl="0" eaLnBrk="1" fontAlgn="base" latinLnBrk="0" hangingPunct="1">
                <a:lnSpc>
                  <a:spcPts val="12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/>
                <a:t>intervention </a:t>
              </a:r>
              <a:r>
                <a:rPr lang="en-US" sz="1200" dirty="0" smtClean="0"/>
                <a:t>1   </a:t>
              </a:r>
              <a:r>
                <a:rPr lang="en-US" sz="1200" dirty="0" smtClean="0"/>
                <a:t>Intervention </a:t>
              </a:r>
              <a:r>
                <a:rPr lang="en-US" sz="1200" dirty="0" smtClean="0"/>
                <a:t>2</a:t>
              </a:r>
            </a:p>
            <a:p>
              <a:pPr marL="0" marR="0" indent="0" algn="ctr" defTabSz="914400" rtl="0" eaLnBrk="1" fontAlgn="base" latinLnBrk="0" hangingPunct="1">
                <a:lnSpc>
                  <a:spcPts val="12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Project</a:t>
              </a:r>
              <a:r>
                <a:rPr kumimoji="0" lang="en-US" sz="12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 </a:t>
              </a:r>
              <a:r>
                <a:rPr kumimoji="0" lang="en-US" sz="12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1</a:t>
              </a:r>
            </a:p>
            <a:p>
              <a:pPr marL="0" marR="0" indent="0" algn="ctr" defTabSz="914400" rtl="0" eaLnBrk="1" fontAlgn="base" latinLnBrk="0" hangingPunct="1">
                <a:lnSpc>
                  <a:spcPts val="12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…</a:t>
              </a:r>
              <a:endPara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 bwMode="auto">
            <a:xfrm flipH="1">
              <a:off x="4140997" y="4077072"/>
              <a:ext cx="2015179" cy="1038225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13431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4" grpId="0" animBg="1"/>
      <p:bldP spid="3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868</Words>
  <Application>Microsoft Office PowerPoint</Application>
  <PresentationFormat>On-screen Show (4:3)</PresentationFormat>
  <Paragraphs>176</Paragraphs>
  <Slides>23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Generalities of NAMAs  (and specificities about the buildings and residential sector)  </vt:lpstr>
      <vt:lpstr>Outline</vt:lpstr>
      <vt:lpstr>What are NAMAs</vt:lpstr>
      <vt:lpstr>Origins</vt:lpstr>
      <vt:lpstr>Decision 1/CP.16</vt:lpstr>
      <vt:lpstr>An Evolving UNFCCC</vt:lpstr>
      <vt:lpstr>Overview of NAMAs</vt:lpstr>
      <vt:lpstr>Overview of FCCC/SBI/2013/INF.12/Rev.1</vt:lpstr>
      <vt:lpstr>Mitigation actions: e.g. deviation from BAU</vt:lpstr>
      <vt:lpstr>Overview of registry content in 2013: Characterization of NAMA entries by type </vt:lpstr>
      <vt:lpstr>Overview of registry content in 2013: Characterization of NAMA entries by type </vt:lpstr>
      <vt:lpstr>Overview of registry content in 2013: Characterization of NAMAs by sector </vt:lpstr>
      <vt:lpstr> Overview of registry content in 2013: Characterization of NAMAs by technology </vt:lpstr>
      <vt:lpstr>NAMAs in the buildings and residential sector</vt:lpstr>
      <vt:lpstr>Specific measures</vt:lpstr>
      <vt:lpstr>Best practice: Mexican Housing NAMA</vt:lpstr>
      <vt:lpstr>Scheme</vt:lpstr>
      <vt:lpstr>Benefit chain</vt:lpstr>
      <vt:lpstr>Characteristics of bankable NAMAs</vt:lpstr>
      <vt:lpstr>MRV</vt:lpstr>
      <vt:lpstr>Mitigation actions within the BUR (decision 2/CP.17, annex III)</vt:lpstr>
      <vt:lpstr>International consultation and analysis workflow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Generalities of NAMAs and specificities about the buildings and residential sector</dc:title>
  <dc:creator>w7</dc:creator>
  <cp:lastModifiedBy>w7</cp:lastModifiedBy>
  <cp:revision>14</cp:revision>
  <dcterms:created xsi:type="dcterms:W3CDTF">2014-03-25T09:56:46Z</dcterms:created>
  <dcterms:modified xsi:type="dcterms:W3CDTF">2014-03-26T13:39:15Z</dcterms:modified>
</cp:coreProperties>
</file>