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63" r:id="rId4"/>
    <p:sldId id="264" r:id="rId5"/>
    <p:sldId id="265" r:id="rId6"/>
    <p:sldId id="262" r:id="rId7"/>
    <p:sldId id="259" r:id="rId8"/>
    <p:sldId id="271" r:id="rId9"/>
    <p:sldId id="258" r:id="rId10"/>
    <p:sldId id="261" r:id="rId11"/>
    <p:sldId id="266" r:id="rId12"/>
    <p:sldId id="269" r:id="rId13"/>
    <p:sldId id="272" r:id="rId14"/>
    <p:sldId id="270" r:id="rId15"/>
    <p:sldId id="273" r:id="rId16"/>
    <p:sldId id="274" r:id="rId17"/>
    <p:sldId id="267" r:id="rId18"/>
    <p:sldId id="268"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DEA3F-6A14-5B4C-AE83-F58A92A74723}" type="datetimeFigureOut">
              <a:rPr lang="en-US" smtClean="0"/>
              <a:t>2014/03/26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3468D-7734-024D-A010-1D03134171A1}" type="slidenum">
              <a:rPr lang="en-US" smtClean="0"/>
              <a:t>‹#›</a:t>
            </a:fld>
            <a:endParaRPr lang="en-US"/>
          </a:p>
        </p:txBody>
      </p:sp>
    </p:spTree>
    <p:extLst>
      <p:ext uri="{BB962C8B-B14F-4D97-AF65-F5344CB8AC3E}">
        <p14:creationId xmlns:p14="http://schemas.microsoft.com/office/powerpoint/2010/main" val="2082810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BE5765-8BC0-1944-B5C0-15B1ACD43DC0}" type="slidenum">
              <a:rPr lang="en-US">
                <a:latin typeface="Times" charset="0"/>
              </a:rPr>
              <a:pPr eaLnBrk="1" hangingPunct="1"/>
              <a:t>5</a:t>
            </a:fld>
            <a:endParaRPr lang="en-US">
              <a:latin typeface="Times" charset="0"/>
            </a:endParaRPr>
          </a:p>
        </p:txBody>
      </p:sp>
      <p:sp>
        <p:nvSpPr>
          <p:cNvPr id="327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DDFA919-403E-2540-8B46-91B702C0E619}"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4D85C-0BAC-5E4C-BE7F-E899A7B3C825}" type="datetimeFigureOut">
              <a:rPr lang="en-US" smtClean="0"/>
              <a:t>2014/03/26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168628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4D85C-0BAC-5E4C-BE7F-E899A7B3C825}" type="datetimeFigureOut">
              <a:rPr lang="en-US" smtClean="0"/>
              <a:t>2014/03/26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14362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4D85C-0BAC-5E4C-BE7F-E899A7B3C825}" type="datetimeFigureOut">
              <a:rPr lang="en-US" smtClean="0"/>
              <a:t>2014/03/26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283145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7066C5F-B87A-034F-88BB-4DE036148A81}" type="slidenum">
              <a:rPr lang="en-US"/>
              <a:pPr>
                <a:defRPr/>
              </a:pPr>
              <a:t>‹#›</a:t>
            </a:fld>
            <a:endParaRPr lang="en-US"/>
          </a:p>
        </p:txBody>
      </p:sp>
    </p:spTree>
    <p:extLst>
      <p:ext uri="{BB962C8B-B14F-4D97-AF65-F5344CB8AC3E}">
        <p14:creationId xmlns:p14="http://schemas.microsoft.com/office/powerpoint/2010/main" val="116823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4D85C-0BAC-5E4C-BE7F-E899A7B3C825}" type="datetimeFigureOut">
              <a:rPr lang="en-US" smtClean="0"/>
              <a:t>2014/03/26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206020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4D85C-0BAC-5E4C-BE7F-E899A7B3C825}" type="datetimeFigureOut">
              <a:rPr lang="en-US" smtClean="0"/>
              <a:t>2014/03/26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27494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4D85C-0BAC-5E4C-BE7F-E899A7B3C825}" type="datetimeFigureOut">
              <a:rPr lang="en-US" smtClean="0"/>
              <a:t>2014/03/26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215720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4D85C-0BAC-5E4C-BE7F-E899A7B3C825}" type="datetimeFigureOut">
              <a:rPr lang="en-US" smtClean="0"/>
              <a:t>2014/03/26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137894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4D85C-0BAC-5E4C-BE7F-E899A7B3C825}" type="datetimeFigureOut">
              <a:rPr lang="en-US" smtClean="0"/>
              <a:t>2014/03/26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73718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4D85C-0BAC-5E4C-BE7F-E899A7B3C825}" type="datetimeFigureOut">
              <a:rPr lang="en-US" smtClean="0"/>
              <a:t>2014/03/26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137048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4D85C-0BAC-5E4C-BE7F-E899A7B3C825}" type="datetimeFigureOut">
              <a:rPr lang="en-US" smtClean="0"/>
              <a:t>2014/03/26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218961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4D85C-0BAC-5E4C-BE7F-E899A7B3C825}" type="datetimeFigureOut">
              <a:rPr lang="en-US" smtClean="0"/>
              <a:t>2014/03/26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28F7-8C22-6D4D-BCC7-AD87DDA53467}" type="slidenum">
              <a:rPr lang="en-US" smtClean="0"/>
              <a:t>‹#›</a:t>
            </a:fld>
            <a:endParaRPr lang="en-US"/>
          </a:p>
        </p:txBody>
      </p:sp>
    </p:spTree>
    <p:extLst>
      <p:ext uri="{BB962C8B-B14F-4D97-AF65-F5344CB8AC3E}">
        <p14:creationId xmlns:p14="http://schemas.microsoft.com/office/powerpoint/2010/main" val="3042288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4D85C-0BAC-5E4C-BE7F-E899A7B3C825}" type="datetimeFigureOut">
              <a:rPr lang="en-US" smtClean="0"/>
              <a:t>2014/03/26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628F7-8C22-6D4D-BCC7-AD87DDA53467}" type="slidenum">
              <a:rPr lang="en-US" smtClean="0"/>
              <a:t>‹#›</a:t>
            </a:fld>
            <a:endParaRPr lang="en-US"/>
          </a:p>
        </p:txBody>
      </p:sp>
    </p:spTree>
    <p:extLst>
      <p:ext uri="{BB962C8B-B14F-4D97-AF65-F5344CB8AC3E}">
        <p14:creationId xmlns:p14="http://schemas.microsoft.com/office/powerpoint/2010/main" val="136643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teve@southsouthsouthnort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00"/>
            <a:ext cx="7772400" cy="2655637"/>
          </a:xfrm>
        </p:spPr>
        <p:txBody>
          <a:bodyPr>
            <a:normAutofit fontScale="90000"/>
          </a:bodyPr>
          <a:lstStyle/>
          <a:p>
            <a:r>
              <a:rPr lang="en-US" dirty="0" smtClean="0"/>
              <a:t>Experiences in carbon accounting for thermal performance improvements in low-income dwelling structures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Steve Thorne</a:t>
            </a:r>
          </a:p>
          <a:p>
            <a:r>
              <a:rPr lang="en-US" dirty="0"/>
              <a:t>f</a:t>
            </a:r>
            <a:r>
              <a:rPr lang="en-US" dirty="0" smtClean="0"/>
              <a:t>ounder and director </a:t>
            </a:r>
            <a:r>
              <a:rPr lang="en-US" smtClean="0"/>
              <a:t>SouthSouthNorth Africa</a:t>
            </a:r>
            <a:endParaRPr lang="en-US" dirty="0" smtClean="0"/>
          </a:p>
          <a:p>
            <a:r>
              <a:rPr lang="en-US" dirty="0" smtClean="0"/>
              <a:t>2014 Buildings and Urban Methodologies Workshop (UNEP-UNFCCC)</a:t>
            </a:r>
          </a:p>
          <a:p>
            <a:r>
              <a:rPr lang="en-US" dirty="0" smtClean="0"/>
              <a:t>27</a:t>
            </a:r>
            <a:r>
              <a:rPr lang="en-US" baseline="30000" dirty="0" smtClean="0"/>
              <a:t>th</a:t>
            </a:r>
            <a:r>
              <a:rPr lang="en-US" dirty="0" smtClean="0"/>
              <a:t> March 2014</a:t>
            </a:r>
            <a:endParaRPr lang="en-US" dirty="0"/>
          </a:p>
        </p:txBody>
      </p:sp>
    </p:spTree>
    <p:extLst>
      <p:ext uri="{BB962C8B-B14F-4D97-AF65-F5344CB8AC3E}">
        <p14:creationId xmlns:p14="http://schemas.microsoft.com/office/powerpoint/2010/main" val="518756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101600" y="404813"/>
            <a:ext cx="6985000" cy="890587"/>
          </a:xfrm>
        </p:spPr>
        <p:txBody>
          <a:bodyPr>
            <a:normAutofit fontScale="90000"/>
          </a:bodyPr>
          <a:lstStyle/>
          <a:p>
            <a:r>
              <a:rPr lang="en-US" sz="1800">
                <a:latin typeface="Arial" charset="0"/>
              </a:rPr>
              <a:t>Gradual release of suppressed demand: Carbon Calculations that take interventions into account (e.g.: Thermal Performance improvements etc.) </a:t>
            </a:r>
          </a:p>
        </p:txBody>
      </p:sp>
      <p:graphicFrame>
        <p:nvGraphicFramePr>
          <p:cNvPr id="59395" name="Group 3"/>
          <p:cNvGraphicFramePr>
            <a:graphicFrameLocks noGrp="1"/>
          </p:cNvGraphicFramePr>
          <p:nvPr>
            <p:ph idx="4294967295"/>
          </p:nvPr>
        </p:nvGraphicFramePr>
        <p:xfrm>
          <a:off x="827088" y="1304925"/>
          <a:ext cx="4968875" cy="4664079"/>
        </p:xfrm>
        <a:graphic>
          <a:graphicData uri="http://schemas.openxmlformats.org/drawingml/2006/table">
            <a:tbl>
              <a:tblPr/>
              <a:tblGrid>
                <a:gridCol w="828675"/>
                <a:gridCol w="827087"/>
                <a:gridCol w="828675"/>
                <a:gridCol w="828675"/>
                <a:gridCol w="827088"/>
                <a:gridCol w="828675"/>
              </a:tblGrid>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67" name="Text Box 75"/>
          <p:cNvSpPr txBox="1">
            <a:spLocks noChangeArrowheads="1"/>
          </p:cNvSpPr>
          <p:nvPr/>
        </p:nvSpPr>
        <p:spPr bwMode="auto">
          <a:xfrm rot="-5400000">
            <a:off x="-573087" y="3124200"/>
            <a:ext cx="220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latin typeface="Times" charset="0"/>
              </a:rPr>
              <a:t>Energy service</a:t>
            </a:r>
          </a:p>
        </p:txBody>
      </p:sp>
      <p:sp>
        <p:nvSpPr>
          <p:cNvPr id="59468" name="Text Box 76"/>
          <p:cNvSpPr txBox="1">
            <a:spLocks noChangeArrowheads="1"/>
          </p:cNvSpPr>
          <p:nvPr/>
        </p:nvSpPr>
        <p:spPr bwMode="auto">
          <a:xfrm rot="-5400000">
            <a:off x="4798219" y="3358356"/>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latin typeface="Times" charset="0"/>
              </a:rPr>
              <a:t>Carbon emissions</a:t>
            </a:r>
          </a:p>
        </p:txBody>
      </p:sp>
      <p:sp>
        <p:nvSpPr>
          <p:cNvPr id="59469" name="Text Box 77"/>
          <p:cNvSpPr txBox="1">
            <a:spLocks noChangeArrowheads="1"/>
          </p:cNvSpPr>
          <p:nvPr/>
        </p:nvSpPr>
        <p:spPr bwMode="auto">
          <a:xfrm>
            <a:off x="6324600" y="1166813"/>
            <a:ext cx="2640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6600FF"/>
                </a:solidFill>
                <a:latin typeface="Times" charset="0"/>
              </a:rPr>
              <a:t>___</a:t>
            </a:r>
            <a:r>
              <a:rPr lang="en-US" sz="1400">
                <a:latin typeface="Times" charset="0"/>
              </a:rPr>
              <a:t> Energy Service</a:t>
            </a:r>
          </a:p>
        </p:txBody>
      </p:sp>
      <p:sp>
        <p:nvSpPr>
          <p:cNvPr id="59470" name="Text Box 78"/>
          <p:cNvSpPr txBox="1">
            <a:spLocks noChangeArrowheads="1"/>
          </p:cNvSpPr>
          <p:nvPr/>
        </p:nvSpPr>
        <p:spPr bwMode="auto">
          <a:xfrm>
            <a:off x="6324600" y="15160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0000"/>
                </a:solidFill>
                <a:latin typeface="Times" charset="0"/>
              </a:rPr>
              <a:t>___</a:t>
            </a:r>
            <a:r>
              <a:rPr lang="en-US" sz="1400">
                <a:latin typeface="Times" charset="0"/>
              </a:rPr>
              <a:t> Baseline Carbon emissions</a:t>
            </a:r>
          </a:p>
        </p:txBody>
      </p:sp>
      <p:sp>
        <p:nvSpPr>
          <p:cNvPr id="59471" name="Text Box 79"/>
          <p:cNvSpPr txBox="1">
            <a:spLocks noChangeArrowheads="1"/>
          </p:cNvSpPr>
          <p:nvPr/>
        </p:nvSpPr>
        <p:spPr bwMode="auto">
          <a:xfrm>
            <a:off x="6324600" y="1930400"/>
            <a:ext cx="2640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009900"/>
                </a:solidFill>
                <a:latin typeface="Times" charset="0"/>
              </a:rPr>
              <a:t>___</a:t>
            </a:r>
            <a:r>
              <a:rPr lang="en-US" sz="1400">
                <a:latin typeface="Times" charset="0"/>
              </a:rPr>
              <a:t> Energy Service intervention</a:t>
            </a:r>
          </a:p>
        </p:txBody>
      </p:sp>
      <p:sp>
        <p:nvSpPr>
          <p:cNvPr id="59472" name="Text Box 80"/>
          <p:cNvSpPr txBox="1">
            <a:spLocks noChangeArrowheads="1"/>
          </p:cNvSpPr>
          <p:nvPr/>
        </p:nvSpPr>
        <p:spPr bwMode="auto">
          <a:xfrm>
            <a:off x="6324600" y="2362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800080"/>
                </a:solidFill>
                <a:latin typeface="Times" charset="0"/>
              </a:rPr>
              <a:t>___</a:t>
            </a:r>
            <a:r>
              <a:rPr lang="en-US" sz="1400">
                <a:solidFill>
                  <a:schemeClr val="folHlink"/>
                </a:solidFill>
                <a:latin typeface="Times" charset="0"/>
              </a:rPr>
              <a:t> </a:t>
            </a:r>
            <a:r>
              <a:rPr lang="en-US" sz="1400">
                <a:latin typeface="Times" charset="0"/>
              </a:rPr>
              <a:t>Carbon emission  after clean energy service intervention </a:t>
            </a:r>
          </a:p>
        </p:txBody>
      </p:sp>
      <p:sp>
        <p:nvSpPr>
          <p:cNvPr id="59473" name="Text Box 81"/>
          <p:cNvSpPr txBox="1">
            <a:spLocks noChangeArrowheads="1"/>
          </p:cNvSpPr>
          <p:nvPr/>
        </p:nvSpPr>
        <p:spPr bwMode="auto">
          <a:xfrm>
            <a:off x="2987675" y="596265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latin typeface="Times" charset="0"/>
              </a:rPr>
              <a:t>time</a:t>
            </a:r>
          </a:p>
        </p:txBody>
      </p:sp>
      <p:cxnSp>
        <p:nvCxnSpPr>
          <p:cNvPr id="59474" name="AutoShape 82"/>
          <p:cNvCxnSpPr>
            <a:cxnSpLocks noChangeShapeType="1"/>
          </p:cNvCxnSpPr>
          <p:nvPr/>
        </p:nvCxnSpPr>
        <p:spPr bwMode="auto">
          <a:xfrm flipV="1">
            <a:off x="827088" y="1822450"/>
            <a:ext cx="3727450" cy="20701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59475" name="Line 83"/>
          <p:cNvSpPr>
            <a:spLocks noChangeShapeType="1"/>
          </p:cNvSpPr>
          <p:nvPr/>
        </p:nvSpPr>
        <p:spPr bwMode="auto">
          <a:xfrm flipV="1">
            <a:off x="1258888" y="1822450"/>
            <a:ext cx="3295650" cy="2070100"/>
          </a:xfrm>
          <a:prstGeom prst="line">
            <a:avLst/>
          </a:prstGeom>
          <a:noFill/>
          <a:ln w="19050">
            <a:solidFill>
              <a:srgbClr val="6600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76" name="Line 84"/>
          <p:cNvSpPr>
            <a:spLocks noChangeShapeType="1"/>
          </p:cNvSpPr>
          <p:nvPr/>
        </p:nvSpPr>
        <p:spPr bwMode="auto">
          <a:xfrm>
            <a:off x="4554538" y="1822450"/>
            <a:ext cx="809625" cy="0"/>
          </a:xfrm>
          <a:prstGeom prst="line">
            <a:avLst/>
          </a:prstGeom>
          <a:noFill/>
          <a:ln w="19050">
            <a:solidFill>
              <a:srgbClr val="6600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59477" name="AutoShape 85"/>
          <p:cNvCxnSpPr>
            <a:cxnSpLocks noChangeShapeType="1"/>
            <a:stCxn id="59475" idx="0"/>
            <a:endCxn id="59476" idx="1"/>
          </p:cNvCxnSpPr>
          <p:nvPr/>
        </p:nvCxnSpPr>
        <p:spPr bwMode="auto">
          <a:xfrm flipV="1">
            <a:off x="1258888" y="1831975"/>
            <a:ext cx="4105275" cy="20701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59478" name="Line 86"/>
          <p:cNvSpPr>
            <a:spLocks noChangeShapeType="1"/>
          </p:cNvSpPr>
          <p:nvPr/>
        </p:nvSpPr>
        <p:spPr bwMode="auto">
          <a:xfrm flipV="1">
            <a:off x="1258888" y="2857500"/>
            <a:ext cx="3295650" cy="207010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79" name="Line 87"/>
          <p:cNvSpPr>
            <a:spLocks noChangeShapeType="1"/>
          </p:cNvSpPr>
          <p:nvPr/>
        </p:nvSpPr>
        <p:spPr bwMode="auto">
          <a:xfrm>
            <a:off x="4554538" y="2857500"/>
            <a:ext cx="809625"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80" name="Line 88"/>
          <p:cNvSpPr>
            <a:spLocks noChangeShapeType="1"/>
          </p:cNvSpPr>
          <p:nvPr/>
        </p:nvSpPr>
        <p:spPr bwMode="auto">
          <a:xfrm flipV="1">
            <a:off x="1258888" y="2857500"/>
            <a:ext cx="1655762" cy="103505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81" name="Line 89"/>
          <p:cNvSpPr>
            <a:spLocks noChangeShapeType="1"/>
          </p:cNvSpPr>
          <p:nvPr/>
        </p:nvSpPr>
        <p:spPr bwMode="auto">
          <a:xfrm flipV="1">
            <a:off x="2914650" y="1831975"/>
            <a:ext cx="793750" cy="102552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82" name="Line 90"/>
          <p:cNvSpPr>
            <a:spLocks noChangeShapeType="1"/>
          </p:cNvSpPr>
          <p:nvPr/>
        </p:nvSpPr>
        <p:spPr bwMode="auto">
          <a:xfrm>
            <a:off x="3708400" y="1820863"/>
            <a:ext cx="1655763"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83" name="Line 91"/>
          <p:cNvSpPr>
            <a:spLocks noChangeShapeType="1"/>
          </p:cNvSpPr>
          <p:nvPr/>
        </p:nvSpPr>
        <p:spPr bwMode="auto">
          <a:xfrm flipV="1">
            <a:off x="1258888" y="3902075"/>
            <a:ext cx="1655762" cy="102552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84" name="Line 92"/>
          <p:cNvSpPr>
            <a:spLocks noChangeShapeType="1"/>
          </p:cNvSpPr>
          <p:nvPr/>
        </p:nvSpPr>
        <p:spPr bwMode="auto">
          <a:xfrm>
            <a:off x="2844800" y="3892550"/>
            <a:ext cx="1006475" cy="517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59485" name="Line 93"/>
          <p:cNvSpPr>
            <a:spLocks noChangeShapeType="1"/>
          </p:cNvSpPr>
          <p:nvPr/>
        </p:nvSpPr>
        <p:spPr bwMode="auto">
          <a:xfrm>
            <a:off x="2914650" y="3892550"/>
            <a:ext cx="936625" cy="51752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6" name="Line 94"/>
          <p:cNvSpPr>
            <a:spLocks noChangeShapeType="1"/>
          </p:cNvSpPr>
          <p:nvPr/>
        </p:nvSpPr>
        <p:spPr bwMode="auto">
          <a:xfrm>
            <a:off x="3851275" y="4410075"/>
            <a:ext cx="1512888" cy="0"/>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59487" name="AutoShape 95"/>
          <p:cNvCxnSpPr>
            <a:cxnSpLocks noChangeShapeType="1"/>
          </p:cNvCxnSpPr>
          <p:nvPr/>
        </p:nvCxnSpPr>
        <p:spPr bwMode="auto">
          <a:xfrm rot="5400000" flipH="1" flipV="1">
            <a:off x="3467894" y="5185569"/>
            <a:ext cx="517525" cy="1587"/>
          </a:xfrm>
          <a:prstGeom prst="bentConnector5">
            <a:avLst>
              <a:gd name="adj1" fmla="val -44171"/>
              <a:gd name="adj2" fmla="val 40500000"/>
              <a:gd name="adj3" fmla="val 14417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sp>
        <p:nvSpPr>
          <p:cNvPr id="59488" name="Line 96"/>
          <p:cNvSpPr>
            <a:spLocks noChangeShapeType="1"/>
          </p:cNvSpPr>
          <p:nvPr/>
        </p:nvSpPr>
        <p:spPr bwMode="auto">
          <a:xfrm>
            <a:off x="827088" y="3902075"/>
            <a:ext cx="4968875" cy="0"/>
          </a:xfrm>
          <a:prstGeom prst="line">
            <a:avLst/>
          </a:prstGeom>
          <a:noFill/>
          <a:ln w="38100">
            <a:solidFill>
              <a:srgbClr val="808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864" name="Line 472"/>
          <p:cNvSpPr>
            <a:spLocks noChangeShapeType="1"/>
          </p:cNvSpPr>
          <p:nvPr/>
        </p:nvSpPr>
        <p:spPr bwMode="auto">
          <a:xfrm>
            <a:off x="4554538" y="3902075"/>
            <a:ext cx="0" cy="5080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9865" name="Line 473"/>
          <p:cNvSpPr>
            <a:spLocks noChangeShapeType="1"/>
          </p:cNvSpPr>
          <p:nvPr/>
        </p:nvSpPr>
        <p:spPr bwMode="auto">
          <a:xfrm>
            <a:off x="5148263" y="2857500"/>
            <a:ext cx="0" cy="15525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9866" name="Text Box 474"/>
          <p:cNvSpPr txBox="1">
            <a:spLocks noChangeArrowheads="1"/>
          </p:cNvSpPr>
          <p:nvPr/>
        </p:nvSpPr>
        <p:spPr bwMode="auto">
          <a:xfrm>
            <a:off x="4554538" y="4076700"/>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Times" charset="0"/>
              </a:rPr>
              <a:t>A</a:t>
            </a:r>
          </a:p>
        </p:txBody>
      </p:sp>
      <p:sp>
        <p:nvSpPr>
          <p:cNvPr id="59867" name="Text Box 475"/>
          <p:cNvSpPr txBox="1">
            <a:spLocks noChangeArrowheads="1"/>
          </p:cNvSpPr>
          <p:nvPr/>
        </p:nvSpPr>
        <p:spPr bwMode="auto">
          <a:xfrm>
            <a:off x="5148263" y="3375025"/>
            <a:ext cx="21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Times" charset="0"/>
              </a:rPr>
              <a:t>B</a:t>
            </a:r>
          </a:p>
        </p:txBody>
      </p:sp>
      <p:sp>
        <p:nvSpPr>
          <p:cNvPr id="59870" name="Text Box 478"/>
          <p:cNvSpPr txBox="1">
            <a:spLocks noChangeArrowheads="1"/>
          </p:cNvSpPr>
          <p:nvPr/>
        </p:nvSpPr>
        <p:spPr bwMode="auto">
          <a:xfrm>
            <a:off x="6324600" y="28575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latin typeface="Times" charset="0"/>
              </a:rPr>
              <a:t>A are “Normal” Emissions Reductions</a:t>
            </a:r>
            <a:endParaRPr lang="en-US" sz="1400" baseline="-25000">
              <a:latin typeface="Times" charset="0"/>
            </a:endParaRPr>
          </a:p>
        </p:txBody>
      </p:sp>
      <p:sp>
        <p:nvSpPr>
          <p:cNvPr id="59871" name="Text Box 479"/>
          <p:cNvSpPr txBox="1">
            <a:spLocks noChangeArrowheads="1"/>
          </p:cNvSpPr>
          <p:nvPr/>
        </p:nvSpPr>
        <p:spPr bwMode="auto">
          <a:xfrm>
            <a:off x="6324600" y="3367088"/>
            <a:ext cx="2819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latin typeface="Times" charset="0"/>
              </a:rPr>
              <a:t>B are “Normal” Emissions Reductions</a:t>
            </a:r>
            <a:r>
              <a:rPr lang="en-US" sz="1400" baseline="-25000">
                <a:latin typeface="Times" charset="0"/>
              </a:rPr>
              <a:t> </a:t>
            </a:r>
            <a:r>
              <a:rPr lang="en-US" sz="1400">
                <a:latin typeface="Times" charset="0"/>
              </a:rPr>
              <a:t>+ Future Avoided Emissions </a:t>
            </a:r>
            <a:endParaRPr lang="en-US" sz="1400" baseline="-25000">
              <a:latin typeface="Times" charset="0"/>
            </a:endParaRPr>
          </a:p>
        </p:txBody>
      </p:sp>
    </p:spTree>
    <p:extLst>
      <p:ext uri="{BB962C8B-B14F-4D97-AF65-F5344CB8AC3E}">
        <p14:creationId xmlns:p14="http://schemas.microsoft.com/office/powerpoint/2010/main" val="3528473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939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9467"/>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9468"/>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946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9470"/>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9471"/>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9472"/>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9473"/>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59474"/>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94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476"/>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59477"/>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5947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479"/>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59480"/>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5948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482"/>
                                        </p:tgtEl>
                                        <p:attrNameLst>
                                          <p:attrName>style.visibility</p:attrName>
                                        </p:attrNameLst>
                                      </p:cBhvr>
                                      <p:to>
                                        <p:strVal val="visible"/>
                                      </p:to>
                                    </p:set>
                                  </p:childTnLst>
                                </p:cTn>
                              </p:par>
                            </p:childTnLst>
                          </p:cTn>
                        </p:par>
                        <p:par>
                          <p:cTn id="59" fill="hold" nodeType="afterGroup">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59483"/>
                                        </p:tgtEl>
                                        <p:attrNameLst>
                                          <p:attrName>style.visibility</p:attrName>
                                        </p:attrNameLst>
                                      </p:cBhvr>
                                      <p:to>
                                        <p:strVal val="visible"/>
                                      </p:to>
                                    </p:set>
                                  </p:childTnLst>
                                </p:cTn>
                              </p:par>
                            </p:childTnLst>
                          </p:cTn>
                        </p:par>
                        <p:par>
                          <p:cTn id="62" fill="hold" nodeType="afterGroup">
                            <p:stCondLst>
                              <p:cond delay="0"/>
                            </p:stCondLst>
                            <p:childTnLst>
                              <p:par>
                                <p:cTn id="63" presetID="1" presetClass="entr" presetSubtype="0" fill="hold" grpId="0" nodeType="afterEffect" nodePh="1">
                                  <p:stCondLst>
                                    <p:cond delay="0"/>
                                  </p:stCondLst>
                                  <p:endCondLst>
                                    <p:cond evt="begin" delay="0">
                                      <p:tn val="63"/>
                                    </p:cond>
                                  </p:endCondLst>
                                  <p:childTnLst>
                                    <p:set>
                                      <p:cBhvr>
                                        <p:cTn id="64" dur="1" fill="hold">
                                          <p:stCondLst>
                                            <p:cond delay="0"/>
                                          </p:stCondLst>
                                        </p:cTn>
                                        <p:tgtEl>
                                          <p:spTgt spid="59484"/>
                                        </p:tgtEl>
                                        <p:attrNameLst>
                                          <p:attrName>style.visibility</p:attrName>
                                        </p:attrNameLst>
                                      </p:cBhvr>
                                      <p:to>
                                        <p:strVal val="visible"/>
                                      </p:to>
                                    </p:set>
                                  </p:childTnLst>
                                </p:cTn>
                              </p:par>
                            </p:childTnLst>
                          </p:cTn>
                        </p:par>
                        <p:par>
                          <p:cTn id="65" fill="hold" nodeType="afterGroup">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5948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9486"/>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nodeType="afterEffect">
                                  <p:stCondLst>
                                    <p:cond delay="0"/>
                                  </p:stCondLst>
                                  <p:childTnLst>
                                    <p:set>
                                      <p:cBhvr>
                                        <p:cTn id="74" dur="1" fill="hold">
                                          <p:stCondLst>
                                            <p:cond delay="0"/>
                                          </p:stCondLst>
                                        </p:cTn>
                                        <p:tgtEl>
                                          <p:spTgt spid="5948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48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8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8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8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86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8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8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59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467" grpId="0"/>
      <p:bldP spid="59468" grpId="0"/>
      <p:bldP spid="59469" grpId="0"/>
      <p:bldP spid="59470" grpId="0"/>
      <p:bldP spid="59471" grpId="0"/>
      <p:bldP spid="59472" grpId="0"/>
      <p:bldP spid="59473" grpId="0"/>
      <p:bldP spid="59475" grpId="0" animBg="1"/>
      <p:bldP spid="59476" grpId="0" animBg="1"/>
      <p:bldP spid="59478" grpId="0" animBg="1"/>
      <p:bldP spid="59479" grpId="0" animBg="1"/>
      <p:bldP spid="59479" grpId="1" animBg="1"/>
      <p:bldP spid="59480" grpId="0" animBg="1"/>
      <p:bldP spid="59481" grpId="0" animBg="1"/>
      <p:bldP spid="59482" grpId="0" animBg="1"/>
      <p:bldP spid="59483" grpId="0" animBg="1"/>
      <p:bldP spid="59484" grpId="0" animBg="1"/>
      <p:bldP spid="59485" grpId="0" animBg="1"/>
      <p:bldP spid="59486" grpId="0" animBg="1"/>
      <p:bldP spid="59488" grpId="0" animBg="1"/>
      <p:bldP spid="59864" grpId="0" animBg="1"/>
      <p:bldP spid="59865" grpId="0" animBg="1"/>
      <p:bldP spid="59866" grpId="0"/>
      <p:bldP spid="59867" grpId="0"/>
      <p:bldP spid="59870" grpId="0"/>
      <p:bldP spid="598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7759" y="3007036"/>
            <a:ext cx="1260140" cy="646331"/>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Structure</a:t>
            </a:r>
          </a:p>
          <a:p>
            <a:pPr algn="ctr"/>
            <a:endParaRPr lang="en-GB" sz="1200" dirty="0"/>
          </a:p>
        </p:txBody>
      </p:sp>
      <p:sp>
        <p:nvSpPr>
          <p:cNvPr id="5" name="TextBox 4"/>
          <p:cNvSpPr txBox="1"/>
          <p:nvPr/>
        </p:nvSpPr>
        <p:spPr>
          <a:xfrm>
            <a:off x="3617758" y="4158283"/>
            <a:ext cx="1962353" cy="646331"/>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Predictive tool</a:t>
            </a:r>
          </a:p>
          <a:p>
            <a:pPr algn="ctr"/>
            <a:endParaRPr lang="en-GB" sz="1200" dirty="0"/>
          </a:p>
        </p:txBody>
      </p:sp>
      <p:cxnSp>
        <p:nvCxnSpPr>
          <p:cNvPr id="10" name="Straight Arrow Connector 9"/>
          <p:cNvCxnSpPr/>
          <p:nvPr/>
        </p:nvCxnSpPr>
        <p:spPr>
          <a:xfrm>
            <a:off x="4084671" y="3653367"/>
            <a:ext cx="0" cy="504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17759" y="1088177"/>
            <a:ext cx="1260140" cy="1200329"/>
          </a:xfrm>
          <a:prstGeom prst="rect">
            <a:avLst/>
          </a:prstGeom>
          <a:noFill/>
          <a:ln>
            <a:solidFill>
              <a:schemeClr val="accent1"/>
            </a:solidFill>
          </a:ln>
        </p:spPr>
        <p:txBody>
          <a:bodyPr wrap="square" rtlCol="0" anchor="ctr">
            <a:spAutoFit/>
          </a:bodyPr>
          <a:lstStyle/>
          <a:p>
            <a:pPr algn="ctr"/>
            <a:r>
              <a:rPr lang="en-GB" sz="1200" dirty="0" smtClean="0"/>
              <a:t>Project structure or determination of the most plausible baseline structure</a:t>
            </a:r>
            <a:endParaRPr lang="en-GB" sz="1200" dirty="0"/>
          </a:p>
        </p:txBody>
      </p:sp>
      <p:cxnSp>
        <p:nvCxnSpPr>
          <p:cNvPr id="14" name="Straight Arrow Connector 13"/>
          <p:cNvCxnSpPr/>
          <p:nvPr/>
        </p:nvCxnSpPr>
        <p:spPr>
          <a:xfrm>
            <a:off x="4084671" y="2288506"/>
            <a:ext cx="0" cy="718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21" idx="1"/>
          </p:cNvCxnSpPr>
          <p:nvPr/>
        </p:nvCxnSpPr>
        <p:spPr>
          <a:xfrm>
            <a:off x="5580111" y="4481449"/>
            <a:ext cx="303236" cy="4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83347" y="4066439"/>
            <a:ext cx="1194404" cy="830997"/>
          </a:xfrm>
          <a:prstGeom prst="rect">
            <a:avLst/>
          </a:prstGeom>
          <a:noFill/>
          <a:ln>
            <a:solidFill>
              <a:schemeClr val="accent1"/>
            </a:solidFill>
          </a:ln>
        </p:spPr>
        <p:txBody>
          <a:bodyPr wrap="square" rtlCol="0" anchor="ctr">
            <a:spAutoFit/>
          </a:bodyPr>
          <a:lstStyle/>
          <a:p>
            <a:pPr algn="ctr"/>
            <a:r>
              <a:rPr lang="en-GB" sz="1200" dirty="0" smtClean="0"/>
              <a:t>Active space heating for the considered project service</a:t>
            </a:r>
            <a:endParaRPr lang="en-GB" sz="1200" dirty="0"/>
          </a:p>
        </p:txBody>
      </p:sp>
      <p:cxnSp>
        <p:nvCxnSpPr>
          <p:cNvPr id="25" name="Straight Arrow Connector 24"/>
          <p:cNvCxnSpPr>
            <a:stCxn id="21" idx="3"/>
            <a:endCxn id="26" idx="2"/>
          </p:cNvCxnSpPr>
          <p:nvPr/>
        </p:nvCxnSpPr>
        <p:spPr>
          <a:xfrm flipV="1">
            <a:off x="7077751" y="4481450"/>
            <a:ext cx="403367" cy="4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481118" y="4337434"/>
            <a:ext cx="245756" cy="28803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0" name="TextBox 29"/>
          <p:cNvSpPr txBox="1"/>
          <p:nvPr/>
        </p:nvSpPr>
        <p:spPr>
          <a:xfrm>
            <a:off x="6156178" y="2999809"/>
            <a:ext cx="1294252" cy="646331"/>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Baseline heating appliance</a:t>
            </a:r>
            <a:endParaRPr lang="en-GB" sz="1200" dirty="0"/>
          </a:p>
        </p:txBody>
      </p:sp>
      <p:cxnSp>
        <p:nvCxnSpPr>
          <p:cNvPr id="36" name="Straight Arrow Connector 35"/>
          <p:cNvCxnSpPr>
            <a:stCxn id="30" idx="2"/>
            <a:endCxn id="26" idx="1"/>
          </p:cNvCxnSpPr>
          <p:nvPr/>
        </p:nvCxnSpPr>
        <p:spPr>
          <a:xfrm>
            <a:off x="6803304" y="3646140"/>
            <a:ext cx="713804" cy="733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0" idx="2"/>
            <a:endCxn id="26" idx="7"/>
          </p:cNvCxnSpPr>
          <p:nvPr/>
        </p:nvCxnSpPr>
        <p:spPr>
          <a:xfrm flipH="1">
            <a:off x="7690884" y="3646140"/>
            <a:ext cx="624820" cy="733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31628" y="2999809"/>
            <a:ext cx="1368152" cy="646331"/>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Baseline type of heating energy</a:t>
            </a:r>
            <a:endParaRPr lang="en-GB" sz="1200" dirty="0"/>
          </a:p>
        </p:txBody>
      </p:sp>
      <p:cxnSp>
        <p:nvCxnSpPr>
          <p:cNvPr id="42" name="Straight Arrow Connector 41"/>
          <p:cNvCxnSpPr>
            <a:stCxn id="26" idx="6"/>
            <a:endCxn id="44" idx="1"/>
          </p:cNvCxnSpPr>
          <p:nvPr/>
        </p:nvCxnSpPr>
        <p:spPr>
          <a:xfrm>
            <a:off x="7726874" y="4481450"/>
            <a:ext cx="30151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28384" y="4065951"/>
            <a:ext cx="971396" cy="830997"/>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Emissions</a:t>
            </a:r>
          </a:p>
          <a:p>
            <a:pPr algn="ctr"/>
            <a:endParaRPr lang="en-GB" sz="1200" dirty="0" smtClean="0"/>
          </a:p>
          <a:p>
            <a:pPr algn="ctr"/>
            <a:endParaRPr lang="en-GB" sz="1200" dirty="0"/>
          </a:p>
        </p:txBody>
      </p:sp>
      <p:sp>
        <p:nvSpPr>
          <p:cNvPr id="45" name="TextBox 44"/>
          <p:cNvSpPr txBox="1"/>
          <p:nvPr/>
        </p:nvSpPr>
        <p:spPr>
          <a:xfrm>
            <a:off x="7631628" y="1642174"/>
            <a:ext cx="1368152" cy="1015663"/>
          </a:xfrm>
          <a:prstGeom prst="rect">
            <a:avLst/>
          </a:prstGeom>
          <a:noFill/>
          <a:ln>
            <a:solidFill>
              <a:schemeClr val="accent1"/>
            </a:solidFill>
          </a:ln>
        </p:spPr>
        <p:txBody>
          <a:bodyPr wrap="square" rtlCol="0" anchor="ctr">
            <a:spAutoFit/>
          </a:bodyPr>
          <a:lstStyle/>
          <a:p>
            <a:pPr algn="ctr"/>
            <a:r>
              <a:rPr lang="en-GB" sz="1200" dirty="0" smtClean="0"/>
              <a:t>Determination of the most common active heating fuels in the baseline.</a:t>
            </a:r>
            <a:endParaRPr lang="en-GB" sz="1200" dirty="0"/>
          </a:p>
        </p:txBody>
      </p:sp>
      <p:cxnSp>
        <p:nvCxnSpPr>
          <p:cNvPr id="46" name="Straight Arrow Connector 45"/>
          <p:cNvCxnSpPr>
            <a:stCxn id="45" idx="2"/>
            <a:endCxn id="40" idx="0"/>
          </p:cNvCxnSpPr>
          <p:nvPr/>
        </p:nvCxnSpPr>
        <p:spPr>
          <a:xfrm>
            <a:off x="8315704" y="2657837"/>
            <a:ext cx="0" cy="341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735827" y="4822086"/>
            <a:ext cx="0" cy="407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37591" y="5229200"/>
            <a:ext cx="1396473" cy="646331"/>
          </a:xfrm>
          <a:prstGeom prst="rect">
            <a:avLst/>
          </a:prstGeom>
          <a:noFill/>
          <a:ln>
            <a:solidFill>
              <a:schemeClr val="accent1"/>
            </a:solidFill>
          </a:ln>
        </p:spPr>
        <p:txBody>
          <a:bodyPr wrap="square" rtlCol="0" anchor="ctr">
            <a:spAutoFit/>
          </a:bodyPr>
          <a:lstStyle/>
          <a:p>
            <a:pPr algn="ctr"/>
            <a:r>
              <a:rPr lang="en-GB" sz="1200" dirty="0" smtClean="0"/>
              <a:t>Selection of an accurate predictive tool</a:t>
            </a:r>
            <a:endParaRPr lang="en-GB" sz="1200" dirty="0"/>
          </a:p>
        </p:txBody>
      </p:sp>
      <p:sp>
        <p:nvSpPr>
          <p:cNvPr id="52" name="TextBox 51"/>
          <p:cNvSpPr txBox="1"/>
          <p:nvPr/>
        </p:nvSpPr>
        <p:spPr>
          <a:xfrm>
            <a:off x="4949907" y="2999809"/>
            <a:ext cx="1080120" cy="646331"/>
          </a:xfrm>
          <a:prstGeom prst="rect">
            <a:avLst/>
          </a:prstGeom>
          <a:noFill/>
          <a:ln>
            <a:solidFill>
              <a:schemeClr val="accent1"/>
            </a:solidFill>
          </a:ln>
        </p:spPr>
        <p:txBody>
          <a:bodyPr wrap="square" rtlCol="0" anchor="ctr">
            <a:spAutoFit/>
          </a:bodyPr>
          <a:lstStyle/>
          <a:p>
            <a:pPr algn="ctr"/>
            <a:endParaRPr lang="en-GB" sz="1200" dirty="0" smtClean="0"/>
          </a:p>
          <a:p>
            <a:pPr algn="ctr"/>
            <a:r>
              <a:rPr lang="en-GB" sz="1200" dirty="0" smtClean="0"/>
              <a:t>Climatic data</a:t>
            </a:r>
          </a:p>
          <a:p>
            <a:pPr algn="ctr"/>
            <a:endParaRPr lang="en-GB" sz="1200" dirty="0"/>
          </a:p>
        </p:txBody>
      </p:sp>
      <p:cxnSp>
        <p:nvCxnSpPr>
          <p:cNvPr id="54" name="Straight Arrow Connector 53"/>
          <p:cNvCxnSpPr/>
          <p:nvPr/>
        </p:nvCxnSpPr>
        <p:spPr>
          <a:xfrm>
            <a:off x="5237939" y="3650693"/>
            <a:ext cx="0" cy="50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9" idx="3"/>
            <a:endCxn id="5" idx="1"/>
          </p:cNvCxnSpPr>
          <p:nvPr/>
        </p:nvCxnSpPr>
        <p:spPr>
          <a:xfrm>
            <a:off x="3309161" y="4481448"/>
            <a:ext cx="308597"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555776" y="4158282"/>
            <a:ext cx="753385" cy="646331"/>
          </a:xfrm>
          <a:prstGeom prst="rect">
            <a:avLst/>
          </a:prstGeom>
          <a:noFill/>
          <a:ln>
            <a:solidFill>
              <a:schemeClr val="accent1"/>
            </a:solidFill>
          </a:ln>
        </p:spPr>
        <p:txBody>
          <a:bodyPr wrap="square" rtlCol="0">
            <a:spAutoFit/>
          </a:bodyPr>
          <a:lstStyle/>
          <a:p>
            <a:endParaRPr lang="en-GB" sz="1200" dirty="0" smtClean="0"/>
          </a:p>
          <a:p>
            <a:r>
              <a:rPr lang="en-GB" sz="1200" dirty="0" smtClean="0"/>
              <a:t>Project service</a:t>
            </a:r>
            <a:endParaRPr lang="en-GB" sz="1200" dirty="0"/>
          </a:p>
        </p:txBody>
      </p:sp>
      <p:sp>
        <p:nvSpPr>
          <p:cNvPr id="99" name="TextBox 98"/>
          <p:cNvSpPr txBox="1"/>
          <p:nvPr/>
        </p:nvSpPr>
        <p:spPr>
          <a:xfrm>
            <a:off x="6156177" y="1634714"/>
            <a:ext cx="1294252" cy="1015663"/>
          </a:xfrm>
          <a:prstGeom prst="rect">
            <a:avLst/>
          </a:prstGeom>
          <a:noFill/>
          <a:ln>
            <a:solidFill>
              <a:schemeClr val="accent1"/>
            </a:solidFill>
          </a:ln>
        </p:spPr>
        <p:txBody>
          <a:bodyPr wrap="square" rtlCol="0" anchor="ctr">
            <a:spAutoFit/>
          </a:bodyPr>
          <a:lstStyle/>
          <a:p>
            <a:pPr algn="ctr"/>
            <a:endParaRPr lang="en-GB" sz="1200" dirty="0"/>
          </a:p>
          <a:p>
            <a:pPr algn="ctr"/>
            <a:r>
              <a:rPr lang="en-GB" sz="1200" dirty="0" smtClean="0"/>
              <a:t>Determination of the baseline heating appliance</a:t>
            </a:r>
          </a:p>
          <a:p>
            <a:pPr algn="ctr"/>
            <a:endParaRPr lang="en-GB" sz="1200" dirty="0"/>
          </a:p>
        </p:txBody>
      </p:sp>
      <p:cxnSp>
        <p:nvCxnSpPr>
          <p:cNvPr id="101" name="Straight Arrow Connector 100"/>
          <p:cNvCxnSpPr>
            <a:stCxn id="99" idx="2"/>
            <a:endCxn id="30" idx="0"/>
          </p:cNvCxnSpPr>
          <p:nvPr/>
        </p:nvCxnSpPr>
        <p:spPr>
          <a:xfrm>
            <a:off x="6803303" y="2650377"/>
            <a:ext cx="1" cy="349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51520" y="332656"/>
            <a:ext cx="1201270" cy="830997"/>
          </a:xfrm>
          <a:prstGeom prst="rect">
            <a:avLst/>
          </a:prstGeom>
          <a:noFill/>
          <a:ln>
            <a:solidFill>
              <a:schemeClr val="accent1"/>
            </a:solidFill>
          </a:ln>
        </p:spPr>
        <p:txBody>
          <a:bodyPr wrap="square" rtlCol="0">
            <a:spAutoFit/>
          </a:bodyPr>
          <a:lstStyle/>
          <a:p>
            <a:r>
              <a:rPr lang="en-GB" sz="1200" dirty="0" smtClean="0"/>
              <a:t>Empirical thermal comfort (as measured in the project)</a:t>
            </a:r>
            <a:endParaRPr lang="en-GB" sz="1200" dirty="0"/>
          </a:p>
        </p:txBody>
      </p:sp>
      <p:cxnSp>
        <p:nvCxnSpPr>
          <p:cNvPr id="151" name="Straight Arrow Connector 150"/>
          <p:cNvCxnSpPr>
            <a:stCxn id="150" idx="2"/>
            <a:endCxn id="209" idx="0"/>
          </p:cNvCxnSpPr>
          <p:nvPr/>
        </p:nvCxnSpPr>
        <p:spPr>
          <a:xfrm>
            <a:off x="852155" y="1163653"/>
            <a:ext cx="0" cy="327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31674" y="2863020"/>
            <a:ext cx="245756" cy="28803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8" name="TextBox 157"/>
          <p:cNvSpPr txBox="1"/>
          <p:nvPr/>
        </p:nvSpPr>
        <p:spPr>
          <a:xfrm>
            <a:off x="1742399" y="1861636"/>
            <a:ext cx="1201270" cy="1015663"/>
          </a:xfrm>
          <a:prstGeom prst="rect">
            <a:avLst/>
          </a:prstGeom>
          <a:noFill/>
          <a:ln>
            <a:solidFill>
              <a:schemeClr val="accent1"/>
            </a:solidFill>
          </a:ln>
        </p:spPr>
        <p:txBody>
          <a:bodyPr wrap="square" rtlCol="0">
            <a:spAutoFit/>
          </a:bodyPr>
          <a:lstStyle/>
          <a:p>
            <a:r>
              <a:rPr lang="en-GB" sz="1200" dirty="0" smtClean="0"/>
              <a:t>Determined periods of the year when space heating is needed</a:t>
            </a:r>
            <a:endParaRPr lang="en-GB" sz="1200" dirty="0"/>
          </a:p>
        </p:txBody>
      </p:sp>
      <p:sp>
        <p:nvSpPr>
          <p:cNvPr id="159" name="TextBox 158"/>
          <p:cNvSpPr txBox="1"/>
          <p:nvPr/>
        </p:nvSpPr>
        <p:spPr>
          <a:xfrm>
            <a:off x="1742399" y="3007036"/>
            <a:ext cx="1201270" cy="830997"/>
          </a:xfrm>
          <a:prstGeom prst="rect">
            <a:avLst/>
          </a:prstGeom>
          <a:noFill/>
          <a:ln>
            <a:solidFill>
              <a:schemeClr val="accent1"/>
            </a:solidFill>
          </a:ln>
        </p:spPr>
        <p:txBody>
          <a:bodyPr wrap="square" rtlCol="0">
            <a:spAutoFit/>
          </a:bodyPr>
          <a:lstStyle/>
          <a:p>
            <a:r>
              <a:rPr lang="en-GB" sz="1200" dirty="0" smtClean="0"/>
              <a:t>Non-sleeping occupancy (measured by sampling)</a:t>
            </a:r>
            <a:endParaRPr lang="en-GB" sz="1200" dirty="0"/>
          </a:p>
        </p:txBody>
      </p:sp>
      <p:cxnSp>
        <p:nvCxnSpPr>
          <p:cNvPr id="160" name="Straight Arrow Connector 159"/>
          <p:cNvCxnSpPr>
            <a:stCxn id="158" idx="1"/>
            <a:endCxn id="157" idx="7"/>
          </p:cNvCxnSpPr>
          <p:nvPr/>
        </p:nvCxnSpPr>
        <p:spPr>
          <a:xfrm flipH="1">
            <a:off x="941440" y="2369468"/>
            <a:ext cx="800959" cy="535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9" idx="1"/>
            <a:endCxn id="157" idx="5"/>
          </p:cNvCxnSpPr>
          <p:nvPr/>
        </p:nvCxnSpPr>
        <p:spPr>
          <a:xfrm flipH="1" flipV="1">
            <a:off x="941440" y="3108871"/>
            <a:ext cx="800959" cy="313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57" idx="4"/>
          </p:cNvCxnSpPr>
          <p:nvPr/>
        </p:nvCxnSpPr>
        <p:spPr>
          <a:xfrm flipH="1">
            <a:off x="852155" y="3151052"/>
            <a:ext cx="2397" cy="133088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251520" y="2057672"/>
            <a:ext cx="1201270" cy="461665"/>
          </a:xfrm>
          <a:prstGeom prst="rect">
            <a:avLst/>
          </a:prstGeom>
          <a:noFill/>
          <a:ln>
            <a:solidFill>
              <a:schemeClr val="accent1"/>
            </a:solidFill>
          </a:ln>
        </p:spPr>
        <p:txBody>
          <a:bodyPr wrap="square" rtlCol="0">
            <a:spAutoFit/>
          </a:bodyPr>
          <a:lstStyle/>
          <a:p>
            <a:r>
              <a:rPr lang="en-GB" sz="1200" dirty="0" smtClean="0"/>
              <a:t>Capped thermal comfort</a:t>
            </a:r>
            <a:endParaRPr lang="en-GB" sz="1200" dirty="0"/>
          </a:p>
        </p:txBody>
      </p:sp>
      <p:sp>
        <p:nvSpPr>
          <p:cNvPr id="209" name="Oval 208"/>
          <p:cNvSpPr/>
          <p:nvPr/>
        </p:nvSpPr>
        <p:spPr>
          <a:xfrm>
            <a:off x="729277" y="1490698"/>
            <a:ext cx="245756" cy="28803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215" name="Straight Arrow Connector 214"/>
          <p:cNvCxnSpPr>
            <a:stCxn id="209" idx="4"/>
            <a:endCxn id="208" idx="0"/>
          </p:cNvCxnSpPr>
          <p:nvPr/>
        </p:nvCxnSpPr>
        <p:spPr>
          <a:xfrm>
            <a:off x="852155" y="1778730"/>
            <a:ext cx="0" cy="278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08" idx="2"/>
            <a:endCxn id="157" idx="0"/>
          </p:cNvCxnSpPr>
          <p:nvPr/>
        </p:nvCxnSpPr>
        <p:spPr>
          <a:xfrm>
            <a:off x="852155" y="2519337"/>
            <a:ext cx="2397" cy="3436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endCxn id="59" idx="1"/>
          </p:cNvCxnSpPr>
          <p:nvPr/>
        </p:nvCxnSpPr>
        <p:spPr>
          <a:xfrm flipV="1">
            <a:off x="852155" y="4481448"/>
            <a:ext cx="1703621" cy="4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103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 – Thermal comfort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67432923"/>
              </p:ext>
            </p:extLst>
          </p:nvPr>
        </p:nvGraphicFramePr>
        <p:xfrm>
          <a:off x="457199" y="1600199"/>
          <a:ext cx="8579853" cy="5291215"/>
        </p:xfrm>
        <a:graphic>
          <a:graphicData uri="http://schemas.openxmlformats.org/presentationml/2006/ole">
            <mc:AlternateContent xmlns:mc="http://schemas.openxmlformats.org/markup-compatibility/2006">
              <mc:Choice xmlns:v="urn:schemas-microsoft-com:vml" Requires="v">
                <p:oleObj spid="_x0000_s10251" name="Document" r:id="rId3" imgW="5930900" imgH="3657600" progId="Word.Document.12">
                  <p:embed/>
                </p:oleObj>
              </mc:Choice>
              <mc:Fallback>
                <p:oleObj name="Document" r:id="rId3" imgW="5930900" imgH="3657600" progId="Word.Document.12">
                  <p:embed/>
                  <p:pic>
                    <p:nvPicPr>
                      <p:cNvPr id="0" name=""/>
                      <p:cNvPicPr/>
                      <p:nvPr/>
                    </p:nvPicPr>
                    <p:blipFill>
                      <a:blip r:embed="rId4"/>
                      <a:stretch>
                        <a:fillRect/>
                      </a:stretch>
                    </p:blipFill>
                    <p:spPr>
                      <a:xfrm>
                        <a:off x="457199" y="1600199"/>
                        <a:ext cx="8579853" cy="5291215"/>
                      </a:xfrm>
                      <a:prstGeom prst="rect">
                        <a:avLst/>
                      </a:prstGeom>
                    </p:spPr>
                  </p:pic>
                </p:oleObj>
              </mc:Fallback>
            </mc:AlternateContent>
          </a:graphicData>
        </a:graphic>
      </p:graphicFrame>
      <p:sp>
        <p:nvSpPr>
          <p:cNvPr id="5" name="TextBox 4"/>
          <p:cNvSpPr txBox="1"/>
          <p:nvPr/>
        </p:nvSpPr>
        <p:spPr>
          <a:xfrm>
            <a:off x="1430420" y="1724526"/>
            <a:ext cx="6858000" cy="646331"/>
          </a:xfrm>
          <a:prstGeom prst="rect">
            <a:avLst/>
          </a:prstGeom>
          <a:noFill/>
          <a:ln w="28575" cmpd="sng">
            <a:solidFill>
              <a:schemeClr val="tx1"/>
            </a:solidFill>
          </a:ln>
        </p:spPr>
        <p:txBody>
          <a:bodyPr wrap="square" rtlCol="0">
            <a:spAutoFit/>
          </a:bodyPr>
          <a:lstStyle/>
          <a:p>
            <a:r>
              <a:rPr lang="en-US" dirty="0"/>
              <a:t>An easy way of describing the effect of air temperature, humidity, MRT, wind and sunshine is the </a:t>
            </a:r>
            <a:r>
              <a:rPr lang="en-US" dirty="0" err="1"/>
              <a:t>Bioclimate</a:t>
            </a:r>
            <a:r>
              <a:rPr lang="en-US" dirty="0"/>
              <a:t> Chart below</a:t>
            </a:r>
            <a:r>
              <a:rPr lang="en-US" dirty="0" smtClean="0"/>
              <a:t>.</a:t>
            </a:r>
            <a:endParaRPr lang="en-US" dirty="0"/>
          </a:p>
        </p:txBody>
      </p:sp>
    </p:spTree>
    <p:extLst>
      <p:ext uri="{BB962C8B-B14F-4D97-AF65-F5344CB8AC3E}">
        <p14:creationId xmlns:p14="http://schemas.microsoft.com/office/powerpoint/2010/main" val="35746003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Comfort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33116669"/>
              </p:ext>
            </p:extLst>
          </p:nvPr>
        </p:nvGraphicFramePr>
        <p:xfrm>
          <a:off x="457200" y="1417638"/>
          <a:ext cx="8229600" cy="5213099"/>
        </p:xfrm>
        <a:graphic>
          <a:graphicData uri="http://schemas.openxmlformats.org/presentationml/2006/ole">
            <mc:AlternateContent xmlns:mc="http://schemas.openxmlformats.org/markup-compatibility/2006">
              <mc:Choice xmlns:v="urn:schemas-microsoft-com:vml" Requires="v">
                <p:oleObj spid="_x0000_s12299" name="Document" r:id="rId3" imgW="4711700" imgH="3886200" progId="Word.Document.12">
                  <p:embed/>
                </p:oleObj>
              </mc:Choice>
              <mc:Fallback>
                <p:oleObj name="Document" r:id="rId3" imgW="4711700" imgH="3886200" progId="Word.Document.12">
                  <p:embed/>
                  <p:pic>
                    <p:nvPicPr>
                      <p:cNvPr id="0" name=""/>
                      <p:cNvPicPr/>
                      <p:nvPr/>
                    </p:nvPicPr>
                    <p:blipFill>
                      <a:blip r:embed="rId4"/>
                      <a:stretch>
                        <a:fillRect/>
                      </a:stretch>
                    </p:blipFill>
                    <p:spPr>
                      <a:xfrm>
                        <a:off x="457200" y="1417638"/>
                        <a:ext cx="8229600" cy="5213099"/>
                      </a:xfrm>
                      <a:prstGeom prst="rect">
                        <a:avLst/>
                      </a:prstGeom>
                    </p:spPr>
                  </p:pic>
                </p:oleObj>
              </mc:Fallback>
            </mc:AlternateContent>
          </a:graphicData>
        </a:graphic>
      </p:graphicFrame>
    </p:spTree>
    <p:extLst>
      <p:ext uri="{BB962C8B-B14F-4D97-AF65-F5344CB8AC3E}">
        <p14:creationId xmlns:p14="http://schemas.microsoft.com/office/powerpoint/2010/main" val="2373727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Non-sleeping Occupancy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5264485"/>
              </p:ext>
            </p:extLst>
          </p:nvPr>
        </p:nvGraphicFramePr>
        <p:xfrm>
          <a:off x="561474" y="1417639"/>
          <a:ext cx="8125326" cy="5119520"/>
        </p:xfrm>
        <a:graphic>
          <a:graphicData uri="http://schemas.openxmlformats.org/presentationml/2006/ole">
            <mc:AlternateContent xmlns:mc="http://schemas.openxmlformats.org/markup-compatibility/2006">
              <mc:Choice xmlns:v="urn:schemas-microsoft-com:vml" Requires="v">
                <p:oleObj spid="_x0000_s11275" name="Document" r:id="rId3" imgW="5956300" imgH="3505200" progId="Word.Document.12">
                  <p:embed/>
                </p:oleObj>
              </mc:Choice>
              <mc:Fallback>
                <p:oleObj name="Document" r:id="rId3" imgW="5956300" imgH="3505200" progId="Word.Document.12">
                  <p:embed/>
                  <p:pic>
                    <p:nvPicPr>
                      <p:cNvPr id="0" name=""/>
                      <p:cNvPicPr/>
                      <p:nvPr/>
                    </p:nvPicPr>
                    <p:blipFill>
                      <a:blip r:embed="rId4"/>
                      <a:stretch>
                        <a:fillRect/>
                      </a:stretch>
                    </p:blipFill>
                    <p:spPr>
                      <a:xfrm>
                        <a:off x="561474" y="1417639"/>
                        <a:ext cx="8125326" cy="5119520"/>
                      </a:xfrm>
                      <a:prstGeom prst="rect">
                        <a:avLst/>
                      </a:prstGeom>
                    </p:spPr>
                  </p:pic>
                </p:oleObj>
              </mc:Fallback>
            </mc:AlternateContent>
          </a:graphicData>
        </a:graphic>
      </p:graphicFrame>
    </p:spTree>
    <p:extLst>
      <p:ext uri="{BB962C8B-B14F-4D97-AF65-F5344CB8AC3E}">
        <p14:creationId xmlns:p14="http://schemas.microsoft.com/office/powerpoint/2010/main" val="204641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Air-changes </a:t>
            </a:r>
            <a:endParaRPr lang="en-US" dirty="0"/>
          </a:p>
        </p:txBody>
      </p:sp>
      <p:sp>
        <p:nvSpPr>
          <p:cNvPr id="3" name="Content Placeholder 2"/>
          <p:cNvSpPr>
            <a:spLocks noGrp="1"/>
          </p:cNvSpPr>
          <p:nvPr>
            <p:ph idx="1"/>
          </p:nvPr>
        </p:nvSpPr>
        <p:spPr/>
        <p:txBody>
          <a:bodyPr/>
          <a:lstStyle/>
          <a:p>
            <a:r>
              <a:rPr lang="en-US" dirty="0" smtClean="0"/>
              <a:t>This variable is squeezed to achieve </a:t>
            </a:r>
            <a:r>
              <a:rPr lang="en-US" dirty="0" smtClean="0"/>
              <a:t>“best</a:t>
            </a:r>
            <a:r>
              <a:rPr lang="en-US" dirty="0" smtClean="0"/>
              <a:t>-</a:t>
            </a:r>
            <a:r>
              <a:rPr lang="en-US" dirty="0" smtClean="0"/>
              <a:t>fit” </a:t>
            </a:r>
            <a:r>
              <a:rPr lang="en-US" dirty="0" smtClean="0"/>
              <a:t>in the empirical data collected during calibration.</a:t>
            </a:r>
            <a:endParaRPr lang="en-US" dirty="0"/>
          </a:p>
        </p:txBody>
      </p:sp>
    </p:spTree>
    <p:extLst>
      <p:ext uri="{BB962C8B-B14F-4D97-AF65-F5344CB8AC3E}">
        <p14:creationId xmlns:p14="http://schemas.microsoft.com/office/powerpoint/2010/main" val="18657196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72719301"/>
              </p:ext>
            </p:extLst>
          </p:nvPr>
        </p:nvGraphicFramePr>
        <p:xfrm>
          <a:off x="0" y="91490"/>
          <a:ext cx="9144000" cy="6766509"/>
        </p:xfrm>
        <a:graphic>
          <a:graphicData uri="http://schemas.openxmlformats.org/presentationml/2006/ole">
            <mc:AlternateContent xmlns:mc="http://schemas.openxmlformats.org/markup-compatibility/2006">
              <mc:Choice xmlns:v="urn:schemas-microsoft-com:vml" Requires="v">
                <p:oleObj spid="_x0000_s1030" name="Document" r:id="rId3" imgW="5486400" imgH="4572000" progId="Word.Document.12">
                  <p:embed/>
                </p:oleObj>
              </mc:Choice>
              <mc:Fallback>
                <p:oleObj name="Document" r:id="rId3" imgW="5486400" imgH="4572000" progId="Word.Document.12">
                  <p:embed/>
                  <p:pic>
                    <p:nvPicPr>
                      <p:cNvPr id="0" name=""/>
                      <p:cNvPicPr/>
                      <p:nvPr/>
                    </p:nvPicPr>
                    <p:blipFill>
                      <a:blip r:embed="rId4"/>
                      <a:stretch>
                        <a:fillRect/>
                      </a:stretch>
                    </p:blipFill>
                    <p:spPr>
                      <a:xfrm>
                        <a:off x="0" y="91490"/>
                        <a:ext cx="9144000" cy="6766509"/>
                      </a:xfrm>
                      <a:prstGeom prst="rect">
                        <a:avLst/>
                      </a:prstGeom>
                    </p:spPr>
                  </p:pic>
                </p:oleObj>
              </mc:Fallback>
            </mc:AlternateContent>
          </a:graphicData>
        </a:graphic>
      </p:graphicFrame>
    </p:spTree>
    <p:extLst>
      <p:ext uri="{BB962C8B-B14F-4D97-AF65-F5344CB8AC3E}">
        <p14:creationId xmlns:p14="http://schemas.microsoft.com/office/powerpoint/2010/main" val="2957615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099"/>
          </a:xfrm>
        </p:spPr>
        <p:txBody>
          <a:bodyPr/>
          <a:lstStyle/>
          <a:p>
            <a:r>
              <a:rPr lang="en-US" dirty="0" smtClean="0"/>
              <a:t>Issues…</a:t>
            </a:r>
            <a:endParaRPr lang="en-US" dirty="0"/>
          </a:p>
        </p:txBody>
      </p:sp>
      <p:sp>
        <p:nvSpPr>
          <p:cNvPr id="3" name="Content Placeholder 2"/>
          <p:cNvSpPr>
            <a:spLocks noGrp="1"/>
          </p:cNvSpPr>
          <p:nvPr>
            <p:ph idx="1"/>
          </p:nvPr>
        </p:nvSpPr>
        <p:spPr>
          <a:xfrm>
            <a:off x="457200" y="1042737"/>
            <a:ext cx="8229600" cy="5700963"/>
          </a:xfrm>
        </p:spPr>
        <p:txBody>
          <a:bodyPr>
            <a:normAutofit fontScale="85000" lnSpcReduction="10000"/>
          </a:bodyPr>
          <a:lstStyle/>
          <a:p>
            <a:r>
              <a:rPr lang="en-US" dirty="0" smtClean="0"/>
              <a:t>Thermal comfort and adaptive thermal comfort… minimum service levels.</a:t>
            </a:r>
          </a:p>
          <a:p>
            <a:r>
              <a:rPr lang="en-US" dirty="0" smtClean="0"/>
              <a:t>Quality predictive tools (for heating and cooling).</a:t>
            </a:r>
          </a:p>
          <a:p>
            <a:r>
              <a:rPr lang="en-US" dirty="0" smtClean="0"/>
              <a:t>Monitoring for calibration and emissions </a:t>
            </a:r>
            <a:r>
              <a:rPr lang="en-US" dirty="0" err="1" smtClean="0"/>
              <a:t>calcs</a:t>
            </a:r>
            <a:r>
              <a:rPr lang="en-US" dirty="0" smtClean="0"/>
              <a:t>.</a:t>
            </a:r>
            <a:r>
              <a:rPr lang="en-US" dirty="0" smtClean="0"/>
              <a:t>. May require public funds for </a:t>
            </a:r>
            <a:r>
              <a:rPr lang="en-US" smtClean="0"/>
              <a:t>regional calibrations.</a:t>
            </a:r>
            <a:endParaRPr lang="en-US" dirty="0" smtClean="0"/>
          </a:p>
          <a:p>
            <a:r>
              <a:rPr lang="en-US" dirty="0" smtClean="0"/>
              <a:t>How to deal with Suppressed demand?</a:t>
            </a:r>
          </a:p>
          <a:p>
            <a:r>
              <a:rPr lang="en-US" dirty="0" smtClean="0"/>
              <a:t>Roles of expert institutions: American Society of Heating, Refrigerating and Air-Conditioning Engineers, Inc. ASHRAE</a:t>
            </a:r>
            <a:r>
              <a:rPr lang="en-US" baseline="30000" dirty="0" smtClean="0"/>
              <a:t>®</a:t>
            </a:r>
            <a:r>
              <a:rPr lang="en-US" dirty="0" smtClean="0"/>
              <a:t>, Council for Scientific and Industrial Research (CSIR) etc.</a:t>
            </a:r>
          </a:p>
          <a:p>
            <a:r>
              <a:rPr lang="en-US" dirty="0" smtClean="0"/>
              <a:t>Roles of Validators and Verifiers (DOEs).</a:t>
            </a:r>
          </a:p>
          <a:p>
            <a:r>
              <a:rPr lang="en-US" dirty="0" smtClean="0"/>
              <a:t>Combinations with other low-income services.</a:t>
            </a:r>
          </a:p>
          <a:p>
            <a:r>
              <a:rPr lang="en-US" dirty="0" smtClean="0"/>
              <a:t>Top-down or bottom-up approaches</a:t>
            </a:r>
            <a:r>
              <a:rPr lang="en-US" dirty="0" smtClean="0"/>
              <a:t>?</a:t>
            </a:r>
            <a:endParaRPr lang="en-US" dirty="0" smtClean="0"/>
          </a:p>
          <a:p>
            <a:endParaRPr lang="en-US" dirty="0"/>
          </a:p>
        </p:txBody>
      </p:sp>
    </p:spTree>
    <p:extLst>
      <p:ext uri="{BB962C8B-B14F-4D97-AF65-F5344CB8AC3E}">
        <p14:creationId xmlns:p14="http://schemas.microsoft.com/office/powerpoint/2010/main" val="1833640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US" dirty="0" smtClean="0"/>
              <a:t>Experiences </a:t>
            </a:r>
            <a:r>
              <a:rPr lang="en-US" dirty="0" smtClean="0"/>
              <a:t>with </a:t>
            </a:r>
            <a:r>
              <a:rPr lang="en-US" dirty="0" smtClean="0"/>
              <a:t>Regulators</a:t>
            </a:r>
            <a:endParaRPr lang="en-US" dirty="0"/>
          </a:p>
        </p:txBody>
      </p:sp>
      <p:sp>
        <p:nvSpPr>
          <p:cNvPr id="3" name="Content Placeholder 2"/>
          <p:cNvSpPr>
            <a:spLocks noGrp="1"/>
          </p:cNvSpPr>
          <p:nvPr>
            <p:ph idx="1"/>
          </p:nvPr>
        </p:nvSpPr>
        <p:spPr>
          <a:xfrm>
            <a:off x="457200" y="1092200"/>
            <a:ext cx="8229600" cy="5364747"/>
          </a:xfrm>
        </p:spPr>
        <p:txBody>
          <a:bodyPr>
            <a:normAutofit/>
          </a:bodyPr>
          <a:lstStyle/>
          <a:p>
            <a:r>
              <a:rPr lang="en-US" dirty="0" smtClean="0"/>
              <a:t>10 years of persistence.</a:t>
            </a:r>
          </a:p>
          <a:p>
            <a:r>
              <a:rPr lang="en-US" dirty="0" smtClean="0"/>
              <a:t>Multiple submissions prior to Suppressed Demand Standard and Predictive Tools/Modeling were allowed in carbon accounting.</a:t>
            </a:r>
          </a:p>
          <a:p>
            <a:r>
              <a:rPr lang="en-US" dirty="0" smtClean="0"/>
              <a:t>Both now embraced – teething with tools</a:t>
            </a:r>
            <a:r>
              <a:rPr lang="en-US" dirty="0" smtClean="0"/>
              <a:t>.</a:t>
            </a:r>
          </a:p>
          <a:p>
            <a:r>
              <a:rPr lang="en-US" dirty="0" smtClean="0"/>
              <a:t>Questions now of how to prepare a menu of thermal (cooking, space and water heating), lighting, refrigeration, etc. and perhaps livelihood activities considering value chains.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302631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Thanks</a:t>
            </a:r>
          </a:p>
          <a:p>
            <a:pPr marL="0" indent="0" algn="ctr">
              <a:buNone/>
            </a:pPr>
            <a:r>
              <a:rPr lang="en-US" dirty="0" smtClean="0">
                <a:hlinkClick r:id="rId2"/>
              </a:rPr>
              <a:t>steve@southsouthnorth.org</a:t>
            </a: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476515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189790"/>
            <a:ext cx="8229600" cy="4936374"/>
          </a:xfrm>
        </p:spPr>
        <p:txBody>
          <a:bodyPr>
            <a:normAutofit fontScale="92500"/>
          </a:bodyPr>
          <a:lstStyle/>
          <a:p>
            <a:r>
              <a:rPr lang="en-US" dirty="0" smtClean="0"/>
              <a:t>History of experiences in Thermal Performance in South Africa.</a:t>
            </a:r>
          </a:p>
          <a:p>
            <a:r>
              <a:rPr lang="en-US" dirty="0" smtClean="0"/>
              <a:t>Experience of </a:t>
            </a:r>
            <a:r>
              <a:rPr lang="en-US" dirty="0" err="1" smtClean="0"/>
              <a:t>meths</a:t>
            </a:r>
            <a:r>
              <a:rPr lang="en-US" dirty="0" smtClean="0"/>
              <a:t>.</a:t>
            </a:r>
          </a:p>
          <a:p>
            <a:r>
              <a:rPr lang="en-US" dirty="0" smtClean="0"/>
              <a:t>Meth interpretation and development of new </a:t>
            </a:r>
            <a:r>
              <a:rPr lang="en-US" dirty="0" err="1" smtClean="0"/>
              <a:t>meths</a:t>
            </a:r>
            <a:r>
              <a:rPr lang="en-US" dirty="0" smtClean="0"/>
              <a:t>.  </a:t>
            </a:r>
          </a:p>
          <a:p>
            <a:r>
              <a:rPr lang="en-US" dirty="0" smtClean="0"/>
              <a:t>Thermal Performance approaches.</a:t>
            </a:r>
          </a:p>
          <a:p>
            <a:r>
              <a:rPr lang="en-US" dirty="0" smtClean="0"/>
              <a:t>Suppressed Demand </a:t>
            </a:r>
            <a:r>
              <a:rPr lang="en-US" dirty="0" smtClean="0"/>
              <a:t>approaches and safeguards.</a:t>
            </a:r>
            <a:endParaRPr lang="en-US" dirty="0" smtClean="0"/>
          </a:p>
          <a:p>
            <a:r>
              <a:rPr lang="en-US" dirty="0" smtClean="0"/>
              <a:t>Main elements of calibration.</a:t>
            </a:r>
          </a:p>
          <a:p>
            <a:r>
              <a:rPr lang="en-US" dirty="0" smtClean="0"/>
              <a:t>Issues remaining.</a:t>
            </a:r>
          </a:p>
          <a:p>
            <a:endParaRPr lang="en-US" dirty="0" smtClean="0"/>
          </a:p>
          <a:p>
            <a:endParaRPr lang="en-US" dirty="0"/>
          </a:p>
        </p:txBody>
      </p:sp>
    </p:spTree>
    <p:extLst>
      <p:ext uri="{BB962C8B-B14F-4D97-AF65-F5344CB8AC3E}">
        <p14:creationId xmlns:p14="http://schemas.microsoft.com/office/powerpoint/2010/main" val="1853098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5" descr="khayalitsha.jpg"/>
          <p:cNvPicPr>
            <a:picLocks noGrp="1" noChangeAspect="1"/>
          </p:cNvPicPr>
          <p:nvPr>
            <p:ph idx="4294967295"/>
          </p:nvPr>
        </p:nvPicPr>
        <p:blipFill>
          <a:blip r:embed="rId2">
            <a:extLst>
              <a:ext uri="{28A0092B-C50C-407E-A947-70E740481C1C}">
                <a14:useLocalDpi xmlns:a14="http://schemas.microsoft.com/office/drawing/2010/main" val="0"/>
              </a:ext>
            </a:extLst>
          </a:blip>
          <a:srcRect l="-2740" r="-2740"/>
          <a:stretch>
            <a:fillRect/>
          </a:stretch>
        </p:blipFill>
        <p:spPr>
          <a:xfrm>
            <a:off x="0" y="0"/>
            <a:ext cx="9144000" cy="6858000"/>
          </a:xfrm>
        </p:spPr>
      </p:pic>
      <p:sp>
        <p:nvSpPr>
          <p:cNvPr id="4099" name="TextBox 2"/>
          <p:cNvSpPr txBox="1">
            <a:spLocks noChangeArrowheads="1"/>
          </p:cNvSpPr>
          <p:nvPr/>
        </p:nvSpPr>
        <p:spPr bwMode="auto">
          <a:xfrm>
            <a:off x="533400" y="127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latin typeface="Calibri" charset="0"/>
              </a:rPr>
              <a:t>South Africa</a:t>
            </a:r>
            <a:r>
              <a:rPr lang="ja-JP" altLang="en-US" sz="3200">
                <a:latin typeface="Calibri" charset="0"/>
              </a:rPr>
              <a:t>’</a:t>
            </a:r>
            <a:r>
              <a:rPr lang="en-US" sz="3200">
                <a:latin typeface="Calibri" charset="0"/>
              </a:rPr>
              <a:t>s housing and energy challenge…</a:t>
            </a:r>
          </a:p>
        </p:txBody>
      </p:sp>
    </p:spTree>
    <p:extLst>
      <p:ext uri="{BB962C8B-B14F-4D97-AF65-F5344CB8AC3E}">
        <p14:creationId xmlns:p14="http://schemas.microsoft.com/office/powerpoint/2010/main" val="2082179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a:latin typeface="Calibri" charset="0"/>
                <a:ea typeface="ＭＳ Ｐゴシック" charset="0"/>
              </a:rPr>
              <a:t>Policy </a:t>
            </a:r>
            <a:r>
              <a:rPr lang="en-US" dirty="0" smtClean="0">
                <a:latin typeface="Calibri" charset="0"/>
                <a:ea typeface="ＭＳ Ｐゴシック" charset="0"/>
              </a:rPr>
              <a:t>History in South Africa</a:t>
            </a:r>
            <a:endParaRPr lang="en-US" dirty="0">
              <a:latin typeface="Calibri" charset="0"/>
              <a:ea typeface="ＭＳ Ｐゴシック" charset="0"/>
            </a:endParaRPr>
          </a:p>
        </p:txBody>
      </p:sp>
      <p:sp>
        <p:nvSpPr>
          <p:cNvPr id="3" name="Content Placeholder 2"/>
          <p:cNvSpPr>
            <a:spLocks noGrp="1"/>
          </p:cNvSpPr>
          <p:nvPr>
            <p:ph idx="1"/>
          </p:nvPr>
        </p:nvSpPr>
        <p:spPr>
          <a:xfrm>
            <a:off x="457200" y="1600200"/>
            <a:ext cx="8229600" cy="4724400"/>
          </a:xfrm>
        </p:spPr>
        <p:txBody>
          <a:bodyPr/>
          <a:lstStyle/>
          <a:p>
            <a:pPr eaLnBrk="1" hangingPunct="1">
              <a:lnSpc>
                <a:spcPct val="90000"/>
              </a:lnSpc>
            </a:pPr>
            <a:r>
              <a:rPr lang="en-US" sz="3000" dirty="0">
                <a:latin typeface="Calibri" charset="0"/>
                <a:ea typeface="ＭＳ Ｐゴシック" charset="0"/>
              </a:rPr>
              <a:t>Early experimentation in CLEEPH housing by DMEA 1980s.</a:t>
            </a:r>
          </a:p>
          <a:p>
            <a:pPr eaLnBrk="1" hangingPunct="1">
              <a:lnSpc>
                <a:spcPct val="90000"/>
              </a:lnSpc>
            </a:pPr>
            <a:r>
              <a:rPr lang="en-US" sz="3000" dirty="0">
                <a:latin typeface="Calibri" charset="0"/>
                <a:ea typeface="ＭＳ Ｐゴシック" charset="0"/>
              </a:rPr>
              <a:t>Thermal Performance of housing included in 1998 Energy Policy White Paper.</a:t>
            </a:r>
          </a:p>
          <a:p>
            <a:pPr eaLnBrk="1" hangingPunct="1">
              <a:lnSpc>
                <a:spcPct val="90000"/>
              </a:lnSpc>
            </a:pPr>
            <a:r>
              <a:rPr lang="en-US" sz="3000" dirty="0">
                <a:latin typeface="Calibri" charset="0"/>
                <a:ea typeface="ＭＳ Ｐゴシック" charset="0"/>
              </a:rPr>
              <a:t>Included in the 2003 Energy Efficiency Strategy.</a:t>
            </a:r>
          </a:p>
          <a:p>
            <a:pPr eaLnBrk="1" hangingPunct="1">
              <a:lnSpc>
                <a:spcPct val="90000"/>
              </a:lnSpc>
            </a:pPr>
            <a:r>
              <a:rPr lang="en-US" sz="3000" dirty="0">
                <a:latin typeface="Calibri" charset="0"/>
                <a:ea typeface="ＭＳ Ｐゴシック" charset="0"/>
              </a:rPr>
              <a:t>Again in 2009 Energy Efficiency Strategy.</a:t>
            </a:r>
          </a:p>
          <a:p>
            <a:pPr eaLnBrk="1" hangingPunct="1">
              <a:lnSpc>
                <a:spcPct val="90000"/>
              </a:lnSpc>
            </a:pPr>
            <a:r>
              <a:rPr lang="en-US" sz="3000" dirty="0">
                <a:latin typeface="Calibri" charset="0"/>
                <a:ea typeface="ＭＳ Ｐゴシック" charset="0"/>
              </a:rPr>
              <a:t>Thermal Performance </a:t>
            </a:r>
            <a:r>
              <a:rPr lang="en-US" sz="3000" dirty="0" smtClean="0">
                <a:latin typeface="Calibri" charset="0"/>
                <a:ea typeface="ＭＳ Ｐゴシック" charset="0"/>
              </a:rPr>
              <a:t>Standards for dwellings </a:t>
            </a:r>
            <a:r>
              <a:rPr lang="en-US" sz="3000" dirty="0">
                <a:latin typeface="Calibri" charset="0"/>
                <a:ea typeface="ＭＳ Ｐゴシック" charset="0"/>
              </a:rPr>
              <a:t>promulgated 2011.</a:t>
            </a:r>
          </a:p>
          <a:p>
            <a:pPr eaLnBrk="1" hangingPunct="1">
              <a:lnSpc>
                <a:spcPct val="90000"/>
              </a:lnSpc>
            </a:pPr>
            <a:r>
              <a:rPr lang="en-US" sz="3000" dirty="0">
                <a:latin typeface="Calibri" charset="0"/>
                <a:ea typeface="ＭＳ Ｐゴシック" charset="0"/>
              </a:rPr>
              <a:t>SSF included in Climate Change Response Strategy White Paper in Oct 2011.</a:t>
            </a:r>
          </a:p>
          <a:p>
            <a:pPr eaLnBrk="1" hangingPunct="1">
              <a:lnSpc>
                <a:spcPct val="90000"/>
              </a:lnSpc>
            </a:pPr>
            <a:endParaRPr lang="en-US" sz="3000" dirty="0">
              <a:latin typeface="Calibri" charset="0"/>
              <a:ea typeface="ＭＳ Ｐゴシック" charset="0"/>
            </a:endParaRPr>
          </a:p>
        </p:txBody>
      </p:sp>
    </p:spTree>
    <p:extLst>
      <p:ext uri="{BB962C8B-B14F-4D97-AF65-F5344CB8AC3E}">
        <p14:creationId xmlns:p14="http://schemas.microsoft.com/office/powerpoint/2010/main" val="9215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7FB0D5-F678-D141-B22E-91422A2E47D6}" type="slidenum">
              <a:rPr lang="en-US">
                <a:solidFill>
                  <a:srgbClr val="898989"/>
                </a:solidFill>
                <a:latin typeface="Calibri" charset="0"/>
              </a:rPr>
              <a:pPr eaLnBrk="1" hangingPunct="1"/>
              <a:t>5</a:t>
            </a:fld>
            <a:endParaRPr lang="en-US">
              <a:solidFill>
                <a:srgbClr val="898989"/>
              </a:solidFill>
              <a:latin typeface="Calibri" charset="0"/>
            </a:endParaRPr>
          </a:p>
        </p:txBody>
      </p:sp>
      <p:sp>
        <p:nvSpPr>
          <p:cNvPr id="10243" name="Text Box 2"/>
          <p:cNvSpPr>
            <a:spLocks noGrp="1" noChangeArrowheads="1"/>
          </p:cNvSpPr>
          <p:nvPr>
            <p:ph type="title"/>
          </p:nvPr>
        </p:nvSpPr>
        <p:spPr>
          <a:xfrm>
            <a:off x="0" y="0"/>
            <a:ext cx="6367463" cy="1143000"/>
          </a:xfrm>
          <a:solidFill>
            <a:srgbClr val="000080"/>
          </a:solidFill>
        </p:spPr>
        <p:txBody>
          <a:bodyPr/>
          <a:lstStyle/>
          <a:p>
            <a:pPr eaLnBrk="1" hangingPunct="1">
              <a:spcBef>
                <a:spcPct val="50000"/>
              </a:spcBef>
            </a:pPr>
            <a:r>
              <a:rPr lang="en-US" sz="3200">
                <a:solidFill>
                  <a:schemeClr val="bg1"/>
                </a:solidFill>
                <a:latin typeface="Calibri" charset="0"/>
                <a:ea typeface="ＭＳ Ｐゴシック" charset="0"/>
              </a:rPr>
              <a:t>Insulated Ceiling installation </a:t>
            </a:r>
            <a:r>
              <a:rPr lang="en-US" sz="1900">
                <a:solidFill>
                  <a:schemeClr val="bg1"/>
                </a:solidFill>
                <a:latin typeface="Calibri" charset="0"/>
                <a:ea typeface="ＭＳ Ｐゴシック" charset="0"/>
              </a:rPr>
              <a:t>- Public Works</a:t>
            </a:r>
            <a:endParaRPr lang="en-GB" sz="3200">
              <a:solidFill>
                <a:schemeClr val="bg1"/>
              </a:solidFill>
              <a:latin typeface="Calibri" charset="0"/>
              <a:ea typeface="ＭＳ Ｐゴシック"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43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114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279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424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Performance Approaches</a:t>
            </a:r>
            <a:endParaRPr lang="en-US" dirty="0"/>
          </a:p>
        </p:txBody>
      </p:sp>
      <p:sp>
        <p:nvSpPr>
          <p:cNvPr id="3" name="Content Placeholder 2"/>
          <p:cNvSpPr>
            <a:spLocks noGrp="1"/>
          </p:cNvSpPr>
          <p:nvPr>
            <p:ph idx="1"/>
          </p:nvPr>
        </p:nvSpPr>
        <p:spPr>
          <a:xfrm>
            <a:off x="457199" y="1216526"/>
            <a:ext cx="8392695" cy="5320632"/>
          </a:xfrm>
        </p:spPr>
        <p:txBody>
          <a:bodyPr>
            <a:normAutofit fontScale="92500" lnSpcReduction="20000"/>
          </a:bodyPr>
          <a:lstStyle/>
          <a:p>
            <a:r>
              <a:rPr lang="en-US" dirty="0" smtClean="0"/>
              <a:t>Regular public low-income dwelling structures</a:t>
            </a:r>
          </a:p>
          <a:p>
            <a:r>
              <a:rPr lang="en-US" dirty="0" smtClean="0"/>
              <a:t>Initial retrofitting options in e.g. insulated ceilings</a:t>
            </a:r>
          </a:p>
          <a:p>
            <a:r>
              <a:rPr lang="en-US" dirty="0" smtClean="0"/>
              <a:t>Predictive tools calibrated accounting for minimum service levels (thermal comfort Temp and </a:t>
            </a:r>
            <a:r>
              <a:rPr lang="en-US" dirty="0" smtClean="0"/>
              <a:t>humidity ranges </a:t>
            </a:r>
            <a:r>
              <a:rPr lang="en-US" dirty="0" smtClean="0"/>
              <a:t>in bioclimatic charts)</a:t>
            </a:r>
          </a:p>
          <a:p>
            <a:r>
              <a:rPr lang="en-US" dirty="0" smtClean="0"/>
              <a:t>Inclusion of suppressed demand</a:t>
            </a:r>
          </a:p>
          <a:p>
            <a:r>
              <a:rPr lang="en-US" dirty="0" smtClean="0"/>
              <a:t>Costly data gathering and model building</a:t>
            </a:r>
          </a:p>
          <a:p>
            <a:r>
              <a:rPr lang="en-US" dirty="0" smtClean="0"/>
              <a:t>Attempted approval of CDM </a:t>
            </a:r>
            <a:r>
              <a:rPr lang="en-US" dirty="0" smtClean="0"/>
              <a:t>large-scale </a:t>
            </a:r>
            <a:r>
              <a:rPr lang="en-US" dirty="0" err="1" smtClean="0"/>
              <a:t>meths</a:t>
            </a:r>
            <a:endParaRPr lang="en-US" dirty="0" smtClean="0"/>
          </a:p>
          <a:p>
            <a:r>
              <a:rPr lang="en-US" dirty="0" smtClean="0"/>
              <a:t>Project registration (</a:t>
            </a:r>
            <a:r>
              <a:rPr lang="en-US" dirty="0" err="1" smtClean="0"/>
              <a:t>Kuyasa</a:t>
            </a:r>
            <a:r>
              <a:rPr lang="en-US" dirty="0" smtClean="0"/>
              <a:t>)</a:t>
            </a:r>
          </a:p>
          <a:p>
            <a:r>
              <a:rPr lang="en-US" dirty="0" smtClean="0"/>
              <a:t>Considerations of </a:t>
            </a:r>
            <a:r>
              <a:rPr lang="en-US" dirty="0" smtClean="0"/>
              <a:t>AMSIII-AE</a:t>
            </a:r>
            <a:endParaRPr lang="en-US" dirty="0" smtClean="0"/>
          </a:p>
          <a:p>
            <a:r>
              <a:rPr lang="en-US" dirty="0" smtClean="0"/>
              <a:t>GSF large scale meth close to approval </a:t>
            </a:r>
            <a:endParaRPr lang="en-US" dirty="0"/>
          </a:p>
        </p:txBody>
      </p:sp>
    </p:spTree>
    <p:extLst>
      <p:ext uri="{BB962C8B-B14F-4D97-AF65-F5344CB8AC3E}">
        <p14:creationId xmlns:p14="http://schemas.microsoft.com/office/powerpoint/2010/main" val="233707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046"/>
          </a:xfrm>
        </p:spPr>
        <p:txBody>
          <a:bodyPr/>
          <a:lstStyle/>
          <a:p>
            <a:r>
              <a:rPr lang="en-US" dirty="0" smtClean="0"/>
              <a:t>Tools for current meth</a:t>
            </a:r>
            <a:endParaRPr lang="en-US" dirty="0"/>
          </a:p>
        </p:txBody>
      </p:sp>
      <p:sp>
        <p:nvSpPr>
          <p:cNvPr id="3" name="Content Placeholder 2"/>
          <p:cNvSpPr>
            <a:spLocks noGrp="1"/>
          </p:cNvSpPr>
          <p:nvPr>
            <p:ph idx="1"/>
          </p:nvPr>
        </p:nvSpPr>
        <p:spPr>
          <a:xfrm>
            <a:off x="457200" y="1323473"/>
            <a:ext cx="8229600" cy="5387473"/>
          </a:xfrm>
        </p:spPr>
        <p:txBody>
          <a:bodyPr>
            <a:normAutofit fontScale="85000" lnSpcReduction="20000"/>
          </a:bodyPr>
          <a:lstStyle/>
          <a:p>
            <a:r>
              <a:rPr lang="en-GB" dirty="0"/>
              <a:t>The </a:t>
            </a:r>
            <a:r>
              <a:rPr lang="en-GB" dirty="0" err="1"/>
              <a:t>DesignBuilder</a:t>
            </a:r>
            <a:r>
              <a:rPr lang="en-GB" dirty="0"/>
              <a:t> and </a:t>
            </a:r>
            <a:r>
              <a:rPr lang="en-GB" dirty="0" err="1"/>
              <a:t>EnergyPlus</a:t>
            </a:r>
            <a:r>
              <a:rPr lang="en-GB" dirty="0"/>
              <a:t> combination is promoted internationally by the US </a:t>
            </a:r>
            <a:r>
              <a:rPr lang="en-GB" dirty="0" err="1"/>
              <a:t>Dept</a:t>
            </a:r>
            <a:r>
              <a:rPr lang="en-GB" dirty="0"/>
              <a:t> of Energy and has been validated by ASHRAE. </a:t>
            </a:r>
            <a:endParaRPr lang="en-GB" dirty="0" smtClean="0"/>
          </a:p>
          <a:p>
            <a:r>
              <a:rPr lang="en-GB" dirty="0" smtClean="0"/>
              <a:t>In </a:t>
            </a:r>
            <a:r>
              <a:rPr lang="en-GB" dirty="0"/>
              <a:t>this instance version 3 of </a:t>
            </a:r>
            <a:r>
              <a:rPr lang="en-GB" dirty="0" err="1"/>
              <a:t>EnergyPlus</a:t>
            </a:r>
            <a:r>
              <a:rPr lang="en-GB" dirty="0"/>
              <a:t> has been utilized, its ASHRAE verification is available.</a:t>
            </a:r>
            <a:r>
              <a:rPr lang="en-US" dirty="0" smtClean="0">
                <a:effectLst/>
              </a:rPr>
              <a:t> </a:t>
            </a:r>
            <a:r>
              <a:rPr lang="en-GB" dirty="0" err="1"/>
              <a:t>EnergyPlus</a:t>
            </a:r>
            <a:r>
              <a:rPr lang="en-GB" dirty="0"/>
              <a:t> has been validated under the comparative Standard Method of Test for the Evaluation of Building Energy Analysis Computer Programs BESTEST/ASHARE STD 140. </a:t>
            </a:r>
            <a:endParaRPr lang="en-GB" dirty="0" smtClean="0"/>
          </a:p>
          <a:p>
            <a:r>
              <a:rPr lang="en-GB" dirty="0" smtClean="0"/>
              <a:t>BESTEST </a:t>
            </a:r>
            <a:r>
              <a:rPr lang="en-GB" dirty="0"/>
              <a:t>(Building Energy Simulation TEST) is a comparative set of tests which has become one of the industry’s most accepted methods to validate and test the simulation capabilities of the exterior envelope portions of building energy simulation programs. </a:t>
            </a:r>
            <a:endParaRPr lang="en-GB" dirty="0" smtClean="0"/>
          </a:p>
          <a:p>
            <a:r>
              <a:rPr lang="en-GB" dirty="0" smtClean="0"/>
              <a:t>There are many other </a:t>
            </a:r>
            <a:r>
              <a:rPr lang="en-GB" dirty="0" smtClean="0"/>
              <a:t>tools of various qualities.</a:t>
            </a:r>
            <a:endParaRPr lang="en-US" dirty="0"/>
          </a:p>
        </p:txBody>
      </p:sp>
    </p:spTree>
    <p:extLst>
      <p:ext uri="{BB962C8B-B14F-4D97-AF65-F5344CB8AC3E}">
        <p14:creationId xmlns:p14="http://schemas.microsoft.com/office/powerpoint/2010/main" val="4120673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457200" y="266199"/>
            <a:ext cx="8229600" cy="698500"/>
          </a:xfrm>
        </p:spPr>
        <p:txBody>
          <a:bodyPr>
            <a:normAutofit fontScale="90000"/>
          </a:bodyPr>
          <a:lstStyle/>
          <a:p>
            <a:r>
              <a:rPr lang="en-US" dirty="0" smtClean="0">
                <a:latin typeface="Calibri" charset="0"/>
              </a:rPr>
              <a:t>Suppressed Demand </a:t>
            </a:r>
            <a:r>
              <a:rPr lang="en-US" dirty="0">
                <a:latin typeface="Calibri" charset="0"/>
              </a:rPr>
              <a:t>Focus</a:t>
            </a:r>
          </a:p>
        </p:txBody>
      </p:sp>
      <p:sp>
        <p:nvSpPr>
          <p:cNvPr id="3" name="Content Placeholder 2"/>
          <p:cNvSpPr>
            <a:spLocks noGrp="1"/>
          </p:cNvSpPr>
          <p:nvPr>
            <p:ph idx="1"/>
          </p:nvPr>
        </p:nvSpPr>
        <p:spPr>
          <a:xfrm>
            <a:off x="457200" y="964699"/>
            <a:ext cx="8229600" cy="5772985"/>
          </a:xfrm>
        </p:spPr>
        <p:txBody>
          <a:bodyPr>
            <a:normAutofit lnSpcReduction="10000"/>
          </a:bodyPr>
          <a:lstStyle/>
          <a:p>
            <a:r>
              <a:rPr lang="en-US" sz="2600" dirty="0">
                <a:latin typeface="Calibri" charset="0"/>
              </a:rPr>
              <a:t>Initially in COP7, then </a:t>
            </a:r>
            <a:r>
              <a:rPr lang="en-US" sz="2600" dirty="0" err="1" smtClean="0">
                <a:latin typeface="Calibri" charset="0"/>
              </a:rPr>
              <a:t>Kuyasa</a:t>
            </a:r>
            <a:r>
              <a:rPr lang="en-US" sz="2600" dirty="0" smtClean="0">
                <a:latin typeface="Calibri" charset="0"/>
              </a:rPr>
              <a:t> validation, </a:t>
            </a:r>
            <a:r>
              <a:rPr lang="en-US" sz="2600" dirty="0">
                <a:latin typeface="Calibri" charset="0"/>
              </a:rPr>
              <a:t>much lobbying, Guidance in </a:t>
            </a:r>
            <a:r>
              <a:rPr lang="en-US" sz="2600" dirty="0" smtClean="0">
                <a:latin typeface="Calibri" charset="0"/>
              </a:rPr>
              <a:t>GS </a:t>
            </a:r>
            <a:r>
              <a:rPr lang="en-US" sz="2600" dirty="0" err="1" smtClean="0">
                <a:latin typeface="Calibri" charset="0"/>
              </a:rPr>
              <a:t>Decentralised</a:t>
            </a:r>
            <a:r>
              <a:rPr lang="en-US" sz="2600" dirty="0" smtClean="0">
                <a:latin typeface="Calibri" charset="0"/>
              </a:rPr>
              <a:t> </a:t>
            </a:r>
            <a:r>
              <a:rPr lang="en-US" sz="2600" dirty="0">
                <a:latin typeface="Calibri" charset="0"/>
              </a:rPr>
              <a:t>Thermal Services Meth, </a:t>
            </a:r>
            <a:r>
              <a:rPr lang="en-US" sz="2600" dirty="0" smtClean="0">
                <a:latin typeface="Calibri" charset="0"/>
              </a:rPr>
              <a:t>UNFCCC Standard, then </a:t>
            </a:r>
            <a:r>
              <a:rPr lang="en-US" sz="2600" dirty="0">
                <a:latin typeface="Calibri" charset="0"/>
              </a:rPr>
              <a:t>BMU-ICI project</a:t>
            </a:r>
          </a:p>
          <a:p>
            <a:r>
              <a:rPr lang="en-US" sz="2600" dirty="0">
                <a:latin typeface="Calibri" charset="0"/>
              </a:rPr>
              <a:t>Where maximum sustainable development can be achieved</a:t>
            </a:r>
          </a:p>
          <a:p>
            <a:r>
              <a:rPr lang="en-US" sz="2600" dirty="0">
                <a:latin typeface="Calibri" charset="0"/>
              </a:rPr>
              <a:t>Where fossil lock-ins can be avoided</a:t>
            </a:r>
          </a:p>
          <a:p>
            <a:r>
              <a:rPr lang="en-US" sz="2600" dirty="0">
                <a:latin typeface="Calibri" charset="0"/>
              </a:rPr>
              <a:t>Where poverty, lack of infrastructure or </a:t>
            </a:r>
            <a:r>
              <a:rPr lang="en-US" sz="2600" dirty="0" smtClean="0">
                <a:latin typeface="Calibri" charset="0"/>
              </a:rPr>
              <a:t>lack of natural </a:t>
            </a:r>
            <a:r>
              <a:rPr lang="en-US" sz="2600" dirty="0">
                <a:latin typeface="Calibri" charset="0"/>
              </a:rPr>
              <a:t>resources exist</a:t>
            </a:r>
          </a:p>
          <a:p>
            <a:r>
              <a:rPr lang="en-US" sz="2600" dirty="0">
                <a:latin typeface="Calibri" charset="0"/>
              </a:rPr>
              <a:t>LDCs, LLDCs, SIDS</a:t>
            </a:r>
            <a:r>
              <a:rPr lang="en-US" sz="2600" dirty="0" smtClean="0">
                <a:latin typeface="Calibri" charset="0"/>
              </a:rPr>
              <a:t>, </a:t>
            </a:r>
            <a:r>
              <a:rPr lang="en-US" sz="2600" dirty="0">
                <a:latin typeface="Calibri" charset="0"/>
              </a:rPr>
              <a:t>Sub-Saharan Africa</a:t>
            </a:r>
          </a:p>
          <a:p>
            <a:r>
              <a:rPr lang="en-US" sz="2600" dirty="0">
                <a:latin typeface="Calibri" charset="0"/>
              </a:rPr>
              <a:t>Learning-by-doing – learning to apply the clear principles and recalibrating approach</a:t>
            </a:r>
          </a:p>
          <a:p>
            <a:r>
              <a:rPr lang="en-US" sz="2600" dirty="0">
                <a:latin typeface="Calibri" charset="0"/>
              </a:rPr>
              <a:t>Where transaction costs can be </a:t>
            </a:r>
            <a:r>
              <a:rPr lang="en-US" sz="2600" dirty="0" err="1" smtClean="0">
                <a:latin typeface="Calibri" charset="0"/>
              </a:rPr>
              <a:t>minimised</a:t>
            </a:r>
            <a:endParaRPr lang="en-US" sz="2600" dirty="0">
              <a:latin typeface="Calibri" charset="0"/>
            </a:endParaRPr>
          </a:p>
          <a:p>
            <a:r>
              <a:rPr lang="en-US" sz="2600" dirty="0" smtClean="0">
                <a:latin typeface="Calibri" charset="0"/>
              </a:rPr>
              <a:t>Remain conservative </a:t>
            </a:r>
            <a:r>
              <a:rPr lang="en-US" sz="2600" dirty="0" err="1" smtClean="0">
                <a:latin typeface="Calibri" charset="0"/>
              </a:rPr>
              <a:t>wrt</a:t>
            </a:r>
            <a:r>
              <a:rPr lang="en-US" sz="2600" dirty="0" smtClean="0">
                <a:latin typeface="Calibri" charset="0"/>
              </a:rPr>
              <a:t> service levels (application requires livelihoods increasing as a precondition)</a:t>
            </a:r>
            <a:endParaRPr lang="en-US" sz="2600" dirty="0">
              <a:latin typeface="Calibri" charset="0"/>
            </a:endParaRPr>
          </a:p>
        </p:txBody>
      </p:sp>
    </p:spTree>
    <p:extLst>
      <p:ext uri="{BB962C8B-B14F-4D97-AF65-F5344CB8AC3E}">
        <p14:creationId xmlns:p14="http://schemas.microsoft.com/office/powerpoint/2010/main" val="2610067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1295</TotalTime>
  <Words>836</Words>
  <Application>Microsoft Macintosh PowerPoint</Application>
  <PresentationFormat>On-screen Show (4:3)</PresentationFormat>
  <Paragraphs>108</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Document</vt:lpstr>
      <vt:lpstr>Microsoft Word Document</vt:lpstr>
      <vt:lpstr>Experiences in carbon accounting for thermal performance improvements in low-income dwelling structures </vt:lpstr>
      <vt:lpstr>Contents</vt:lpstr>
      <vt:lpstr>PowerPoint Presentation</vt:lpstr>
      <vt:lpstr>Policy History in South Africa</vt:lpstr>
      <vt:lpstr>Insulated Ceiling installation - Public Works</vt:lpstr>
      <vt:lpstr>PowerPoint Presentation</vt:lpstr>
      <vt:lpstr>Thermal Performance Approaches</vt:lpstr>
      <vt:lpstr>Tools for current meth</vt:lpstr>
      <vt:lpstr>Suppressed Demand Focus</vt:lpstr>
      <vt:lpstr>Gradual release of suppressed demand: Carbon Calculations that take interventions into account (e.g.: Thermal Performance improvements etc.) </vt:lpstr>
      <vt:lpstr>PowerPoint Presentation</vt:lpstr>
      <vt:lpstr>Service levels – Thermal comfort</vt:lpstr>
      <vt:lpstr>Thermal Comfort</vt:lpstr>
      <vt:lpstr>Non-sleeping Occupancy</vt:lpstr>
      <vt:lpstr>Air-changes </vt:lpstr>
      <vt:lpstr>PowerPoint Presentation</vt:lpstr>
      <vt:lpstr>Issues…</vt:lpstr>
      <vt:lpstr>Experiences with Regulators</vt:lpstr>
      <vt:lpstr>PowerPoint Presentation</vt:lpstr>
    </vt:vector>
  </TitlesOfParts>
  <Company>SouthSouthNorth Projects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in carbon accounting for thermal performance improvements in low-income dwelling structures </dc:title>
  <dc:creator>Steve Thorne</dc:creator>
  <cp:lastModifiedBy>Steve Thorne</cp:lastModifiedBy>
  <cp:revision>23</cp:revision>
  <dcterms:created xsi:type="dcterms:W3CDTF">2014-03-25T08:17:52Z</dcterms:created>
  <dcterms:modified xsi:type="dcterms:W3CDTF">2014-03-27T05:05:25Z</dcterms:modified>
</cp:coreProperties>
</file>