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1" r:id="rId1"/>
  </p:sldMasterIdLst>
  <p:notesMasterIdLst>
    <p:notesMasterId r:id="rId29"/>
  </p:notesMasterIdLst>
  <p:handoutMasterIdLst>
    <p:handoutMasterId r:id="rId30"/>
  </p:handoutMasterIdLst>
  <p:sldIdLst>
    <p:sldId id="276" r:id="rId2"/>
    <p:sldId id="279" r:id="rId3"/>
    <p:sldId id="336" r:id="rId4"/>
    <p:sldId id="278" r:id="rId5"/>
    <p:sldId id="339" r:id="rId6"/>
    <p:sldId id="282" r:id="rId7"/>
    <p:sldId id="334" r:id="rId8"/>
    <p:sldId id="335" r:id="rId9"/>
    <p:sldId id="337" r:id="rId10"/>
    <p:sldId id="283" r:id="rId11"/>
    <p:sldId id="285" r:id="rId12"/>
    <p:sldId id="323" r:id="rId13"/>
    <p:sldId id="338" r:id="rId14"/>
    <p:sldId id="292" r:id="rId15"/>
    <p:sldId id="351" r:id="rId16"/>
    <p:sldId id="329" r:id="rId17"/>
    <p:sldId id="343" r:id="rId18"/>
    <p:sldId id="341" r:id="rId19"/>
    <p:sldId id="293" r:id="rId20"/>
    <p:sldId id="350" r:id="rId21"/>
    <p:sldId id="344" r:id="rId22"/>
    <p:sldId id="346" r:id="rId23"/>
    <p:sldId id="347" r:id="rId24"/>
    <p:sldId id="342" r:id="rId25"/>
    <p:sldId id="352" r:id="rId26"/>
    <p:sldId id="349" r:id="rId27"/>
    <p:sldId id="340" r:id="rId28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4" autoAdjust="0"/>
    <p:restoredTop sz="84547" autoAdjust="0"/>
  </p:normalViewPr>
  <p:slideViewPr>
    <p:cSldViewPr snapToGrid="0" snapToObjects="1">
      <p:cViewPr varScale="1">
        <p:scale>
          <a:sx n="62" d="100"/>
          <a:sy n="62" d="100"/>
        </p:scale>
        <p:origin x="-630" y="-78"/>
      </p:cViewPr>
      <p:guideLst>
        <p:guide orient="horz" pos="3949"/>
        <p:guide orient="horz" pos="1545"/>
        <p:guide pos="433"/>
        <p:guide pos="5335"/>
        <p:guide pos="42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1"/>
            <a:ext cx="4984962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5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Promised to say more about NAMA acronym: </a:t>
            </a:r>
          </a:p>
          <a:p>
            <a:endParaRPr lang="en-US" dirty="0"/>
          </a:p>
          <a:p>
            <a:r>
              <a:rPr lang="en-US" dirty="0" smtClean="0"/>
              <a:t>Stands for Nationally Appropriate Mitigation Action</a:t>
            </a:r>
          </a:p>
          <a:p>
            <a:endParaRPr lang="en-US" dirty="0"/>
          </a:p>
          <a:p>
            <a:r>
              <a:rPr lang="en-US" dirty="0" smtClean="0"/>
              <a:t>Become framework</a:t>
            </a:r>
          </a:p>
          <a:p>
            <a:endParaRPr lang="en-US" dirty="0"/>
          </a:p>
          <a:p>
            <a:r>
              <a:rPr lang="en-US" dirty="0" smtClean="0"/>
              <a:t>Some key elements already  becoming clear:</a:t>
            </a:r>
          </a:p>
          <a:p>
            <a:endParaRPr lang="en-US" dirty="0"/>
          </a:p>
          <a:p>
            <a:r>
              <a:rPr lang="en-US" dirty="0" smtClean="0"/>
              <a:t>Voluntary – as opposed to Kyoto commitments – mandatory</a:t>
            </a:r>
          </a:p>
          <a:p>
            <a:r>
              <a:rPr lang="en-US" dirty="0" smtClean="0"/>
              <a:t>Country Ownership –  Nat </a:t>
            </a:r>
            <a:r>
              <a:rPr lang="en-US" dirty="0" err="1" smtClean="0"/>
              <a:t>Sust</a:t>
            </a:r>
            <a:r>
              <a:rPr lang="en-US" dirty="0" smtClean="0"/>
              <a:t> </a:t>
            </a:r>
            <a:r>
              <a:rPr lang="en-US" dirty="0" err="1" smtClean="0"/>
              <a:t>Dev</a:t>
            </a:r>
            <a:r>
              <a:rPr lang="en-US" dirty="0" smtClean="0"/>
              <a:t> priorities</a:t>
            </a:r>
          </a:p>
          <a:p>
            <a:r>
              <a:rPr lang="en-US" dirty="0" smtClean="0"/>
              <a:t>Wide range of activities – perhaps incl. investments, capacity </a:t>
            </a:r>
            <a:r>
              <a:rPr lang="en-US" dirty="0" err="1" smtClean="0"/>
              <a:t>bldg</a:t>
            </a:r>
            <a:r>
              <a:rPr lang="en-US" dirty="0" smtClean="0"/>
              <a:t>, policy measures.</a:t>
            </a:r>
          </a:p>
          <a:p>
            <a:r>
              <a:rPr lang="en-US" dirty="0" smtClean="0"/>
              <a:t>Scale – looking for transformative changes beyond project b p (CDM)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F907-F6EA-4208-8F48-550485E8D5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4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 smtClean="0"/>
              <a:t>Why</a:t>
            </a:r>
            <a:r>
              <a:rPr lang="de-DE" sz="1200" dirty="0" smtClean="0"/>
              <a:t> at all </a:t>
            </a:r>
            <a:r>
              <a:rPr lang="de-DE" sz="1200" dirty="0" err="1" smtClean="0"/>
              <a:t>involving</a:t>
            </a:r>
            <a:r>
              <a:rPr lang="de-DE" sz="1200" dirty="0" smtClean="0"/>
              <a:t> sub-</a:t>
            </a:r>
            <a:r>
              <a:rPr lang="de-DE" sz="1200" dirty="0" err="1" smtClean="0"/>
              <a:t>nationals</a:t>
            </a:r>
            <a:r>
              <a:rPr lang="de-DE" sz="1200" dirty="0" smtClean="0"/>
              <a:t> in national </a:t>
            </a:r>
            <a:r>
              <a:rPr lang="de-DE" sz="1200" dirty="0" err="1" smtClean="0"/>
              <a:t>mitigation</a:t>
            </a:r>
            <a:r>
              <a:rPr lang="de-DE" sz="1200" dirty="0" smtClean="0"/>
              <a:t> </a:t>
            </a:r>
            <a:r>
              <a:rPr lang="de-DE" sz="1200" dirty="0" err="1" smtClean="0"/>
              <a:t>strategies</a:t>
            </a:r>
            <a:r>
              <a:rPr lang="de-DE" sz="1200" dirty="0" smtClean="0"/>
              <a:t>?</a:t>
            </a:r>
            <a:r>
              <a:rPr lang="de-DE" sz="1200" baseline="0" dirty="0" smtClean="0"/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Depending on the country specific circumstances and the level of </a:t>
            </a:r>
            <a:r>
              <a:rPr lang="en-US" sz="1200" dirty="0" err="1" smtClean="0">
                <a:solidFill>
                  <a:prstClr val="black"/>
                </a:solidFill>
              </a:rPr>
              <a:t>decentralisation</a:t>
            </a:r>
            <a:r>
              <a:rPr lang="en-US" sz="1200" dirty="0" smtClean="0">
                <a:solidFill>
                  <a:prstClr val="black"/>
                </a:solidFill>
              </a:rPr>
              <a:t>,</a:t>
            </a:r>
            <a:r>
              <a:rPr lang="en-US" sz="1200" baseline="0" dirty="0" smtClean="0">
                <a:solidFill>
                  <a:prstClr val="black"/>
                </a:solidFill>
              </a:rPr>
              <a:t> sub-national hold key competencies in GHG relevant sectors. 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Ex. Indonesia: The waste sector counts for more than 9 %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- and the amount is rising through the population growth in cities.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High mitigation potential.</a:t>
            </a:r>
            <a:endParaRPr lang="en-US" sz="12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National partner says that the V-NAMA project  provides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an entry point to address the climate change issues related to the solid waste management process and also as a model to implement the mitigation action in waste sector as part of the provincial climate action plan called RAD GRK.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Taking this into account, vertically integrated NAMAs refer</a:t>
            </a:r>
            <a:r>
              <a:rPr lang="en-US" sz="1200" baseline="0" dirty="0" smtClean="0">
                <a:solidFill>
                  <a:prstClr val="black"/>
                </a:solidFill>
              </a:rPr>
              <a:t> to the need of strong c</a:t>
            </a:r>
            <a:r>
              <a:rPr lang="de-DE" sz="1200" dirty="0" err="1" smtClean="0"/>
              <a:t>ollaboration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different </a:t>
            </a:r>
            <a:r>
              <a:rPr lang="de-DE" sz="1200" dirty="0" err="1" smtClean="0"/>
              <a:t>governance</a:t>
            </a:r>
            <a:r>
              <a:rPr lang="de-DE" sz="1200" dirty="0" smtClean="0"/>
              <a:t> </a:t>
            </a:r>
            <a:r>
              <a:rPr lang="de-DE" sz="1200" dirty="0" err="1" smtClean="0"/>
              <a:t>levels</a:t>
            </a:r>
            <a:r>
              <a:rPr lang="de-DE" sz="1200" dirty="0" smtClean="0"/>
              <a:t> (National,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provincial</a:t>
            </a:r>
            <a:r>
              <a:rPr lang="de-DE" sz="1200" baseline="0" dirty="0" smtClean="0"/>
              <a:t>/regional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local</a:t>
            </a:r>
            <a:r>
              <a:rPr lang="de-DE" sz="1200" baseline="0" dirty="0" smtClean="0"/>
              <a:t>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Ex.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Peru: regional strategies on cc mandatory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according to national regulation. However, no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technical and financial support for design, implementation and monitoring. </a:t>
            </a:r>
            <a:endParaRPr lang="en-US" sz="12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52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705">
              <a:defRPr/>
            </a:pPr>
            <a:r>
              <a:rPr lang="de-DE" sz="1300" dirty="0"/>
              <a:t>All </a:t>
            </a:r>
            <a:r>
              <a:rPr lang="de-DE" sz="1300" dirty="0" err="1"/>
              <a:t>levels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</a:t>
            </a:r>
            <a:r>
              <a:rPr lang="de-DE" sz="1300" dirty="0" err="1"/>
              <a:t>government</a:t>
            </a:r>
            <a:r>
              <a:rPr lang="de-DE" sz="1300" dirty="0"/>
              <a:t> </a:t>
            </a:r>
            <a:r>
              <a:rPr lang="de-DE" sz="1300" dirty="0" err="1"/>
              <a:t>integrated</a:t>
            </a:r>
            <a:r>
              <a:rPr lang="de-DE" sz="1300" dirty="0"/>
              <a:t>, limited </a:t>
            </a:r>
            <a:r>
              <a:rPr lang="de-DE" sz="1300" dirty="0" err="1"/>
              <a:t>number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</a:t>
            </a:r>
            <a:r>
              <a:rPr lang="de-DE" sz="1300" dirty="0" err="1"/>
              <a:t>stakeholders</a:t>
            </a:r>
            <a:r>
              <a:rPr lang="de-DE" sz="1300" dirty="0"/>
              <a:t>, </a:t>
            </a:r>
            <a:r>
              <a:rPr lang="de-DE" sz="1300" dirty="0" err="1"/>
              <a:t>direct</a:t>
            </a:r>
            <a:r>
              <a:rPr lang="de-DE" sz="1300" dirty="0"/>
              <a:t> </a:t>
            </a:r>
            <a:r>
              <a:rPr lang="de-DE" sz="1300" dirty="0" err="1"/>
              <a:t>access</a:t>
            </a:r>
            <a:r>
              <a:rPr lang="de-DE" sz="1300" dirty="0"/>
              <a:t> </a:t>
            </a:r>
            <a:r>
              <a:rPr lang="de-DE" sz="1300" dirty="0" err="1"/>
              <a:t>to</a:t>
            </a:r>
            <a:r>
              <a:rPr lang="de-DE" sz="1300" dirty="0"/>
              <a:t> national </a:t>
            </a:r>
            <a:r>
              <a:rPr lang="de-DE" sz="1300" dirty="0" err="1"/>
              <a:t>climate</a:t>
            </a:r>
            <a:r>
              <a:rPr lang="de-DE" sz="1300" dirty="0"/>
              <a:t> </a:t>
            </a:r>
            <a:r>
              <a:rPr lang="de-DE" sz="1300" dirty="0" err="1"/>
              <a:t>decision</a:t>
            </a:r>
            <a:r>
              <a:rPr lang="de-DE" sz="1300" dirty="0"/>
              <a:t> </a:t>
            </a:r>
            <a:r>
              <a:rPr lang="de-DE" sz="1300" dirty="0" err="1"/>
              <a:t>makers</a:t>
            </a:r>
            <a:r>
              <a:rPr lang="de-DE" sz="1300" dirty="0"/>
              <a:t>, positive </a:t>
            </a:r>
            <a:r>
              <a:rPr lang="de-DE" sz="1300" dirty="0" err="1"/>
              <a:t>co-benefits</a:t>
            </a:r>
            <a:r>
              <a:rPr lang="de-DE" sz="1300" dirty="0"/>
              <a:t> </a:t>
            </a:r>
            <a:r>
              <a:rPr lang="de-DE" sz="1300" dirty="0" err="1"/>
              <a:t>for</a:t>
            </a:r>
            <a:r>
              <a:rPr lang="de-DE" sz="1300" dirty="0"/>
              <a:t> </a:t>
            </a:r>
            <a:r>
              <a:rPr lang="de-DE" sz="1300" dirty="0" err="1"/>
              <a:t>vertical</a:t>
            </a:r>
            <a:r>
              <a:rPr lang="de-DE" sz="1300" dirty="0"/>
              <a:t> </a:t>
            </a:r>
            <a:r>
              <a:rPr lang="de-DE" sz="1300" dirty="0" err="1"/>
              <a:t>integration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</a:t>
            </a:r>
            <a:r>
              <a:rPr lang="de-DE" sz="1300" dirty="0" err="1"/>
              <a:t>policies</a:t>
            </a:r>
            <a:r>
              <a:rPr lang="de-DE" sz="1300" dirty="0"/>
              <a:t>, real </a:t>
            </a:r>
            <a:r>
              <a:rPr lang="de-DE" sz="1300" dirty="0" err="1"/>
              <a:t>exchange</a:t>
            </a:r>
            <a:r>
              <a:rPr lang="de-DE" sz="1300" dirty="0"/>
              <a:t> </a:t>
            </a:r>
            <a:r>
              <a:rPr lang="de-DE" sz="1300" dirty="0" err="1"/>
              <a:t>and</a:t>
            </a:r>
            <a:r>
              <a:rPr lang="de-DE" sz="1300" dirty="0"/>
              <a:t> </a:t>
            </a:r>
            <a:r>
              <a:rPr lang="de-DE" sz="1300" dirty="0" err="1"/>
              <a:t>cooperation</a:t>
            </a:r>
            <a:r>
              <a:rPr lang="de-DE" sz="1300" dirty="0"/>
              <a:t> </a:t>
            </a:r>
            <a:r>
              <a:rPr lang="de-DE" sz="1300" dirty="0" err="1"/>
              <a:t>between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levels</a:t>
            </a:r>
            <a:r>
              <a:rPr lang="de-DE" sz="1300" dirty="0"/>
              <a:t>, limited </a:t>
            </a:r>
            <a:r>
              <a:rPr lang="de-DE" sz="1300" dirty="0" err="1"/>
              <a:t>cover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</a:t>
            </a:r>
            <a:r>
              <a:rPr lang="de-DE" sz="1300" dirty="0" err="1"/>
              <a:t>municipal</a:t>
            </a:r>
            <a:r>
              <a:rPr lang="de-DE" sz="1300" dirty="0"/>
              <a:t> GHG </a:t>
            </a:r>
            <a:r>
              <a:rPr lang="de-DE" sz="1300" dirty="0" err="1"/>
              <a:t>emissions</a:t>
            </a:r>
            <a:r>
              <a:rPr lang="de-DE" sz="1300" dirty="0"/>
              <a:t>, GHG </a:t>
            </a:r>
            <a:r>
              <a:rPr lang="de-DE" sz="1300" dirty="0" err="1"/>
              <a:t>emissions</a:t>
            </a:r>
            <a:r>
              <a:rPr lang="de-DE" sz="1300" dirty="0"/>
              <a:t> </a:t>
            </a:r>
            <a:r>
              <a:rPr lang="de-DE" sz="1300" dirty="0" err="1"/>
              <a:t>reduction</a:t>
            </a:r>
            <a:r>
              <a:rPr lang="de-DE" sz="1300" dirty="0"/>
              <a:t> </a:t>
            </a:r>
            <a:r>
              <a:rPr lang="de-DE" sz="1300" dirty="0" err="1"/>
              <a:t>can</a:t>
            </a:r>
            <a:r>
              <a:rPr lang="de-DE" sz="1300" dirty="0"/>
              <a:t> </a:t>
            </a:r>
            <a:r>
              <a:rPr lang="de-DE" sz="1300" dirty="0" err="1"/>
              <a:t>contribute</a:t>
            </a:r>
            <a:r>
              <a:rPr lang="de-DE" sz="1300" dirty="0"/>
              <a:t> </a:t>
            </a:r>
            <a:r>
              <a:rPr lang="de-DE" sz="1300" dirty="0" err="1"/>
              <a:t>directly</a:t>
            </a:r>
            <a:r>
              <a:rPr lang="de-DE" sz="1300" dirty="0"/>
              <a:t> </a:t>
            </a:r>
            <a:r>
              <a:rPr lang="de-DE" sz="1300" dirty="0" err="1"/>
              <a:t>to</a:t>
            </a:r>
            <a:r>
              <a:rPr lang="de-DE" sz="1300" dirty="0"/>
              <a:t> </a:t>
            </a:r>
            <a:r>
              <a:rPr lang="de-DE" sz="1300" dirty="0" err="1"/>
              <a:t>sectoral</a:t>
            </a:r>
            <a:r>
              <a:rPr lang="de-DE" sz="1300" dirty="0"/>
              <a:t> </a:t>
            </a:r>
            <a:r>
              <a:rPr lang="de-DE" sz="1300" dirty="0" err="1"/>
              <a:t>mitigation</a:t>
            </a:r>
            <a:r>
              <a:rPr lang="de-DE" sz="1300" dirty="0"/>
              <a:t> </a:t>
            </a:r>
            <a:r>
              <a:rPr lang="de-DE" sz="1300" dirty="0" err="1"/>
              <a:t>target</a:t>
            </a:r>
            <a:endParaRPr lang="de-DE" sz="13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65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034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text: </a:t>
            </a:r>
          </a:p>
          <a:p>
            <a:endParaRPr lang="en-US" dirty="0" smtClean="0"/>
          </a:p>
          <a:p>
            <a:r>
              <a:rPr lang="en-US" dirty="0" smtClean="0"/>
              <a:t>‘’South Africa wants to strongly support the call to launch a process in Warsaw that will conclude in Paris in 2015 with a </a:t>
            </a:r>
            <a:r>
              <a:rPr lang="en-US" b="1" dirty="0" smtClean="0"/>
              <a:t>local climate action plan for local governments </a:t>
            </a:r>
            <a:r>
              <a:rPr lang="en-US" dirty="0" smtClean="0"/>
              <a:t>that is supported by </a:t>
            </a:r>
            <a:r>
              <a:rPr lang="en-US" b="1" dirty="0" smtClean="0"/>
              <a:t>specific sustainable urban development windows</a:t>
            </a:r>
            <a:r>
              <a:rPr lang="en-US" dirty="0" smtClean="0"/>
              <a:t> </a:t>
            </a:r>
            <a:r>
              <a:rPr lang="en-US" b="1" dirty="0" smtClean="0"/>
              <a:t>within global climate finance mechanisms</a:t>
            </a:r>
            <a:r>
              <a:rPr lang="en-US" dirty="0" smtClean="0"/>
              <a:t>, and where the </a:t>
            </a:r>
            <a:r>
              <a:rPr lang="en-US" b="1" dirty="0" smtClean="0"/>
              <a:t>vertical integration of local climate action </a:t>
            </a:r>
            <a:r>
              <a:rPr lang="en-US" dirty="0" smtClean="0"/>
              <a:t>at the national level is ensured, for example, by requiring that </a:t>
            </a:r>
            <a:r>
              <a:rPr lang="en-US" b="1" dirty="0" smtClean="0"/>
              <a:t>the development of National Adaptation Plans is informed by Local Adaptation Plans</a:t>
            </a:r>
            <a:r>
              <a:rPr lang="en-US" dirty="0" smtClean="0"/>
              <a:t>, and by supporting the </a:t>
            </a:r>
            <a:r>
              <a:rPr lang="en-US" b="1" dirty="0" smtClean="0">
                <a:solidFill>
                  <a:schemeClr val="accent1"/>
                </a:solidFill>
              </a:rPr>
              <a:t>implementation of vertical NAMAs.</a:t>
            </a:r>
          </a:p>
          <a:p>
            <a:r>
              <a:rPr lang="en-US" dirty="0" smtClean="0"/>
              <a:t>It is also necessary to establish a </a:t>
            </a:r>
            <a:r>
              <a:rPr lang="en-US" b="1" dirty="0" smtClean="0"/>
              <a:t>mechanism of regular dialogue and consultation between the Parties and the Local Government and Municipal Authorities Constituency </a:t>
            </a:r>
            <a:r>
              <a:rPr lang="en-US" dirty="0" smtClean="0"/>
              <a:t>in order to ensure the input of sub-national governments into the ADP negotiations.’ (...)”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68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Unternehmenspräsentation 2012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27.03.2014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dirty="0" smtClean="0"/>
              <a:t>Text durch klicken hinzufügen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Unternehmenspräsentation 2012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t>27.03.2014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Unternehmenspräsentation 2012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4875CE-FD07-4A3C-808A-303E5A159DE7}" type="datetime1">
              <a:rPr lang="de-DE" noProof="0" smtClean="0"/>
              <a:t>27.03.2014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0"/>
            <a:ext cx="2358000" cy="3816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Unternehmenspräsentation 2012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81F80F-BA6B-434B-9627-5470F3DE4CE0}" type="datetime1">
              <a:rPr lang="de-DE" noProof="0" smtClean="0"/>
              <a:t>27.03.2014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47626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Unternehmenspräsentation 2012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t>27.03.2014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36145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company presentation 2012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B12F191-653A-4885-BC0E-0B1AAE7AC675}" type="datetime1">
              <a:rPr lang="en-GB" noProof="0" smtClean="0"/>
              <a:t>27/03/2014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 smtClean="0"/>
              <a:t>Click here to add content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 smtClean="0"/>
              <a:t>Second layer</a:t>
            </a:r>
          </a:p>
          <a:p>
            <a:pPr marL="720000" lvl="2"/>
            <a:r>
              <a:rPr lang="de-DE" noProof="0" dirty="0" smtClean="0"/>
              <a:t>Third layer</a:t>
            </a:r>
          </a:p>
          <a:p>
            <a:pPr marL="1080000" lvl="3"/>
            <a:r>
              <a:rPr lang="de-DE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13359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company presentation 2012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7361707-4C49-43F8-B4E6-2E44FA809045}" type="datetime1">
              <a:rPr lang="en-GB" noProof="0" smtClean="0"/>
              <a:t>27/03/2014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02006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Titel durch Klicken hinzufügen</a:t>
            </a:r>
          </a:p>
        </p:txBody>
      </p:sp>
      <p:pic>
        <p:nvPicPr>
          <p:cNvPr id="18" name="Grafi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 smtClean="0"/>
              <a:t>Erste Ebene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 smtClean="0"/>
              <a:t>Zweite Ebene</a:t>
            </a:r>
          </a:p>
          <a:p>
            <a:pPr marL="720000" lvl="2"/>
            <a:r>
              <a:rPr lang="de-DE" noProof="0" dirty="0" smtClean="0"/>
              <a:t>Dritte Ebene</a:t>
            </a:r>
          </a:p>
          <a:p>
            <a:pPr marL="1080000" lvl="3"/>
            <a:r>
              <a:rPr lang="de-DE" noProof="0" dirty="0" smtClean="0"/>
              <a:t>Vierte Ebene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de-DE" smtClean="0"/>
              <a:t>Unternehmenspräsentation 2012</a:t>
            </a: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fld id="{4C8D9388-4335-489D-BC9A-BDF87AE01888}" type="datetime1">
              <a:rPr lang="de-DE" smtClean="0"/>
              <a:pPr/>
              <a:t>27.03.2014</a:t>
            </a:fld>
            <a:endParaRPr lang="de-DE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532900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s-ES_tradnl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 noProof="0" smtClean="0">
                <a:solidFill>
                  <a:schemeClr val="tx2"/>
                </a:solidFill>
                <a:latin typeface="Arial Narrow" pitchFamily="34" charset="0"/>
              </a:rPr>
              <a:pPr algn="r"/>
              <a:t>‹#›</a:t>
            </a:fld>
            <a:endParaRPr lang="de-DE" sz="1000" b="0" noProof="0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10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lang="de-DE" sz="1800" baseline="0" noProof="0" smtClean="0">
          <a:solidFill>
            <a:schemeClr val="tx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chemeClr val="accent1"/>
        </a:buClr>
        <a:buFont typeface="Arial" pitchFamily="34" charset="0"/>
        <a:buChar char="•"/>
        <a:tabLst>
          <a:tab pos="2190750" algn="l"/>
        </a:tabLst>
        <a:defRPr lang="de-DE" sz="1800" noProof="0" smtClean="0">
          <a:solidFill>
            <a:schemeClr val="tx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chemeClr val="tx2"/>
        </a:buClr>
        <a:buFont typeface="Arial" pitchFamily="34" charset="0"/>
        <a:buChar char="•"/>
        <a:tabLst>
          <a:tab pos="2190750" algn="l"/>
        </a:tabLst>
        <a:defRPr lang="de-DE" sz="1800" noProof="0" smtClean="0">
          <a:solidFill>
            <a:schemeClr val="tx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chemeClr val="tx2"/>
        </a:buClr>
        <a:buFont typeface="Arial" pitchFamily="34" charset="0"/>
        <a:buChar char="•"/>
        <a:tabLst>
          <a:tab pos="2190750" algn="l"/>
        </a:tabLst>
        <a:defRPr lang="de-DE" sz="1800" baseline="0" noProof="0" smtClean="0">
          <a:solidFill>
            <a:schemeClr val="tx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itigationpartnership.net/sites/default/files/nama_tool_9.0_0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nfccc4.meta-fusion.com/kongresse/cop19/templ/play.php?id_kongresssession=6921&amp;theme=unfcc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10"/>
          <p:cNvSpPr>
            <a:spLocks noGrp="1"/>
          </p:cNvSpPr>
          <p:nvPr>
            <p:ph type="subTitle" sz="quarter" idx="1"/>
          </p:nvPr>
        </p:nvSpPr>
        <p:spPr>
          <a:xfrm>
            <a:off x="1040400" y="1989497"/>
            <a:ext cx="7034400" cy="17526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Integrating </a:t>
            </a:r>
            <a:r>
              <a:rPr lang="en-US" sz="2000" b="1" dirty="0">
                <a:solidFill>
                  <a:schemeClr val="accent1"/>
                </a:solidFill>
              </a:rPr>
              <a:t>sub-national actors into national mitigation strategies through vertically integrated </a:t>
            </a:r>
            <a:r>
              <a:rPr lang="en-US" sz="2000" b="1" dirty="0" smtClean="0">
                <a:solidFill>
                  <a:schemeClr val="accent1"/>
                </a:solidFill>
              </a:rPr>
              <a:t>NAMAs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sz="2000" b="1" dirty="0" smtClean="0">
                <a:solidFill>
                  <a:schemeClr val="accent1"/>
                </a:solidFill>
              </a:rPr>
              <a:t>Tobias Zeller, GIZ Division Environment and Climate</a:t>
            </a:r>
            <a:endParaRPr lang="de-DE" sz="2000" dirty="0"/>
          </a:p>
          <a:p>
            <a:r>
              <a:rPr lang="en-US" dirty="0"/>
              <a:t> </a:t>
            </a:r>
            <a:r>
              <a:rPr lang="en-US" sz="2000" dirty="0" smtClean="0"/>
              <a:t>UNEP-UNFCCC Workshop on Urban </a:t>
            </a:r>
            <a:r>
              <a:rPr lang="en-US" sz="2000" dirty="0"/>
              <a:t>Methodologies for </a:t>
            </a:r>
            <a:r>
              <a:rPr lang="en-US" sz="2000" dirty="0" smtClean="0"/>
              <a:t>the Built environment, </a:t>
            </a:r>
          </a:p>
          <a:p>
            <a:r>
              <a:rPr lang="en-US" sz="2000" dirty="0"/>
              <a:t>27 March </a:t>
            </a:r>
            <a:r>
              <a:rPr lang="en-US" sz="2000" dirty="0" smtClean="0"/>
              <a:t>2014, Bonn</a:t>
            </a:r>
            <a:endParaRPr lang="de-DE" sz="2000" dirty="0"/>
          </a:p>
        </p:txBody>
      </p:sp>
      <p:sp>
        <p:nvSpPr>
          <p:cNvPr id="10" name="Titel 9"/>
          <p:cNvSpPr>
            <a:spLocks noGrp="1"/>
          </p:cNvSpPr>
          <p:nvPr>
            <p:ph type="ctrTitle" sz="quarter"/>
          </p:nvPr>
        </p:nvSpPr>
        <p:spPr>
          <a:xfrm>
            <a:off x="1040400" y="1023342"/>
            <a:ext cx="70344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V-NAMA</a:t>
            </a:r>
            <a:endParaRPr lang="de-DE" dirty="0">
              <a:solidFill>
                <a:srgbClr val="C0000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2219199" y="5472029"/>
            <a:ext cx="4572001" cy="1385971"/>
            <a:chOff x="1338619" y="5192282"/>
            <a:chExt cx="4263692" cy="1081355"/>
          </a:xfrm>
        </p:grpSpPr>
        <p:pic>
          <p:nvPicPr>
            <p:cNvPr id="6" name="Grafik 1" descr="cid:image001.jpg@01CF2C1A.53926A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619" y="5542504"/>
              <a:ext cx="1962150" cy="380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5" descr="image0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197" y="5192282"/>
              <a:ext cx="2020114" cy="108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151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Objective: To overcome the barriers for sub-national involvement/vertical integration in NAMAs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B12F191-653A-4885-BC0E-0B1AAE7AC675}" type="datetime1">
              <a:rPr lang="en-GB" noProof="0" smtClean="0"/>
              <a:t>27/03/2014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000" y="4003608"/>
            <a:ext cx="2512745" cy="2260391"/>
          </a:xfrm>
        </p:spPr>
        <p:txBody>
          <a:bodyPr/>
          <a:lstStyle/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/>
              <a:t>Inadequate </a:t>
            </a:r>
            <a:r>
              <a:rPr lang="en-US" sz="1600" dirty="0"/>
              <a:t>budget </a:t>
            </a:r>
            <a:r>
              <a:rPr lang="en-US" sz="1600" dirty="0" smtClean="0"/>
              <a:t>support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/>
              <a:t>Poor </a:t>
            </a:r>
            <a:r>
              <a:rPr lang="en-US" sz="1600" dirty="0"/>
              <a:t>access to finance (esp. </a:t>
            </a:r>
            <a:r>
              <a:rPr lang="en-US" sz="1600" dirty="0" smtClean="0"/>
              <a:t>international)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/>
              <a:t>Potential </a:t>
            </a:r>
            <a:r>
              <a:rPr lang="en-US" sz="1600" dirty="0"/>
              <a:t>loss of </a:t>
            </a:r>
            <a:r>
              <a:rPr lang="en-US" sz="1600" dirty="0" smtClean="0"/>
              <a:t>revenue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/>
              <a:t>unclear co-benefits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053899" y="6169926"/>
            <a:ext cx="639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="0" dirty="0" smtClean="0">
                <a:solidFill>
                  <a:schemeClr val="tx2"/>
                </a:solidFill>
              </a:rPr>
              <a:t>Source: GIZ 2013 – Sub-national </a:t>
            </a:r>
            <a:r>
              <a:rPr lang="de-DE" sz="1000" b="0" dirty="0" err="1" smtClean="0">
                <a:solidFill>
                  <a:schemeClr val="tx2"/>
                </a:solidFill>
              </a:rPr>
              <a:t>involvement</a:t>
            </a:r>
            <a:r>
              <a:rPr lang="de-DE" sz="1000" b="0" dirty="0" smtClean="0">
                <a:solidFill>
                  <a:schemeClr val="tx2"/>
                </a:solidFill>
              </a:rPr>
              <a:t> in NAMA development </a:t>
            </a:r>
            <a:br>
              <a:rPr lang="de-DE" sz="1000" b="0" dirty="0" smtClean="0">
                <a:solidFill>
                  <a:schemeClr val="tx2"/>
                </a:solidFill>
              </a:rPr>
            </a:br>
            <a:r>
              <a:rPr lang="de-DE" sz="1000" b="0" dirty="0" smtClean="0">
                <a:solidFill>
                  <a:schemeClr val="tx2"/>
                </a:solidFill>
              </a:rPr>
              <a:t>– </a:t>
            </a:r>
            <a:r>
              <a:rPr lang="en-US" sz="1000" b="0" dirty="0" smtClean="0">
                <a:solidFill>
                  <a:schemeClr val="tx2"/>
                </a:solidFill>
              </a:rPr>
              <a:t>Current and </a:t>
            </a:r>
            <a:r>
              <a:rPr lang="en-US" sz="1000" b="0" dirty="0">
                <a:solidFill>
                  <a:schemeClr val="tx2"/>
                </a:solidFill>
              </a:rPr>
              <a:t>emerging practice towards vertical integration</a:t>
            </a:r>
            <a:endParaRPr lang="de-DE" sz="1000" b="0" dirty="0" smtClean="0">
              <a:solidFill>
                <a:schemeClr val="tx2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679155" y="2448000"/>
            <a:ext cx="2517590" cy="15525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Lack of </a:t>
            </a:r>
            <a:r>
              <a:rPr lang="en-GB" sz="1800" dirty="0" smtClean="0">
                <a:solidFill>
                  <a:schemeClr val="accent1"/>
                </a:solidFill>
              </a:rPr>
              <a:t>incentives</a:t>
            </a:r>
            <a:endParaRPr lang="en-GB" sz="18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1800" b="0" i="1" dirty="0">
                <a:solidFill>
                  <a:schemeClr val="tx2"/>
                </a:solidFill>
              </a:rPr>
              <a:t>Lack of financial </a:t>
            </a:r>
            <a:r>
              <a:rPr lang="en-GB" sz="1800" b="0" i="1" dirty="0" smtClean="0">
                <a:solidFill>
                  <a:schemeClr val="tx2"/>
                </a:solidFill>
              </a:rPr>
              <a:t>incentives</a:t>
            </a:r>
            <a:endParaRPr lang="en-GB" sz="1800" b="0" i="1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1800" b="0" i="1" dirty="0">
                <a:solidFill>
                  <a:schemeClr val="tx2"/>
                </a:solidFill>
              </a:rPr>
              <a:t>Lack of political/co-benefit incentives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3310782" y="2461410"/>
            <a:ext cx="2517590" cy="154219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Lack of integration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1800" b="0" i="1" dirty="0" smtClean="0">
                <a:solidFill>
                  <a:schemeClr val="tx2"/>
                </a:solidFill>
              </a:rPr>
              <a:t>institutional weaknesses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1800" b="0" i="1" dirty="0" smtClean="0">
                <a:solidFill>
                  <a:schemeClr val="tx2"/>
                </a:solidFill>
              </a:rPr>
              <a:t>institutional differences </a:t>
            </a:r>
            <a:endParaRPr lang="en-GB" sz="1800" b="0" i="1" dirty="0">
              <a:solidFill>
                <a:schemeClr val="tx2"/>
              </a:solidFill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942410" y="2448000"/>
            <a:ext cx="2517590" cy="15525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Lack of </a:t>
            </a:r>
            <a:r>
              <a:rPr lang="en-US" sz="1800" dirty="0" smtClean="0">
                <a:solidFill>
                  <a:schemeClr val="accent1"/>
                </a:solidFill>
              </a:rPr>
              <a:t>capacity</a:t>
            </a:r>
            <a:endParaRPr lang="en-US" sz="1800" b="0" i="1" dirty="0" smtClean="0">
              <a:solidFill>
                <a:schemeClr val="tx2"/>
              </a:solidFill>
            </a:endParaRPr>
          </a:p>
          <a:p>
            <a:pPr marL="285750" lvl="1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800" b="0" i="1" dirty="0" smtClean="0">
                <a:solidFill>
                  <a:schemeClr val="tx2"/>
                </a:solidFill>
              </a:rPr>
              <a:t>insufficient </a:t>
            </a:r>
            <a:r>
              <a:rPr lang="en-US" sz="1800" b="0" i="1" dirty="0">
                <a:solidFill>
                  <a:schemeClr val="tx2"/>
                </a:solidFill>
              </a:rPr>
              <a:t>skills and </a:t>
            </a:r>
            <a:r>
              <a:rPr lang="en-US" sz="1800" b="0" i="1" dirty="0" smtClean="0">
                <a:solidFill>
                  <a:schemeClr val="tx2"/>
                </a:solidFill>
              </a:rPr>
              <a:t>knowledge</a:t>
            </a:r>
            <a:endParaRPr lang="en-US" sz="1800" b="0" i="1" dirty="0">
              <a:solidFill>
                <a:schemeClr val="tx2"/>
              </a:solidFill>
            </a:endParaRPr>
          </a:p>
          <a:p>
            <a:pPr marL="285750" lvl="1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800" b="0" i="1" dirty="0" smtClean="0">
                <a:solidFill>
                  <a:schemeClr val="tx2"/>
                </a:solidFill>
              </a:rPr>
              <a:t>insufficient </a:t>
            </a:r>
            <a:r>
              <a:rPr lang="en-US" sz="1800" b="0" i="1" dirty="0">
                <a:solidFill>
                  <a:schemeClr val="tx2"/>
                </a:solidFill>
              </a:rPr>
              <a:t>data and information</a:t>
            </a:r>
            <a:endParaRPr lang="en-GB" sz="1800" b="0" i="1" dirty="0">
              <a:solidFill>
                <a:schemeClr val="tx2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 bwMode="auto">
          <a:xfrm>
            <a:off x="3296473" y="4000500"/>
            <a:ext cx="2512745" cy="226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0" kern="0" dirty="0"/>
              <a:t>Hierarchies not </a:t>
            </a:r>
            <a:r>
              <a:rPr lang="en-US" sz="1600" b="0" kern="0" dirty="0" smtClean="0"/>
              <a:t>aligned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0" kern="0" dirty="0"/>
              <a:t>“Institutional congestion</a:t>
            </a:r>
            <a:r>
              <a:rPr lang="en-US" sz="1600" b="0" kern="0" dirty="0" smtClean="0"/>
              <a:t>”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0" kern="0" dirty="0"/>
              <a:t>“Superiority-inferiority complex”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0" kern="0" dirty="0"/>
              <a:t>Focus and priorities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endParaRPr lang="en-US" sz="1600" b="0" kern="0" dirty="0" smtClean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endParaRPr lang="en-US" sz="1600" b="0" kern="0" dirty="0"/>
          </a:p>
        </p:txBody>
      </p:sp>
      <p:sp>
        <p:nvSpPr>
          <p:cNvPr id="12" name="Inhaltsplatzhalter 4"/>
          <p:cNvSpPr txBox="1">
            <a:spLocks/>
          </p:cNvSpPr>
          <p:nvPr/>
        </p:nvSpPr>
        <p:spPr bwMode="auto">
          <a:xfrm>
            <a:off x="5942410" y="4000499"/>
            <a:ext cx="2669575" cy="226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0" kern="0" dirty="0" smtClean="0"/>
              <a:t>Skills</a:t>
            </a:r>
            <a:endParaRPr lang="en-US" sz="1600" b="0" kern="0" dirty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0" kern="0" dirty="0" smtClean="0"/>
              <a:t>Knowledge </a:t>
            </a:r>
            <a:r>
              <a:rPr lang="en-US" sz="1600" b="0" kern="0" dirty="0"/>
              <a:t>of feasibility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0" kern="0" dirty="0" smtClean="0"/>
              <a:t>Awareness </a:t>
            </a:r>
            <a:r>
              <a:rPr lang="en-US" sz="1600" b="0" kern="0" dirty="0"/>
              <a:t>raising need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0" kern="0" dirty="0" smtClean="0"/>
              <a:t>Technical </a:t>
            </a:r>
            <a:r>
              <a:rPr lang="en-US" sz="1600" b="0" kern="0" dirty="0"/>
              <a:t>training need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0" kern="0" dirty="0" smtClean="0"/>
              <a:t>Lack </a:t>
            </a:r>
            <a:r>
              <a:rPr lang="en-US" sz="1600" b="0" kern="0" dirty="0"/>
              <a:t>and availability of data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endParaRPr lang="en-US" sz="1600" b="0" kern="0" dirty="0" smtClean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endParaRPr lang="en-US" sz="1600" b="0" kern="0" dirty="0"/>
          </a:p>
        </p:txBody>
      </p:sp>
    </p:spTree>
    <p:extLst>
      <p:ext uri="{BB962C8B-B14F-4D97-AF65-F5344CB8AC3E}">
        <p14:creationId xmlns:p14="http://schemas.microsoft.com/office/powerpoint/2010/main" val="2946992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  <p:bldP spid="9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Global V-NAMA Project:</a:t>
            </a:r>
            <a:br>
              <a:rPr lang="de-DE" dirty="0" smtClean="0"/>
            </a:br>
            <a:r>
              <a:rPr lang="de-DE" dirty="0" smtClean="0"/>
              <a:t>Framework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B12F191-653A-4885-BC0E-0B1AAE7AC675}" type="datetime1">
              <a:rPr lang="en-GB" noProof="0" smtClean="0"/>
              <a:t>27/03/2014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Ellipse 5"/>
          <p:cNvSpPr/>
          <p:nvPr/>
        </p:nvSpPr>
        <p:spPr bwMode="auto">
          <a:xfrm>
            <a:off x="3524250" y="3308250"/>
            <a:ext cx="2095500" cy="20955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679155" y="2448000"/>
            <a:ext cx="2549820" cy="7047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 </a:t>
            </a:r>
            <a:r>
              <a:rPr kumimoji="0" lang="de-DE" sz="32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Sectors</a:t>
            </a: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910180" y="2448000"/>
            <a:ext cx="2549820" cy="7047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 Countries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679155" y="5559225"/>
            <a:ext cx="2549820" cy="7047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 </a:t>
            </a:r>
            <a:r>
              <a:rPr kumimoji="0" lang="de-DE" sz="32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Questions</a:t>
            </a: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5910180" y="5559225"/>
            <a:ext cx="2549820" cy="7047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 Outputs</a:t>
            </a:r>
          </a:p>
        </p:txBody>
      </p:sp>
      <p:cxnSp>
        <p:nvCxnSpPr>
          <p:cNvPr id="13" name="Gerade Verbindung mit Pfeil 12"/>
          <p:cNvCxnSpPr>
            <a:stCxn id="6" idx="1"/>
          </p:cNvCxnSpPr>
          <p:nvPr/>
        </p:nvCxnSpPr>
        <p:spPr bwMode="auto">
          <a:xfrm flipH="1" flipV="1">
            <a:off x="3228975" y="3152775"/>
            <a:ext cx="602154" cy="46235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Gerade Verbindung mit Pfeil 14"/>
          <p:cNvCxnSpPr>
            <a:stCxn id="6" idx="7"/>
          </p:cNvCxnSpPr>
          <p:nvPr/>
        </p:nvCxnSpPr>
        <p:spPr bwMode="auto">
          <a:xfrm flipV="1">
            <a:off x="5312871" y="3152775"/>
            <a:ext cx="597309" cy="46235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Gerade Verbindung mit Pfeil 16"/>
          <p:cNvCxnSpPr>
            <a:stCxn id="6" idx="5"/>
          </p:cNvCxnSpPr>
          <p:nvPr/>
        </p:nvCxnSpPr>
        <p:spPr bwMode="auto">
          <a:xfrm>
            <a:off x="5312871" y="5096871"/>
            <a:ext cx="597309" cy="46235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Gerade Verbindung mit Pfeil 18"/>
          <p:cNvCxnSpPr>
            <a:stCxn id="6" idx="3"/>
          </p:cNvCxnSpPr>
          <p:nvPr/>
        </p:nvCxnSpPr>
        <p:spPr bwMode="auto">
          <a:xfrm flipH="1">
            <a:off x="3228975" y="5096871"/>
            <a:ext cx="602154" cy="46235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684000" y="3152775"/>
            <a:ext cx="25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800" b="0" dirty="0" err="1" smtClean="0">
                <a:solidFill>
                  <a:schemeClr val="tx2"/>
                </a:solidFill>
              </a:rPr>
              <a:t>Waste</a:t>
            </a:r>
            <a:endParaRPr lang="de-DE" sz="1800" b="0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800" b="0" dirty="0" smtClean="0">
                <a:solidFill>
                  <a:schemeClr val="tx2"/>
                </a:solidFill>
              </a:rPr>
              <a:t>Public </a:t>
            </a:r>
            <a:r>
              <a:rPr lang="de-DE" sz="1800" b="0" dirty="0" err="1" smtClean="0">
                <a:solidFill>
                  <a:schemeClr val="tx2"/>
                </a:solidFill>
              </a:rPr>
              <a:t>Buildings</a:t>
            </a:r>
            <a:endParaRPr lang="de-DE" sz="1800" b="0" dirty="0" smtClean="0">
              <a:solidFill>
                <a:schemeClr val="tx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910180" y="3152775"/>
            <a:ext cx="25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800" b="0" dirty="0" err="1" smtClean="0">
                <a:solidFill>
                  <a:schemeClr val="tx2"/>
                </a:solidFill>
              </a:rPr>
              <a:t>Indonesia</a:t>
            </a:r>
            <a:endParaRPr lang="de-DE" sz="1800" b="0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800" b="0" dirty="0" smtClean="0">
                <a:solidFill>
                  <a:schemeClr val="tx2"/>
                </a:solidFill>
              </a:rPr>
              <a:t>South </a:t>
            </a:r>
            <a:r>
              <a:rPr lang="de-DE" sz="1800" b="0" dirty="0" err="1" smtClean="0">
                <a:solidFill>
                  <a:schemeClr val="tx2"/>
                </a:solidFill>
              </a:rPr>
              <a:t>Africa</a:t>
            </a:r>
            <a:endParaRPr lang="de-DE" sz="1800" b="0" dirty="0" smtClean="0">
              <a:solidFill>
                <a:schemeClr val="tx2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910179" y="4912894"/>
            <a:ext cx="25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800" b="0" dirty="0" err="1" smtClean="0">
                <a:solidFill>
                  <a:schemeClr val="tx2"/>
                </a:solidFill>
              </a:rPr>
              <a:t>Bankable</a:t>
            </a:r>
            <a:r>
              <a:rPr lang="de-DE" sz="1800" b="0" dirty="0" smtClean="0">
                <a:solidFill>
                  <a:schemeClr val="tx2"/>
                </a:solidFill>
              </a:rPr>
              <a:t> V-NAMAs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800" b="0" dirty="0" err="1" smtClean="0">
                <a:solidFill>
                  <a:schemeClr val="tx2"/>
                </a:solidFill>
              </a:rPr>
              <a:t>Practical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Guidance</a:t>
            </a:r>
            <a:endParaRPr lang="de-DE" sz="1800" b="0" dirty="0" smtClean="0">
              <a:solidFill>
                <a:schemeClr val="tx2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02067" y="4635206"/>
            <a:ext cx="2827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800" b="0" dirty="0" err="1" smtClean="0">
                <a:solidFill>
                  <a:schemeClr val="tx2"/>
                </a:solidFill>
              </a:rPr>
              <a:t>Success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factors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for</a:t>
            </a:r>
            <a:r>
              <a:rPr lang="de-DE" sz="1800" b="0" dirty="0" smtClean="0">
                <a:solidFill>
                  <a:schemeClr val="tx2"/>
                </a:solidFill>
              </a:rPr>
              <a:t> V-NAMAs?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800" b="0" dirty="0" err="1" smtClean="0">
                <a:solidFill>
                  <a:schemeClr val="tx2"/>
                </a:solidFill>
              </a:rPr>
              <a:t>How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to</a:t>
            </a:r>
            <a:r>
              <a:rPr lang="de-DE" sz="1800" b="0" dirty="0" smtClean="0">
                <a:solidFill>
                  <a:schemeClr val="tx2"/>
                </a:solidFill>
              </a:rPr>
              <a:t> MRV?</a:t>
            </a:r>
          </a:p>
        </p:txBody>
      </p:sp>
    </p:spTree>
    <p:extLst>
      <p:ext uri="{BB962C8B-B14F-4D97-AF65-F5344CB8AC3E}">
        <p14:creationId xmlns:p14="http://schemas.microsoft.com/office/powerpoint/2010/main" val="23056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6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Global V-NAMA Project:</a:t>
            </a:r>
            <a:br>
              <a:rPr lang="de-DE" dirty="0" smtClean="0"/>
            </a:br>
            <a:r>
              <a:rPr lang="de-DE" dirty="0" err="1" smtClean="0"/>
              <a:t>Desired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Outputs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B12F191-653A-4885-BC0E-0B1AAE7AC675}" type="datetime1">
              <a:rPr lang="en-GB" noProof="0" smtClean="0"/>
              <a:t>27/03/2014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688802" y="4221846"/>
            <a:ext cx="1689693" cy="393702"/>
          </a:xfrm>
        </p:spPr>
        <p:txBody>
          <a:bodyPr/>
          <a:lstStyle/>
          <a:p>
            <a:pPr algn="ctr"/>
            <a:r>
              <a:rPr lang="de-DE" dirty="0" smtClean="0"/>
              <a:t>Experience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 bwMode="auto">
          <a:xfrm>
            <a:off x="690745" y="2447074"/>
            <a:ext cx="1996115" cy="1883625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</a:rPr>
              <a:t>V-NAMA </a:t>
            </a:r>
            <a:r>
              <a:rPr lang="de-DE" sz="1800" dirty="0" err="1" smtClean="0">
                <a:solidFill>
                  <a:schemeClr val="bg1"/>
                </a:solidFill>
              </a:rPr>
              <a:t>proposal</a:t>
            </a:r>
            <a:r>
              <a:rPr lang="de-DE" sz="1800" dirty="0" smtClean="0">
                <a:solidFill>
                  <a:schemeClr val="bg1"/>
                </a:solidFill>
              </a:rPr>
              <a:t> South </a:t>
            </a:r>
            <a:r>
              <a:rPr lang="de-DE" sz="1800" dirty="0" err="1" smtClean="0">
                <a:solidFill>
                  <a:schemeClr val="bg1"/>
                </a:solidFill>
              </a:rPr>
              <a:t>Africa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2355038" y="2447075"/>
            <a:ext cx="1996115" cy="188362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</a:rPr>
              <a:t>V-NAMA </a:t>
            </a:r>
            <a:r>
              <a:rPr lang="de-DE" sz="1800" dirty="0" err="1" smtClean="0">
                <a:solidFill>
                  <a:schemeClr val="bg1"/>
                </a:solidFill>
              </a:rPr>
              <a:t>proposal</a:t>
            </a:r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</a:rPr>
              <a:t>Indonesia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788001" y="2448000"/>
            <a:ext cx="3672000" cy="188362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</a:rPr>
              <a:t>GLOBAL V-NAMA </a:t>
            </a:r>
            <a:r>
              <a:rPr lang="de-DE" sz="1800" dirty="0" err="1" smtClean="0">
                <a:solidFill>
                  <a:schemeClr val="bg1"/>
                </a:solidFill>
              </a:rPr>
              <a:t>Guidance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2171110" y="4573698"/>
            <a:ext cx="4813890" cy="1704201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Replication </a:t>
            </a:r>
            <a:r>
              <a:rPr kumimoji="0" lang="de-DE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of</a:t>
            </a:r>
            <a:r>
              <a:rPr kumimoji="0" lang="de-DE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br>
              <a:rPr kumimoji="0" lang="de-DE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de-DE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V-NAMA </a:t>
            </a:r>
            <a:r>
              <a:rPr kumimoji="0" lang="de-DE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approach</a:t>
            </a:r>
            <a:r>
              <a:rPr kumimoji="0" lang="de-DE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in </a:t>
            </a:r>
            <a:r>
              <a:rPr kumimoji="0" lang="de-DE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other</a:t>
            </a:r>
            <a:r>
              <a:rPr kumimoji="0" lang="de-DE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countries </a:t>
            </a:r>
            <a:r>
              <a:rPr kumimoji="0" lang="de-DE" sz="240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and</a:t>
            </a:r>
            <a:r>
              <a:rPr kumimoji="0" lang="de-DE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240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sectors</a:t>
            </a:r>
            <a:endParaRPr kumimoji="0" lang="de-DE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4" name="Gewinkelte Verbindung 13"/>
          <p:cNvCxnSpPr>
            <a:stCxn id="6" idx="4"/>
            <a:endCxn id="12" idx="1"/>
          </p:cNvCxnSpPr>
          <p:nvPr/>
        </p:nvCxnSpPr>
        <p:spPr bwMode="auto">
          <a:xfrm rot="16200000" flipH="1">
            <a:off x="2036159" y="3983342"/>
            <a:ext cx="492573" cy="1187285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6" name="Gewinkelte Verbindung 15"/>
          <p:cNvCxnSpPr>
            <a:stCxn id="8" idx="4"/>
            <a:endCxn id="12" idx="1"/>
          </p:cNvCxnSpPr>
          <p:nvPr/>
        </p:nvCxnSpPr>
        <p:spPr bwMode="auto">
          <a:xfrm rot="5400000">
            <a:off x="2868306" y="4338482"/>
            <a:ext cx="492572" cy="47700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Gewinkelte Verbindung 18"/>
          <p:cNvCxnSpPr>
            <a:stCxn id="10" idx="4"/>
            <a:endCxn id="12" idx="7"/>
          </p:cNvCxnSpPr>
          <p:nvPr/>
        </p:nvCxnSpPr>
        <p:spPr bwMode="auto">
          <a:xfrm rot="5400000">
            <a:off x="6206189" y="4405459"/>
            <a:ext cx="491647" cy="343979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3" name="Inhaltsplatzhalter 4"/>
          <p:cNvSpPr txBox="1">
            <a:spLocks/>
          </p:cNvSpPr>
          <p:nvPr/>
        </p:nvSpPr>
        <p:spPr bwMode="auto">
          <a:xfrm>
            <a:off x="5137509" y="4221846"/>
            <a:ext cx="1689693" cy="3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algn="ctr"/>
            <a:r>
              <a:rPr lang="de-DE" b="0" kern="0" dirty="0" err="1" smtClean="0"/>
              <a:t>Guidance</a:t>
            </a:r>
            <a:endParaRPr lang="de-DE" b="0" kern="0" dirty="0"/>
          </a:p>
        </p:txBody>
      </p:sp>
      <p:sp>
        <p:nvSpPr>
          <p:cNvPr id="13" name="Textfeld 12"/>
          <p:cNvSpPr txBox="1"/>
          <p:nvPr/>
        </p:nvSpPr>
        <p:spPr>
          <a:xfrm>
            <a:off x="5477373" y="5611584"/>
            <a:ext cx="2293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b="0" dirty="0" smtClean="0">
                <a:solidFill>
                  <a:schemeClr val="tx2"/>
                </a:solidFill>
              </a:rPr>
              <a:t>…</a:t>
            </a:r>
            <a:r>
              <a:rPr lang="de-DE" sz="1800" b="0" dirty="0" err="1" smtClean="0">
                <a:solidFill>
                  <a:schemeClr val="tx2"/>
                </a:solidFill>
              </a:rPr>
              <a:t>to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tap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</a:p>
          <a:p>
            <a:pPr algn="r"/>
            <a:r>
              <a:rPr lang="de-DE" sz="1800" b="0" dirty="0" smtClean="0">
                <a:solidFill>
                  <a:schemeClr val="tx2"/>
                </a:solidFill>
              </a:rPr>
              <a:t>additional</a:t>
            </a:r>
          </a:p>
          <a:p>
            <a:pPr algn="r"/>
            <a:r>
              <a:rPr lang="de-DE" sz="1800" b="0" dirty="0" err="1" smtClean="0">
                <a:solidFill>
                  <a:schemeClr val="tx2"/>
                </a:solidFill>
              </a:rPr>
              <a:t>mitigation</a:t>
            </a:r>
            <a:r>
              <a:rPr lang="de-DE" sz="1800" b="0" dirty="0" smtClean="0">
                <a:solidFill>
                  <a:schemeClr val="tx2"/>
                </a:solidFill>
              </a:rPr>
              <a:t> potential</a:t>
            </a:r>
          </a:p>
        </p:txBody>
      </p:sp>
      <p:cxnSp>
        <p:nvCxnSpPr>
          <p:cNvPr id="15" name="Gewinkelte Verbindung 14"/>
          <p:cNvCxnSpPr>
            <a:stCxn id="8" idx="6"/>
            <a:endCxn id="10" idx="2"/>
          </p:cNvCxnSpPr>
          <p:nvPr/>
        </p:nvCxnSpPr>
        <p:spPr bwMode="auto">
          <a:xfrm>
            <a:off x="4351153" y="3388888"/>
            <a:ext cx="436848" cy="92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728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 animBg="1"/>
      <p:bldP spid="23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Guiding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27.03.2014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are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V-NAMAs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why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do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we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need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them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are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objectives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GIZ V-NAMA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project</a:t>
            </a:r>
            <a:r>
              <a:rPr lang="de-DE" sz="2400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de-DE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lessons</a:t>
            </a:r>
            <a:r>
              <a:rPr lang="de-DE" sz="2400" dirty="0" smtClean="0"/>
              <a:t> </a:t>
            </a:r>
            <a:r>
              <a:rPr lang="de-DE" sz="2400" dirty="0" err="1" smtClean="0"/>
              <a:t>learnt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V-NAMA on </a:t>
            </a:r>
            <a:r>
              <a:rPr lang="de-DE" sz="2400" dirty="0" err="1" smtClean="0"/>
              <a:t>Energy</a:t>
            </a:r>
            <a:r>
              <a:rPr lang="de-DE" sz="2400" dirty="0" smtClean="0"/>
              <a:t> Efficiency in Public Buildings?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50580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South African </a:t>
            </a:r>
            <a:r>
              <a:rPr lang="de-DE" dirty="0" err="1" smtClean="0"/>
              <a:t>Climate</a:t>
            </a:r>
            <a:r>
              <a:rPr lang="de-DE" dirty="0" smtClean="0"/>
              <a:t> Change Response </a:t>
            </a:r>
            <a:r>
              <a:rPr lang="de-DE" dirty="0" err="1" smtClean="0"/>
              <a:t>Strategy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B12F191-653A-4885-BC0E-0B1AAE7AC675}" type="datetime1">
              <a:rPr lang="en-GB" noProof="0" smtClean="0"/>
              <a:t>27/03/2014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de-DE" b="1" u="sng" dirty="0" smtClean="0"/>
              <a:t>Target:</a:t>
            </a:r>
          </a:p>
          <a:p>
            <a:pPr marL="285750" indent="-285750" algn="r">
              <a:buFont typeface="Wingdings" panose="05000000000000000000" pitchFamily="2" charset="2"/>
              <a:buChar char="§"/>
            </a:pPr>
            <a:r>
              <a:rPr lang="en-US" dirty="0" smtClean="0"/>
              <a:t>34</a:t>
            </a:r>
            <a:r>
              <a:rPr lang="en-US" dirty="0"/>
              <a:t>% reduction from BAU by </a:t>
            </a:r>
            <a:r>
              <a:rPr lang="en-US" dirty="0" smtClean="0"/>
              <a:t>2020</a:t>
            </a:r>
          </a:p>
          <a:p>
            <a:pPr algn="r"/>
            <a:r>
              <a:rPr lang="en-US" b="1" u="sng" dirty="0" smtClean="0"/>
              <a:t>5 Near-term Priority Mitigation Flagships:</a:t>
            </a:r>
          </a:p>
          <a:p>
            <a:pPr marL="285750" indent="-285750" algn="r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The </a:t>
            </a:r>
            <a:r>
              <a:rPr lang="de-DE" dirty="0" err="1"/>
              <a:t>Renewable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 smtClean="0"/>
              <a:t>Flagship</a:t>
            </a:r>
            <a:endParaRPr lang="de-DE" dirty="0"/>
          </a:p>
          <a:p>
            <a:pPr marL="285750" indent="-285750" algn="r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>
                <a:solidFill>
                  <a:schemeClr val="accent1"/>
                </a:solidFill>
              </a:rPr>
              <a:t>Energy Efficiency and Energy 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Demand </a:t>
            </a:r>
            <a:r>
              <a:rPr lang="en-US" dirty="0">
                <a:solidFill>
                  <a:schemeClr val="accent1"/>
                </a:solidFill>
              </a:rPr>
              <a:t>Management Flagship </a:t>
            </a:r>
          </a:p>
          <a:p>
            <a:pPr marL="285750" indent="-285750" algn="r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The </a:t>
            </a:r>
            <a:r>
              <a:rPr lang="de-DE" dirty="0"/>
              <a:t>Transport </a:t>
            </a:r>
            <a:r>
              <a:rPr lang="de-DE" dirty="0" err="1"/>
              <a:t>Flagship</a:t>
            </a:r>
            <a:r>
              <a:rPr lang="de-DE" dirty="0"/>
              <a:t> Programme </a:t>
            </a:r>
            <a:endParaRPr lang="de-DE" dirty="0" smtClean="0"/>
          </a:p>
          <a:p>
            <a:pPr marL="285750" indent="-285750" algn="r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Waste Management Flagship </a:t>
            </a:r>
            <a:r>
              <a:rPr lang="en-US" dirty="0" err="1"/>
              <a:t>Programme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 algn="r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Carbon Capture and Sequestration Flagship </a:t>
            </a:r>
            <a:r>
              <a:rPr lang="en-US" dirty="0" err="1" smtClean="0"/>
              <a:t>Programme</a:t>
            </a:r>
            <a:endParaRPr lang="en-US" dirty="0"/>
          </a:p>
          <a:p>
            <a:pPr algn="r"/>
            <a:endParaRPr lang="de-DE" dirty="0"/>
          </a:p>
        </p:txBody>
      </p:sp>
      <p:sp>
        <p:nvSpPr>
          <p:cNvPr id="9" name="Kreis 8"/>
          <p:cNvSpPr/>
          <p:nvPr/>
        </p:nvSpPr>
        <p:spPr bwMode="auto">
          <a:xfrm rot="3292842">
            <a:off x="-2828205" y="2745551"/>
            <a:ext cx="7024410" cy="7205101"/>
          </a:xfrm>
          <a:prstGeom prst="pie">
            <a:avLst>
              <a:gd name="adj1" fmla="val 12902100"/>
              <a:gd name="adj2" fmla="val 1620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8435" y="3417869"/>
            <a:ext cx="2707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 err="1" smtClean="0">
                <a:solidFill>
                  <a:schemeClr val="bg1"/>
                </a:solidFill>
              </a:rPr>
              <a:t>Energy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r>
              <a:rPr lang="de-DE" sz="1400" b="0" dirty="0" err="1" smtClean="0">
                <a:solidFill>
                  <a:schemeClr val="bg1"/>
                </a:solidFill>
              </a:rPr>
              <a:t>Effciency</a:t>
            </a:r>
            <a:r>
              <a:rPr lang="de-DE" sz="1400" b="0" dirty="0" smtClean="0">
                <a:solidFill>
                  <a:schemeClr val="bg1"/>
                </a:solidFill>
              </a:rPr>
              <a:t> Demand </a:t>
            </a:r>
            <a:br>
              <a:rPr lang="de-DE" sz="1400" b="0" dirty="0" smtClean="0">
                <a:solidFill>
                  <a:schemeClr val="bg1"/>
                </a:solidFill>
              </a:rPr>
            </a:br>
            <a:r>
              <a:rPr lang="de-DE" sz="1400" b="0" dirty="0" smtClean="0">
                <a:solidFill>
                  <a:schemeClr val="bg1"/>
                </a:solidFill>
              </a:rPr>
              <a:t>Side Management </a:t>
            </a:r>
            <a:r>
              <a:rPr lang="de-DE" sz="1400" b="0" dirty="0" err="1" smtClean="0">
                <a:solidFill>
                  <a:schemeClr val="bg1"/>
                </a:solidFill>
              </a:rPr>
              <a:t>Mitigation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r>
              <a:rPr lang="de-DE" sz="1400" b="0" dirty="0" err="1" smtClean="0">
                <a:solidFill>
                  <a:schemeClr val="bg1"/>
                </a:solidFill>
              </a:rPr>
              <a:t>Flagship</a:t>
            </a:r>
            <a:r>
              <a:rPr lang="de-DE" sz="1400" b="0" dirty="0" smtClean="0">
                <a:solidFill>
                  <a:schemeClr val="bg1"/>
                </a:solidFill>
              </a:rPr>
              <a:t>:</a:t>
            </a:r>
          </a:p>
          <a:p>
            <a:endParaRPr lang="de-DE" sz="1400" b="0" dirty="0">
              <a:solidFill>
                <a:schemeClr val="bg1"/>
              </a:solidFill>
            </a:endParaRPr>
          </a:p>
          <a:p>
            <a:r>
              <a:rPr lang="de-DE" sz="1400" b="0" dirty="0" smtClean="0">
                <a:solidFill>
                  <a:schemeClr val="bg1"/>
                </a:solidFill>
              </a:rPr>
              <a:t>Low-</a:t>
            </a:r>
            <a:r>
              <a:rPr lang="de-DE" sz="1400" b="0" dirty="0" err="1" smtClean="0">
                <a:solidFill>
                  <a:schemeClr val="bg1"/>
                </a:solidFill>
              </a:rPr>
              <a:t>income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r>
              <a:rPr lang="de-DE" sz="1400" b="0" dirty="0" err="1" smtClean="0">
                <a:solidFill>
                  <a:schemeClr val="bg1"/>
                </a:solidFill>
              </a:rPr>
              <a:t>housing</a:t>
            </a:r>
            <a:r>
              <a:rPr lang="de-DE" sz="1400" b="0" dirty="0" smtClean="0">
                <a:solidFill>
                  <a:schemeClr val="bg1"/>
                </a:solidFill>
              </a:rPr>
              <a:t>,</a:t>
            </a:r>
          </a:p>
          <a:p>
            <a:r>
              <a:rPr lang="de-DE" sz="1400" b="0" dirty="0" smtClean="0">
                <a:solidFill>
                  <a:schemeClr val="bg1"/>
                </a:solidFill>
              </a:rPr>
              <a:t>Building </a:t>
            </a:r>
            <a:r>
              <a:rPr lang="de-DE" sz="1400" b="0" dirty="0" err="1" smtClean="0">
                <a:solidFill>
                  <a:schemeClr val="bg1"/>
                </a:solidFill>
              </a:rPr>
              <a:t>codes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r>
              <a:rPr lang="de-DE" sz="1400" b="0" dirty="0" err="1" smtClean="0">
                <a:solidFill>
                  <a:schemeClr val="bg1"/>
                </a:solidFill>
              </a:rPr>
              <a:t>for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br>
              <a:rPr lang="de-DE" sz="1400" b="0" dirty="0" smtClean="0">
                <a:solidFill>
                  <a:schemeClr val="bg1"/>
                </a:solidFill>
              </a:rPr>
            </a:br>
            <a:r>
              <a:rPr lang="de-DE" sz="1400" b="0" dirty="0" err="1" smtClean="0">
                <a:solidFill>
                  <a:schemeClr val="bg1"/>
                </a:solidFill>
              </a:rPr>
              <a:t>commercial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r>
              <a:rPr lang="de-DE" sz="1400" b="0" dirty="0" err="1" smtClean="0">
                <a:solidFill>
                  <a:schemeClr val="bg1"/>
                </a:solidFill>
              </a:rPr>
              <a:t>and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br>
              <a:rPr lang="de-DE" sz="1400" b="0" dirty="0" smtClean="0">
                <a:solidFill>
                  <a:schemeClr val="bg1"/>
                </a:solidFill>
              </a:rPr>
            </a:br>
            <a:r>
              <a:rPr lang="de-DE" sz="1400" b="0" dirty="0" err="1" smtClean="0">
                <a:solidFill>
                  <a:schemeClr val="bg1"/>
                </a:solidFill>
              </a:rPr>
              <a:t>residential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r>
              <a:rPr lang="de-DE" sz="1400" b="0" dirty="0" err="1" smtClean="0">
                <a:solidFill>
                  <a:schemeClr val="bg1"/>
                </a:solidFill>
              </a:rPr>
              <a:t>buildings</a:t>
            </a:r>
            <a:r>
              <a:rPr lang="de-DE" sz="1400" b="0" dirty="0" smtClean="0">
                <a:solidFill>
                  <a:schemeClr val="bg1"/>
                </a:solidFill>
              </a:rPr>
              <a:t>,</a:t>
            </a:r>
          </a:p>
          <a:p>
            <a:r>
              <a:rPr lang="de-DE" sz="1400" dirty="0" smtClean="0">
                <a:solidFill>
                  <a:schemeClr val="bg1"/>
                </a:solidFill>
              </a:rPr>
              <a:t>Public</a:t>
            </a:r>
          </a:p>
          <a:p>
            <a:r>
              <a:rPr lang="de-DE" sz="1400" dirty="0" err="1" smtClean="0">
                <a:solidFill>
                  <a:schemeClr val="bg1"/>
                </a:solidFill>
              </a:rPr>
              <a:t>buildings</a:t>
            </a:r>
            <a:endParaRPr lang="de-DE" sz="1400" dirty="0" smtClean="0">
              <a:solidFill>
                <a:schemeClr val="bg1"/>
              </a:solidFill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 rot="10800000">
            <a:off x="3826409" y="4009287"/>
            <a:ext cx="1041011" cy="6776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>
            <a:off x="295275" y="5238766"/>
            <a:ext cx="361950" cy="32385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65"/>
          <a:stretch/>
        </p:blipFill>
        <p:spPr bwMode="auto">
          <a:xfrm>
            <a:off x="684681" y="2447143"/>
            <a:ext cx="2529174" cy="8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Ellipse 117"/>
          <p:cNvSpPr/>
          <p:nvPr/>
        </p:nvSpPr>
        <p:spPr bwMode="auto">
          <a:xfrm rot="1039333">
            <a:off x="5975719" y="4766294"/>
            <a:ext cx="383079" cy="283414"/>
          </a:xfrm>
          <a:prstGeom prst="ellipse">
            <a:avLst/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E:\Prov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55" y="2150210"/>
            <a:ext cx="5272882" cy="45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999" y="1483200"/>
            <a:ext cx="8460001" cy="617928"/>
          </a:xfrm>
        </p:spPr>
        <p:txBody>
          <a:bodyPr/>
          <a:lstStyle/>
          <a:p>
            <a:r>
              <a:rPr lang="de-DE" dirty="0" smtClean="0"/>
              <a:t>V-NAMA </a:t>
            </a:r>
            <a:r>
              <a:rPr lang="de-DE" dirty="0" err="1" smtClean="0"/>
              <a:t>partners</a:t>
            </a:r>
            <a:r>
              <a:rPr lang="de-DE" dirty="0" smtClean="0"/>
              <a:t> on national, </a:t>
            </a:r>
            <a:r>
              <a:rPr lang="de-DE" dirty="0" err="1" smtClean="0"/>
              <a:t>provincial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municipal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FEA33C-6061-48A3-BFD1-15479A5ADFD5}" type="datetime1">
              <a:rPr lang="en-GB" noProof="0" smtClean="0"/>
              <a:pPr/>
              <a:t>27/03/2014</a:t>
            </a:fld>
            <a:endParaRPr lang="de-DE" noProof="0" dirty="0"/>
          </a:p>
        </p:txBody>
      </p:sp>
      <p:sp>
        <p:nvSpPr>
          <p:cNvPr id="7" name="AutoShape 1500"/>
          <p:cNvSpPr>
            <a:spLocks noChangeAspect="1" noChangeArrowheads="1" noTextEdit="1"/>
          </p:cNvSpPr>
          <p:nvPr/>
        </p:nvSpPr>
        <p:spPr bwMode="auto">
          <a:xfrm>
            <a:off x="1267406" y="1578919"/>
            <a:ext cx="6208716" cy="540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Rectangle 1560"/>
          <p:cNvSpPr>
            <a:spLocks noChangeArrowheads="1"/>
          </p:cNvSpPr>
          <p:nvPr/>
        </p:nvSpPr>
        <p:spPr bwMode="auto">
          <a:xfrm>
            <a:off x="7281505" y="4461786"/>
            <a:ext cx="16557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eaLnBrk="0" hangingPunct="0"/>
            <a:r>
              <a:rPr lang="de-DE" sz="1600" dirty="0" err="1" smtClean="0">
                <a:solidFill>
                  <a:schemeClr val="accent1"/>
                </a:solidFill>
                <a:latin typeface="+mj-lt"/>
              </a:rPr>
              <a:t>Ilembe</a:t>
            </a:r>
            <a:endParaRPr lang="de-DE" sz="1600" dirty="0" smtClean="0">
              <a:solidFill>
                <a:schemeClr val="accent1"/>
              </a:solidFill>
              <a:latin typeface="+mj-lt"/>
            </a:endParaRPr>
          </a:p>
          <a:p>
            <a:pPr algn="r" eaLnBrk="0" hangingPunct="0"/>
            <a:r>
              <a:rPr lang="de-DE" sz="1600" dirty="0" smtClean="0">
                <a:solidFill>
                  <a:schemeClr val="accent1"/>
                </a:solidFill>
                <a:latin typeface="+mj-lt"/>
              </a:rPr>
              <a:t>           </a:t>
            </a:r>
            <a:r>
              <a:rPr lang="de-DE" sz="1600" dirty="0" err="1" smtClean="0">
                <a:solidFill>
                  <a:schemeClr val="accent1"/>
                </a:solidFill>
                <a:latin typeface="+mj-lt"/>
              </a:rPr>
              <a:t>eThekwini</a:t>
            </a:r>
            <a:r>
              <a:rPr lang="de-DE" sz="1600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de-DE" sz="1600" dirty="0" smtClean="0">
                <a:solidFill>
                  <a:schemeClr val="accent1"/>
                </a:solidFill>
                <a:latin typeface="+mj-lt"/>
              </a:rPr>
            </a:br>
            <a:endParaRPr lang="de-DE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4" name="Rectangle 1568"/>
          <p:cNvSpPr>
            <a:spLocks noChangeArrowheads="1"/>
          </p:cNvSpPr>
          <p:nvPr/>
        </p:nvSpPr>
        <p:spPr bwMode="auto">
          <a:xfrm>
            <a:off x="5621563" y="5817231"/>
            <a:ext cx="257121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Aft>
                <a:spcPts val="0"/>
              </a:spcAft>
            </a:pPr>
            <a:r>
              <a:rPr lang="de-DE" sz="1600" dirty="0" smtClean="0">
                <a:solidFill>
                  <a:schemeClr val="accent1"/>
                </a:solidFill>
                <a:latin typeface="+mj-lt"/>
              </a:rPr>
              <a:t>      Chris Hani</a:t>
            </a:r>
          </a:p>
          <a:p>
            <a:pPr eaLnBrk="0" hangingPunct="0">
              <a:spcAft>
                <a:spcPts val="0"/>
              </a:spcAft>
            </a:pPr>
            <a:r>
              <a:rPr lang="de-DE" sz="1600" dirty="0" err="1" smtClean="0">
                <a:solidFill>
                  <a:schemeClr val="accent1"/>
                </a:solidFill>
                <a:latin typeface="+mj-lt"/>
              </a:rPr>
              <a:t>Cacadu</a:t>
            </a:r>
            <a:r>
              <a:rPr lang="de-DE" sz="1600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de-DE" sz="1600" dirty="0" smtClean="0">
                <a:solidFill>
                  <a:schemeClr val="accent1"/>
                </a:solidFill>
                <a:latin typeface="+mj-lt"/>
              </a:rPr>
            </a:br>
            <a:r>
              <a:rPr lang="de-DE" sz="1600" dirty="0" smtClean="0">
                <a:solidFill>
                  <a:schemeClr val="accent1"/>
                </a:solidFill>
                <a:latin typeface="+mj-lt"/>
              </a:rPr>
              <a:t>          Nelson Mandela Bay</a:t>
            </a:r>
          </a:p>
        </p:txBody>
      </p:sp>
      <p:sp>
        <p:nvSpPr>
          <p:cNvPr id="98" name="Rectangle 1592"/>
          <p:cNvSpPr>
            <a:spLocks noChangeArrowheads="1"/>
          </p:cNvSpPr>
          <p:nvPr/>
        </p:nvSpPr>
        <p:spPr bwMode="auto">
          <a:xfrm>
            <a:off x="4856886" y="2539974"/>
            <a:ext cx="11974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de-DE" sz="1600" dirty="0" smtClean="0">
                <a:solidFill>
                  <a:schemeClr val="accent1"/>
                </a:solidFill>
                <a:latin typeface="+mj-lt"/>
              </a:rPr>
              <a:t>(</a:t>
            </a:r>
            <a:r>
              <a:rPr lang="de-DE" sz="1600" dirty="0" err="1" smtClean="0">
                <a:solidFill>
                  <a:schemeClr val="accent1"/>
                </a:solidFill>
                <a:latin typeface="+mj-lt"/>
              </a:rPr>
              <a:t>Ekurhuleni</a:t>
            </a:r>
            <a:r>
              <a:rPr lang="de-DE" sz="1600" dirty="0" smtClean="0">
                <a:solidFill>
                  <a:schemeClr val="accent1"/>
                </a:solidFill>
                <a:latin typeface="+mj-lt"/>
              </a:rPr>
              <a:t>)</a:t>
            </a:r>
          </a:p>
          <a:p>
            <a:pPr algn="r" eaLnBrk="0" hangingPunct="0"/>
            <a:r>
              <a:rPr lang="de-DE" sz="1600" dirty="0" smtClean="0">
                <a:solidFill>
                  <a:schemeClr val="accent1"/>
                </a:solidFill>
                <a:latin typeface="+mj-lt"/>
              </a:rPr>
              <a:t>(</a:t>
            </a:r>
            <a:r>
              <a:rPr lang="de-DE" sz="1600" dirty="0" err="1" smtClean="0">
                <a:solidFill>
                  <a:schemeClr val="accent1"/>
                </a:solidFill>
                <a:latin typeface="+mj-lt"/>
              </a:rPr>
              <a:t>Mogale</a:t>
            </a:r>
            <a:r>
              <a:rPr lang="de-DE" sz="1600" dirty="0" smtClean="0">
                <a:solidFill>
                  <a:schemeClr val="accent1"/>
                </a:solidFill>
                <a:latin typeface="+mj-lt"/>
              </a:rPr>
              <a:t>)</a:t>
            </a:r>
          </a:p>
          <a:p>
            <a:pPr algn="r" eaLnBrk="0" hangingPunct="0"/>
            <a:r>
              <a:rPr lang="de-DE" sz="1600" dirty="0" err="1" smtClean="0">
                <a:solidFill>
                  <a:schemeClr val="accent1"/>
                </a:solidFill>
                <a:latin typeface="+mj-lt"/>
              </a:rPr>
              <a:t>Randfontein</a:t>
            </a:r>
            <a:endParaRPr lang="de-DE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0" name="Rectangle 1594"/>
          <p:cNvSpPr>
            <a:spLocks noChangeArrowheads="1"/>
          </p:cNvSpPr>
          <p:nvPr/>
        </p:nvSpPr>
        <p:spPr bwMode="auto">
          <a:xfrm>
            <a:off x="5814748" y="4584816"/>
            <a:ext cx="10499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600" dirty="0" err="1" smtClean="0">
                <a:solidFill>
                  <a:schemeClr val="accent1"/>
                </a:solidFill>
                <a:latin typeface="+mj-lt"/>
              </a:rPr>
              <a:t>Mangaung</a:t>
            </a:r>
            <a:endParaRPr lang="de-DE" sz="1600" dirty="0" smtClean="0">
              <a:solidFill>
                <a:schemeClr val="accent1"/>
              </a:solidFill>
              <a:latin typeface="+mj-lt"/>
            </a:endParaRPr>
          </a:p>
          <a:p>
            <a:pPr eaLnBrk="0" hangingPunct="0"/>
            <a:r>
              <a:rPr lang="de-DE" sz="1600" dirty="0" err="1" smtClean="0">
                <a:solidFill>
                  <a:schemeClr val="accent1"/>
                </a:solidFill>
                <a:latin typeface="+mj-lt"/>
              </a:rPr>
              <a:t>Majabeng</a:t>
            </a:r>
            <a:endParaRPr lang="de-DE" sz="16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11" name="Gerade Verbindung 110"/>
          <p:cNvCxnSpPr/>
          <p:nvPr/>
        </p:nvCxnSpPr>
        <p:spPr bwMode="auto">
          <a:xfrm>
            <a:off x="6015692" y="3142490"/>
            <a:ext cx="879027" cy="6230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Gerade Verbindung 113"/>
          <p:cNvCxnSpPr/>
          <p:nvPr/>
        </p:nvCxnSpPr>
        <p:spPr bwMode="auto">
          <a:xfrm>
            <a:off x="6110601" y="2853034"/>
            <a:ext cx="879027" cy="6373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4" r="30401"/>
          <a:stretch/>
        </p:blipFill>
        <p:spPr bwMode="auto">
          <a:xfrm>
            <a:off x="709968" y="3245715"/>
            <a:ext cx="2529174" cy="8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8" r="-6282"/>
          <a:stretch/>
        </p:blipFill>
        <p:spPr bwMode="auto">
          <a:xfrm>
            <a:off x="709968" y="4044286"/>
            <a:ext cx="2529174" cy="8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054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4" grpId="0"/>
      <p:bldP spid="98" grpId="0"/>
      <p:bldP spid="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73898" y="1502627"/>
            <a:ext cx="8731895" cy="4939874"/>
            <a:chOff x="73898" y="1502627"/>
            <a:chExt cx="8731895" cy="493987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49"/>
            <a:stretch/>
          </p:blipFill>
          <p:spPr bwMode="auto">
            <a:xfrm>
              <a:off x="73898" y="1502627"/>
              <a:ext cx="8731895" cy="493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/>
            <p:nvPr/>
          </p:nvSpPr>
          <p:spPr bwMode="auto">
            <a:xfrm>
              <a:off x="73898" y="1502627"/>
              <a:ext cx="3801416" cy="2536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GIZ NAMA Tool – 10 </a:t>
            </a:r>
            <a:r>
              <a:rPr lang="de-DE" dirty="0" err="1" smtClean="0"/>
              <a:t>steps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NAMA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B12F191-653A-4885-BC0E-0B1AAE7AC675}" type="datetime1">
              <a:rPr lang="en-GB" noProof="0" smtClean="0"/>
              <a:t>27/03/2014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29212" y="6304002"/>
            <a:ext cx="4953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smtClean="0">
                <a:solidFill>
                  <a:schemeClr val="tx2"/>
                </a:solidFill>
                <a:hlinkClick r:id="rId3"/>
              </a:rPr>
              <a:t>http://mitigationpartnership.net/sites/default/files/nama_tool_9.0_0.pdf</a:t>
            </a:r>
            <a:r>
              <a:rPr lang="de-DE" sz="1200" b="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662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2924617" y="3123030"/>
            <a:ext cx="5777469" cy="3268474"/>
            <a:chOff x="73898" y="1502627"/>
            <a:chExt cx="8731895" cy="493987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49"/>
            <a:stretch/>
          </p:blipFill>
          <p:spPr bwMode="auto">
            <a:xfrm>
              <a:off x="73898" y="1502627"/>
              <a:ext cx="8731895" cy="493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10"/>
            <p:cNvSpPr/>
            <p:nvPr/>
          </p:nvSpPr>
          <p:spPr bwMode="auto">
            <a:xfrm>
              <a:off x="73898" y="1502627"/>
              <a:ext cx="3801416" cy="2536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1 </a:t>
            </a:r>
            <a:r>
              <a:rPr lang="de-DE" dirty="0" err="1" smtClean="0"/>
              <a:t>and</a:t>
            </a:r>
            <a:r>
              <a:rPr lang="de-DE" dirty="0" smtClean="0"/>
              <a:t> 2: </a:t>
            </a:r>
            <a:r>
              <a:rPr lang="de-DE" dirty="0" err="1" smtClean="0"/>
              <a:t>framework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/ </a:t>
            </a:r>
            <a:r>
              <a:rPr lang="de-DE" dirty="0" err="1" smtClean="0"/>
              <a:t>mitigation</a:t>
            </a:r>
            <a:r>
              <a:rPr lang="de-DE" dirty="0" smtClean="0"/>
              <a:t> </a:t>
            </a:r>
            <a:r>
              <a:rPr lang="de-DE" dirty="0" err="1" smtClean="0"/>
              <a:t>opportunities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potential, </a:t>
            </a:r>
            <a:r>
              <a:rPr lang="de-DE" dirty="0" err="1" smtClean="0"/>
              <a:t>co-benefits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27.03.2014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3038622" y="5992836"/>
            <a:ext cx="5421377" cy="28025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3671669" y="5700099"/>
            <a:ext cx="4816468" cy="292737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0" y="2512526"/>
            <a:ext cx="2862519" cy="1978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Gerade Verbindung 13"/>
          <p:cNvCxnSpPr>
            <a:stCxn id="12" idx="2"/>
            <a:endCxn id="8" idx="1"/>
          </p:cNvCxnSpPr>
          <p:nvPr/>
        </p:nvCxnSpPr>
        <p:spPr bwMode="auto">
          <a:xfrm>
            <a:off x="1749500" y="4491166"/>
            <a:ext cx="1922169" cy="13553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>
            <a:stCxn id="12" idx="2"/>
          </p:cNvCxnSpPr>
          <p:nvPr/>
        </p:nvCxnSpPr>
        <p:spPr bwMode="auto">
          <a:xfrm>
            <a:off x="1749500" y="4491166"/>
            <a:ext cx="1289122" cy="1641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318239" y="465462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dirty="0" smtClean="0">
                <a:solidFill>
                  <a:schemeClr val="tx2"/>
                </a:solidFill>
              </a:rPr>
              <a:t>Baseline </a:t>
            </a:r>
            <a:r>
              <a:rPr lang="de-DE" sz="1800" b="0" dirty="0" err="1" smtClean="0">
                <a:solidFill>
                  <a:schemeClr val="tx2"/>
                </a:solidFill>
              </a:rPr>
              <a:t>study</a:t>
            </a:r>
            <a:endParaRPr lang="de-DE" sz="18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9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3999" y="1483200"/>
            <a:ext cx="8240925" cy="617928"/>
          </a:xfrm>
        </p:spPr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3: Select NAMA </a:t>
            </a:r>
            <a:r>
              <a:rPr lang="de-DE" dirty="0" err="1" smtClean="0"/>
              <a:t>ideas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9BEB187-4C1E-4125-B666-373F285F04FE}" type="datetime1">
              <a:rPr lang="en-GB" noProof="0" smtClean="0"/>
              <a:t>27/03/2014</a:t>
            </a:fld>
            <a:endParaRPr lang="de-DE" noProof="0"/>
          </a:p>
        </p:txBody>
      </p:sp>
      <p:sp>
        <p:nvSpPr>
          <p:cNvPr id="38" name="Pfeil nach rechts 37"/>
          <p:cNvSpPr/>
          <p:nvPr/>
        </p:nvSpPr>
        <p:spPr bwMode="auto">
          <a:xfrm>
            <a:off x="11653336" y="3079998"/>
            <a:ext cx="361950" cy="323850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924617" y="3123030"/>
            <a:ext cx="5777469" cy="3268474"/>
            <a:chOff x="73898" y="1502627"/>
            <a:chExt cx="8731895" cy="493987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49"/>
            <a:stretch/>
          </p:blipFill>
          <p:spPr bwMode="auto">
            <a:xfrm>
              <a:off x="73898" y="1502627"/>
              <a:ext cx="8731895" cy="493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hteck 25"/>
            <p:cNvSpPr/>
            <p:nvPr/>
          </p:nvSpPr>
          <p:spPr bwMode="auto">
            <a:xfrm>
              <a:off x="73898" y="1502627"/>
              <a:ext cx="3801416" cy="2536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Rechteck 26"/>
          <p:cNvSpPr/>
          <p:nvPr/>
        </p:nvSpPr>
        <p:spPr bwMode="auto">
          <a:xfrm>
            <a:off x="4182223" y="5407362"/>
            <a:ext cx="4305914" cy="292737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-2949484" y="2423742"/>
            <a:ext cx="7303495" cy="7451081"/>
            <a:chOff x="738440" y="2409227"/>
            <a:chExt cx="7303495" cy="7451081"/>
          </a:xfrm>
        </p:grpSpPr>
        <p:sp>
          <p:nvSpPr>
            <p:cNvPr id="40" name="Kreis 39"/>
            <p:cNvSpPr/>
            <p:nvPr/>
          </p:nvSpPr>
          <p:spPr bwMode="auto">
            <a:xfrm rot="3292842">
              <a:off x="828786" y="2745552"/>
              <a:ext cx="7024410" cy="7205101"/>
            </a:xfrm>
            <a:prstGeom prst="pie">
              <a:avLst>
                <a:gd name="adj1" fmla="val 12902100"/>
                <a:gd name="adj2" fmla="val 16200000"/>
              </a:avLst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Gerade Verbindung 40"/>
            <p:cNvCxnSpPr/>
            <p:nvPr/>
          </p:nvCxnSpPr>
          <p:spPr bwMode="auto">
            <a:xfrm flipH="1">
              <a:off x="4340992" y="3171841"/>
              <a:ext cx="1668674" cy="31762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 flipH="1">
              <a:off x="4340995" y="3505216"/>
              <a:ext cx="2202071" cy="28428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 flipH="1">
              <a:off x="4340992" y="3848116"/>
              <a:ext cx="2602124" cy="24999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feld 43"/>
            <p:cNvSpPr txBox="1"/>
            <p:nvPr/>
          </p:nvSpPr>
          <p:spPr>
            <a:xfrm rot="762116">
              <a:off x="4249511" y="2409227"/>
              <a:ext cx="2235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0" dirty="0" smtClean="0">
                  <a:solidFill>
                    <a:schemeClr val="accent1"/>
                  </a:solidFill>
                </a:rPr>
                <a:t>Private </a:t>
              </a:r>
            </a:p>
            <a:p>
              <a:pPr algn="ctr"/>
              <a:r>
                <a:rPr lang="de-DE" sz="1400" b="0" dirty="0" err="1" smtClean="0">
                  <a:solidFill>
                    <a:schemeClr val="accent1"/>
                  </a:solidFill>
                </a:rPr>
                <a:t>buildings</a:t>
              </a:r>
              <a:endParaRPr lang="de-DE" sz="14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 rot="18478589">
              <a:off x="4588373" y="4153398"/>
              <a:ext cx="2235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0" dirty="0" smtClean="0">
                  <a:solidFill>
                    <a:schemeClr val="accent1"/>
                  </a:solidFill>
                </a:rPr>
                <a:t>national</a:t>
              </a:r>
              <a:endParaRPr lang="de-DE" sz="14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46" name="Textfeld 45"/>
            <p:cNvSpPr txBox="1"/>
            <p:nvPr/>
          </p:nvSpPr>
          <p:spPr>
            <a:xfrm rot="18942328">
              <a:off x="4882270" y="4385233"/>
              <a:ext cx="2235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0" dirty="0" err="1" smtClean="0">
                  <a:solidFill>
                    <a:schemeClr val="accent1"/>
                  </a:solidFill>
                </a:rPr>
                <a:t>provincial</a:t>
              </a:r>
              <a:endParaRPr lang="de-DE" sz="14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 rot="19496118">
              <a:off x="5134183" y="4650077"/>
              <a:ext cx="2235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0" dirty="0" err="1" smtClean="0">
                  <a:solidFill>
                    <a:schemeClr val="accent1"/>
                  </a:solidFill>
                </a:rPr>
                <a:t>municipal</a:t>
              </a:r>
              <a:endParaRPr lang="de-DE" sz="14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 rot="2455141">
              <a:off x="5806195" y="3207735"/>
              <a:ext cx="2235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0" dirty="0" smtClean="0">
                  <a:solidFill>
                    <a:schemeClr val="accent1"/>
                  </a:solidFill>
                </a:rPr>
                <a:t>Public</a:t>
              </a:r>
            </a:p>
            <a:p>
              <a:pPr algn="ctr"/>
              <a:r>
                <a:rPr lang="de-DE" sz="1400" b="0" dirty="0" err="1" smtClean="0">
                  <a:solidFill>
                    <a:schemeClr val="accent1"/>
                  </a:solidFill>
                </a:rPr>
                <a:t>buildings</a:t>
              </a:r>
              <a:endParaRPr lang="de-DE" sz="1400" dirty="0" smtClean="0">
                <a:solidFill>
                  <a:schemeClr val="accent1"/>
                </a:solidFill>
              </a:endParaRPr>
            </a:p>
          </p:txBody>
        </p:sp>
      </p:grpSp>
      <p:sp>
        <p:nvSpPr>
          <p:cNvPr id="49" name="Pfeil nach rechts 48"/>
          <p:cNvSpPr/>
          <p:nvPr/>
        </p:nvSpPr>
        <p:spPr bwMode="auto">
          <a:xfrm>
            <a:off x="2131241" y="4301942"/>
            <a:ext cx="361950" cy="323850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0" name="Pfeil nach rechts 49"/>
          <p:cNvSpPr/>
          <p:nvPr/>
        </p:nvSpPr>
        <p:spPr bwMode="auto">
          <a:xfrm>
            <a:off x="2383154" y="4604204"/>
            <a:ext cx="361950" cy="323850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" name="Kreis 27"/>
          <p:cNvSpPr/>
          <p:nvPr/>
        </p:nvSpPr>
        <p:spPr bwMode="auto">
          <a:xfrm rot="3292842">
            <a:off x="-2857233" y="2745551"/>
            <a:ext cx="7024410" cy="7205101"/>
          </a:xfrm>
          <a:prstGeom prst="pie">
            <a:avLst>
              <a:gd name="adj1" fmla="val 12902100"/>
              <a:gd name="adj2" fmla="val 1620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88435" y="3417869"/>
            <a:ext cx="2707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 err="1" smtClean="0">
                <a:solidFill>
                  <a:schemeClr val="bg1"/>
                </a:solidFill>
              </a:rPr>
              <a:t>Energy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r>
              <a:rPr lang="de-DE" sz="1400" b="0" dirty="0" err="1" smtClean="0">
                <a:solidFill>
                  <a:schemeClr val="bg1"/>
                </a:solidFill>
              </a:rPr>
              <a:t>Effciency</a:t>
            </a:r>
            <a:r>
              <a:rPr lang="de-DE" sz="1400" b="0" dirty="0" smtClean="0">
                <a:solidFill>
                  <a:schemeClr val="bg1"/>
                </a:solidFill>
              </a:rPr>
              <a:t> Demand </a:t>
            </a:r>
            <a:br>
              <a:rPr lang="de-DE" sz="1400" b="0" dirty="0" smtClean="0">
                <a:solidFill>
                  <a:schemeClr val="bg1"/>
                </a:solidFill>
              </a:rPr>
            </a:br>
            <a:r>
              <a:rPr lang="de-DE" sz="1400" b="0" dirty="0" smtClean="0">
                <a:solidFill>
                  <a:schemeClr val="bg1"/>
                </a:solidFill>
              </a:rPr>
              <a:t>Side Management </a:t>
            </a:r>
            <a:r>
              <a:rPr lang="de-DE" sz="1400" b="0" dirty="0" err="1" smtClean="0">
                <a:solidFill>
                  <a:schemeClr val="bg1"/>
                </a:solidFill>
              </a:rPr>
              <a:t>Mitigation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r>
              <a:rPr lang="de-DE" sz="1400" b="0" dirty="0" err="1" smtClean="0">
                <a:solidFill>
                  <a:schemeClr val="bg1"/>
                </a:solidFill>
              </a:rPr>
              <a:t>Flagship</a:t>
            </a:r>
            <a:r>
              <a:rPr lang="de-DE" sz="1400" b="0" dirty="0" smtClean="0">
                <a:solidFill>
                  <a:schemeClr val="bg1"/>
                </a:solidFill>
              </a:rPr>
              <a:t> (1 out </a:t>
            </a:r>
            <a:r>
              <a:rPr lang="de-DE" sz="1400" b="0" dirty="0" err="1" smtClean="0">
                <a:solidFill>
                  <a:schemeClr val="bg1"/>
                </a:solidFill>
              </a:rPr>
              <a:t>of</a:t>
            </a:r>
            <a:r>
              <a:rPr lang="de-DE" sz="1400" b="0" dirty="0" smtClean="0">
                <a:solidFill>
                  <a:schemeClr val="bg1"/>
                </a:solidFill>
              </a:rPr>
              <a:t> 8):</a:t>
            </a:r>
          </a:p>
          <a:p>
            <a:endParaRPr lang="de-DE" sz="1400" b="0" dirty="0">
              <a:solidFill>
                <a:schemeClr val="bg1"/>
              </a:solidFill>
            </a:endParaRPr>
          </a:p>
          <a:p>
            <a:r>
              <a:rPr lang="de-DE" sz="1400" b="0" dirty="0" smtClean="0">
                <a:solidFill>
                  <a:schemeClr val="bg1"/>
                </a:solidFill>
              </a:rPr>
              <a:t>Low-</a:t>
            </a:r>
            <a:r>
              <a:rPr lang="de-DE" sz="1400" b="0" dirty="0" err="1" smtClean="0">
                <a:solidFill>
                  <a:schemeClr val="bg1"/>
                </a:solidFill>
              </a:rPr>
              <a:t>income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r>
              <a:rPr lang="de-DE" sz="1400" b="0" dirty="0" err="1" smtClean="0">
                <a:solidFill>
                  <a:schemeClr val="bg1"/>
                </a:solidFill>
              </a:rPr>
              <a:t>housing</a:t>
            </a:r>
            <a:r>
              <a:rPr lang="de-DE" sz="1400" b="0" dirty="0" smtClean="0">
                <a:solidFill>
                  <a:schemeClr val="bg1"/>
                </a:solidFill>
              </a:rPr>
              <a:t>,</a:t>
            </a:r>
          </a:p>
          <a:p>
            <a:r>
              <a:rPr lang="de-DE" sz="1400" b="0" dirty="0" smtClean="0">
                <a:solidFill>
                  <a:schemeClr val="bg1"/>
                </a:solidFill>
              </a:rPr>
              <a:t>Building </a:t>
            </a:r>
            <a:r>
              <a:rPr lang="de-DE" sz="1400" b="0" dirty="0" err="1" smtClean="0">
                <a:solidFill>
                  <a:schemeClr val="bg1"/>
                </a:solidFill>
              </a:rPr>
              <a:t>codes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r>
              <a:rPr lang="de-DE" sz="1400" b="0" dirty="0" err="1" smtClean="0">
                <a:solidFill>
                  <a:schemeClr val="bg1"/>
                </a:solidFill>
              </a:rPr>
              <a:t>for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br>
              <a:rPr lang="de-DE" sz="1400" b="0" dirty="0" smtClean="0">
                <a:solidFill>
                  <a:schemeClr val="bg1"/>
                </a:solidFill>
              </a:rPr>
            </a:br>
            <a:r>
              <a:rPr lang="de-DE" sz="1400" b="0" dirty="0" err="1" smtClean="0">
                <a:solidFill>
                  <a:schemeClr val="bg1"/>
                </a:solidFill>
              </a:rPr>
              <a:t>commercial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r>
              <a:rPr lang="de-DE" sz="1400" b="0" dirty="0" err="1" smtClean="0">
                <a:solidFill>
                  <a:schemeClr val="bg1"/>
                </a:solidFill>
              </a:rPr>
              <a:t>and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br>
              <a:rPr lang="de-DE" sz="1400" b="0" dirty="0" smtClean="0">
                <a:solidFill>
                  <a:schemeClr val="bg1"/>
                </a:solidFill>
              </a:rPr>
            </a:br>
            <a:r>
              <a:rPr lang="de-DE" sz="1400" b="0" dirty="0" err="1" smtClean="0">
                <a:solidFill>
                  <a:schemeClr val="bg1"/>
                </a:solidFill>
              </a:rPr>
              <a:t>residential</a:t>
            </a:r>
            <a:r>
              <a:rPr lang="de-DE" sz="1400" b="0" dirty="0" smtClean="0">
                <a:solidFill>
                  <a:schemeClr val="bg1"/>
                </a:solidFill>
              </a:rPr>
              <a:t> </a:t>
            </a:r>
            <a:r>
              <a:rPr lang="de-DE" sz="1400" b="0" dirty="0" err="1" smtClean="0">
                <a:solidFill>
                  <a:schemeClr val="bg1"/>
                </a:solidFill>
              </a:rPr>
              <a:t>buildings</a:t>
            </a:r>
            <a:r>
              <a:rPr lang="de-DE" sz="1400" b="0" dirty="0" smtClean="0">
                <a:solidFill>
                  <a:schemeClr val="bg1"/>
                </a:solidFill>
              </a:rPr>
              <a:t>,</a:t>
            </a:r>
          </a:p>
          <a:p>
            <a:r>
              <a:rPr lang="de-DE" sz="1400" dirty="0" smtClean="0">
                <a:solidFill>
                  <a:schemeClr val="bg1"/>
                </a:solidFill>
              </a:rPr>
              <a:t>Public</a:t>
            </a:r>
          </a:p>
          <a:p>
            <a:r>
              <a:rPr lang="de-DE" sz="1400" dirty="0" err="1" smtClean="0">
                <a:solidFill>
                  <a:schemeClr val="bg1"/>
                </a:solidFill>
              </a:rPr>
              <a:t>buildings</a:t>
            </a:r>
            <a:endParaRPr lang="de-DE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55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28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8256800" cy="617928"/>
          </a:xfrm>
        </p:spPr>
        <p:txBody>
          <a:bodyPr/>
          <a:lstStyle/>
          <a:p>
            <a:r>
              <a:rPr lang="en-US" dirty="0" smtClean="0"/>
              <a:t>Step 3: Select NAMA ideas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B12F191-653A-4885-BC0E-0B1AAE7AC675}" type="datetime1">
              <a:rPr lang="en-GB" noProof="0" smtClean="0"/>
              <a:pPr/>
              <a:t>27/03/2014</a:t>
            </a:fld>
            <a:endParaRPr lang="de-DE" noProof="0"/>
          </a:p>
        </p:txBody>
      </p:sp>
      <p:sp>
        <p:nvSpPr>
          <p:cNvPr id="32" name="Inhaltsplatzhalt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 rot="16200000">
            <a:off x="-259674" y="2348712"/>
            <a:ext cx="133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 smtClean="0">
                <a:solidFill>
                  <a:schemeClr val="accent1"/>
                </a:solidFill>
              </a:rPr>
              <a:t>Scope</a:t>
            </a:r>
            <a:endParaRPr lang="de-DE" sz="1800" dirty="0" smtClean="0">
              <a:solidFill>
                <a:schemeClr val="accent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16200000">
            <a:off x="-259674" y="3545357"/>
            <a:ext cx="133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accent1"/>
                </a:solidFill>
              </a:rPr>
              <a:t>Focus</a:t>
            </a:r>
          </a:p>
        </p:txBody>
      </p:sp>
      <p:sp>
        <p:nvSpPr>
          <p:cNvPr id="8" name="Textfeld 7"/>
          <p:cNvSpPr txBox="1"/>
          <p:nvPr/>
        </p:nvSpPr>
        <p:spPr>
          <a:xfrm rot="16200000">
            <a:off x="-355849" y="566531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solidFill>
                  <a:schemeClr val="accent1"/>
                </a:solidFill>
              </a:rPr>
              <a:t>Localization</a:t>
            </a:r>
            <a:endParaRPr lang="de-DE" sz="1800" dirty="0" smtClean="0">
              <a:solidFill>
                <a:schemeClr val="accent1"/>
              </a:solidFill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829236" y="2370615"/>
            <a:ext cx="1642021" cy="3742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Office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buildings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516900" y="2370615"/>
            <a:ext cx="928900" cy="374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b="0" dirty="0">
                <a:solidFill>
                  <a:schemeClr val="bg1"/>
                </a:solidFill>
              </a:rPr>
              <a:t>Schools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3491443" y="2370615"/>
            <a:ext cx="1077452" cy="374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Hospitals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4614538" y="2370615"/>
            <a:ext cx="1845669" cy="37420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Police/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Fire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Station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6505851" y="2370615"/>
            <a:ext cx="986895" cy="37420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Other…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829236" y="3540486"/>
            <a:ext cx="1819924" cy="3742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 err="1" smtClean="0">
                <a:solidFill>
                  <a:schemeClr val="bg1"/>
                </a:solidFill>
              </a:rPr>
              <a:t>Capacity</a:t>
            </a:r>
            <a:r>
              <a:rPr lang="de-DE" sz="1600" b="0" dirty="0" smtClean="0">
                <a:solidFill>
                  <a:schemeClr val="bg1"/>
                </a:solidFill>
              </a:rPr>
              <a:t> </a:t>
            </a:r>
            <a:r>
              <a:rPr lang="de-DE" sz="1600" b="0" dirty="0" err="1" smtClean="0">
                <a:solidFill>
                  <a:schemeClr val="bg1"/>
                </a:solidFill>
              </a:rPr>
              <a:t>building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2807055" y="3540486"/>
            <a:ext cx="2481569" cy="3742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Infrastructure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investment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5446519" y="3540486"/>
            <a:ext cx="1977124" cy="3742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Policy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level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activity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7581537" y="3540486"/>
            <a:ext cx="939560" cy="37420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Other…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829236" y="4021453"/>
            <a:ext cx="1253389" cy="257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b="0" dirty="0">
                <a:solidFill>
                  <a:schemeClr val="bg1"/>
                </a:solidFill>
              </a:rPr>
              <a:t>Train </a:t>
            </a:r>
            <a:r>
              <a:rPr lang="de-DE" sz="1200" b="0" dirty="0" err="1">
                <a:solidFill>
                  <a:schemeClr val="bg1"/>
                </a:solidFill>
              </a:rPr>
              <a:t>the</a:t>
            </a:r>
            <a:r>
              <a:rPr lang="de-DE" sz="1200" b="0" dirty="0">
                <a:solidFill>
                  <a:schemeClr val="bg1"/>
                </a:solidFill>
              </a:rPr>
              <a:t> </a:t>
            </a:r>
            <a:r>
              <a:rPr lang="de-DE" sz="1200" b="0" dirty="0" err="1">
                <a:solidFill>
                  <a:schemeClr val="bg1"/>
                </a:solidFill>
              </a:rPr>
              <a:t>users</a:t>
            </a: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2885284" y="4021453"/>
            <a:ext cx="842488" cy="25756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Lighting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1238057" y="4321815"/>
            <a:ext cx="1513800" cy="25756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Train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the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managers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1907289" y="4622177"/>
            <a:ext cx="1513800" cy="25756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Train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the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trainers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3421089" y="4321815"/>
            <a:ext cx="842488" cy="25756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b="0" dirty="0">
                <a:solidFill>
                  <a:schemeClr val="bg1"/>
                </a:solidFill>
              </a:rPr>
              <a:t>HVAC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7605565" y="2370615"/>
            <a:ext cx="1494042" cy="37420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New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buildings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27773" y="4622059"/>
            <a:ext cx="1314436" cy="257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(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Water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)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heating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1" name="Gerade Verbindung 30"/>
          <p:cNvCxnSpPr/>
          <p:nvPr/>
        </p:nvCxnSpPr>
        <p:spPr bwMode="auto">
          <a:xfrm>
            <a:off x="7549156" y="2219417"/>
            <a:ext cx="0" cy="6835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hteck 34"/>
          <p:cNvSpPr/>
          <p:nvPr/>
        </p:nvSpPr>
        <p:spPr bwMode="auto">
          <a:xfrm>
            <a:off x="4794205" y="5227193"/>
            <a:ext cx="4305402" cy="37420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Nationwide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,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preselection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of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candidates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by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…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829235" y="5731454"/>
            <a:ext cx="1253389" cy="25756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All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Munics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2157224" y="5731454"/>
            <a:ext cx="1411103" cy="25756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Selected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Munics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1490031" y="6105827"/>
            <a:ext cx="1079015" cy="25756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1 A, 1 B, 1 C</a:t>
            </a:r>
          </a:p>
        </p:txBody>
      </p:sp>
      <p:sp>
        <p:nvSpPr>
          <p:cNvPr id="40" name="Rechteck 39"/>
          <p:cNvSpPr/>
          <p:nvPr/>
        </p:nvSpPr>
        <p:spPr bwMode="auto">
          <a:xfrm>
            <a:off x="829235" y="5227193"/>
            <a:ext cx="1819924" cy="37420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 smtClean="0">
                <a:solidFill>
                  <a:schemeClr val="tx2"/>
                </a:solidFill>
              </a:rPr>
              <a:t>1 </a:t>
            </a:r>
            <a:r>
              <a:rPr lang="de-DE" sz="1600" b="0" dirty="0" err="1" smtClean="0">
                <a:solidFill>
                  <a:schemeClr val="tx2"/>
                </a:solidFill>
              </a:rPr>
              <a:t>Province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844264" y="5227192"/>
            <a:ext cx="1819924" cy="3742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 smtClean="0">
                <a:solidFill>
                  <a:schemeClr val="bg1"/>
                </a:solidFill>
              </a:rPr>
              <a:t>4 </a:t>
            </a:r>
            <a:r>
              <a:rPr lang="de-DE" sz="1600" b="0" dirty="0" err="1" smtClean="0">
                <a:solidFill>
                  <a:schemeClr val="bg1"/>
                </a:solidFill>
              </a:rPr>
              <a:t>Provinces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2649159" y="6105827"/>
            <a:ext cx="2047127" cy="25756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big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as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mentor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for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smaller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Rechteck 43"/>
          <p:cNvSpPr/>
          <p:nvPr/>
        </p:nvSpPr>
        <p:spPr bwMode="auto">
          <a:xfrm>
            <a:off x="4794205" y="5731453"/>
            <a:ext cx="981978" cy="25756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0" dirty="0" smtClean="0">
                <a:solidFill>
                  <a:schemeClr val="tx2"/>
                </a:solidFill>
              </a:rPr>
              <a:t>…</a:t>
            </a:r>
            <a:r>
              <a:rPr lang="de-DE" sz="1200" b="0" dirty="0" err="1" smtClean="0">
                <a:solidFill>
                  <a:schemeClr val="tx2"/>
                </a:solidFill>
              </a:rPr>
              <a:t>Capacity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5861322" y="5828148"/>
            <a:ext cx="1111449" cy="25756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0" dirty="0" smtClean="0">
                <a:solidFill>
                  <a:schemeClr val="tx2"/>
                </a:solidFill>
              </a:rPr>
              <a:t>…Ownership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6791570" y="6137915"/>
            <a:ext cx="1111449" cy="25756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0" dirty="0" smtClean="0">
                <a:solidFill>
                  <a:schemeClr val="tx2"/>
                </a:solidFill>
              </a:rPr>
              <a:t>…</a:t>
            </a:r>
            <a:r>
              <a:rPr lang="de-DE" sz="1200" b="0" dirty="0" err="1" smtClean="0">
                <a:solidFill>
                  <a:schemeClr val="tx2"/>
                </a:solidFill>
              </a:rPr>
              <a:t>Visibility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7988158" y="6234611"/>
            <a:ext cx="1111449" cy="25756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0" dirty="0" smtClean="0">
                <a:solidFill>
                  <a:schemeClr val="tx2"/>
                </a:solidFill>
              </a:rPr>
              <a:t>…</a:t>
            </a:r>
            <a:r>
              <a:rPr lang="de-DE" sz="1200" b="0" dirty="0" err="1" smtClean="0">
                <a:solidFill>
                  <a:schemeClr val="tx2"/>
                </a:solidFill>
              </a:rPr>
              <a:t>Alignment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5448639" y="4021453"/>
            <a:ext cx="1342931" cy="25756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ESCO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modality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5984445" y="4321815"/>
            <a:ext cx="1439198" cy="25756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Funding</a:t>
            </a:r>
            <a:r>
              <a:rPr lang="de-DE" sz="1200" b="0" dirty="0" smtClean="0">
                <a:solidFill>
                  <a:schemeClr val="bg1"/>
                </a:solidFill>
              </a:rPr>
              <a:t>/</a:t>
            </a:r>
            <a:r>
              <a:rPr lang="de-DE" sz="1200" b="0" dirty="0" err="1" smtClean="0">
                <a:solidFill>
                  <a:schemeClr val="bg1"/>
                </a:solidFill>
              </a:rPr>
              <a:t>Granta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6291128" y="4622059"/>
            <a:ext cx="1697030" cy="257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b="0" dirty="0">
                <a:solidFill>
                  <a:schemeClr val="bg1"/>
                </a:solidFill>
              </a:rPr>
              <a:t>EE </a:t>
            </a:r>
            <a:r>
              <a:rPr lang="de-DE" sz="1200" b="0" dirty="0" err="1">
                <a:solidFill>
                  <a:schemeClr val="bg1"/>
                </a:solidFill>
              </a:rPr>
              <a:t>regulation</a:t>
            </a: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3" name="Freihandform 12"/>
          <p:cNvSpPr/>
          <p:nvPr/>
        </p:nvSpPr>
        <p:spPr bwMode="auto">
          <a:xfrm>
            <a:off x="1242874" y="2290439"/>
            <a:ext cx="1455938" cy="1393794"/>
          </a:xfrm>
          <a:custGeom>
            <a:avLst/>
            <a:gdLst>
              <a:gd name="connsiteX0" fmla="*/ 0 w 1455938"/>
              <a:gd name="connsiteY0" fmla="*/ 0 h 1393794"/>
              <a:gd name="connsiteX1" fmla="*/ 1225118 w 1455938"/>
              <a:gd name="connsiteY1" fmla="*/ 26633 h 1393794"/>
              <a:gd name="connsiteX2" fmla="*/ 1269507 w 1455938"/>
              <a:gd name="connsiteY2" fmla="*/ 692458 h 1393794"/>
              <a:gd name="connsiteX3" fmla="*/ 1455938 w 1455938"/>
              <a:gd name="connsiteY3" fmla="*/ 1393794 h 139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938" h="1393794">
                <a:moveTo>
                  <a:pt x="0" y="0"/>
                </a:moveTo>
                <a:lnTo>
                  <a:pt x="1225118" y="26633"/>
                </a:lnTo>
                <a:lnTo>
                  <a:pt x="1269507" y="692458"/>
                </a:lnTo>
                <a:lnTo>
                  <a:pt x="1455938" y="1393794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cxnSp>
        <p:nvCxnSpPr>
          <p:cNvPr id="23" name="Gerade Verbindung 22"/>
          <p:cNvCxnSpPr/>
          <p:nvPr/>
        </p:nvCxnSpPr>
        <p:spPr bwMode="auto">
          <a:xfrm>
            <a:off x="124287" y="3131700"/>
            <a:ext cx="89753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>
            <a:off x="126878" y="5053411"/>
            <a:ext cx="89753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feld 2"/>
          <p:cNvSpPr txBox="1"/>
          <p:nvPr/>
        </p:nvSpPr>
        <p:spPr>
          <a:xfrm>
            <a:off x="829235" y="3182658"/>
            <a:ext cx="445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0" dirty="0" err="1" smtClean="0">
                <a:solidFill>
                  <a:schemeClr val="tx2"/>
                </a:solidFill>
              </a:rPr>
              <a:t>Local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and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provincial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level</a:t>
            </a:r>
            <a:endParaRPr lang="de-DE" sz="1800" b="0" dirty="0" smtClean="0">
              <a:solidFill>
                <a:schemeClr val="tx2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5441024" y="3182658"/>
            <a:ext cx="445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 smtClean="0">
                <a:solidFill>
                  <a:schemeClr val="tx2"/>
                </a:solidFill>
              </a:rPr>
              <a:t>Central </a:t>
            </a:r>
            <a:r>
              <a:rPr lang="de-DE" sz="1800" b="0" dirty="0" err="1" smtClean="0">
                <a:solidFill>
                  <a:schemeClr val="tx2"/>
                </a:solidFill>
              </a:rPr>
              <a:t>level</a:t>
            </a:r>
            <a:endParaRPr lang="de-DE" sz="18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50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Guiding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27.03.2014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V-NAMAs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why</a:t>
            </a:r>
            <a:r>
              <a:rPr lang="de-DE" sz="2400" dirty="0" smtClean="0"/>
              <a:t> do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need</a:t>
            </a:r>
            <a:r>
              <a:rPr lang="de-DE" sz="2400" dirty="0" smtClean="0"/>
              <a:t> </a:t>
            </a:r>
            <a:r>
              <a:rPr lang="de-DE" sz="2400" dirty="0" err="1" smtClean="0"/>
              <a:t>them</a:t>
            </a:r>
            <a:r>
              <a:rPr lang="de-DE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objectives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GIZ V-NAMA </a:t>
            </a:r>
            <a:r>
              <a:rPr lang="de-DE" sz="2400" dirty="0" err="1" smtClean="0"/>
              <a:t>project</a:t>
            </a:r>
            <a:r>
              <a:rPr lang="de-DE" sz="2400" dirty="0"/>
              <a:t>?</a:t>
            </a:r>
            <a:endParaRPr lang="de-D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lessons</a:t>
            </a:r>
            <a:r>
              <a:rPr lang="de-DE" sz="2400" dirty="0" smtClean="0"/>
              <a:t> </a:t>
            </a:r>
            <a:r>
              <a:rPr lang="de-DE" sz="2400" dirty="0" err="1" smtClean="0"/>
              <a:t>learnt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V-NAMA on </a:t>
            </a:r>
            <a:r>
              <a:rPr lang="de-DE" sz="2400" dirty="0" err="1" smtClean="0"/>
              <a:t>Energy</a:t>
            </a:r>
            <a:r>
              <a:rPr lang="de-DE" sz="2400" dirty="0" smtClean="0"/>
              <a:t> Efficiency in Public Buildings?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5995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3999" y="1483200"/>
            <a:ext cx="8240925" cy="617928"/>
          </a:xfrm>
        </p:spPr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3: Select NAMA </a:t>
            </a:r>
            <a:r>
              <a:rPr lang="de-DE" dirty="0" err="1" smtClean="0"/>
              <a:t>ideas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9BEB187-4C1E-4125-B666-373F285F04FE}" type="datetime1">
              <a:rPr lang="en-GB" noProof="0" smtClean="0"/>
              <a:t>27/03/2014</a:t>
            </a:fld>
            <a:endParaRPr lang="de-DE" noProof="0"/>
          </a:p>
        </p:txBody>
      </p:sp>
      <p:sp>
        <p:nvSpPr>
          <p:cNvPr id="38" name="Pfeil nach rechts 37"/>
          <p:cNvSpPr/>
          <p:nvPr/>
        </p:nvSpPr>
        <p:spPr bwMode="auto">
          <a:xfrm>
            <a:off x="11653336" y="3079998"/>
            <a:ext cx="361950" cy="323850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924617" y="3123030"/>
            <a:ext cx="5777469" cy="3268474"/>
            <a:chOff x="73898" y="1502627"/>
            <a:chExt cx="8731895" cy="493987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49"/>
            <a:stretch/>
          </p:blipFill>
          <p:spPr bwMode="auto">
            <a:xfrm>
              <a:off x="73898" y="1502627"/>
              <a:ext cx="8731895" cy="493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hteck 25"/>
            <p:cNvSpPr/>
            <p:nvPr/>
          </p:nvSpPr>
          <p:spPr bwMode="auto">
            <a:xfrm>
              <a:off x="73898" y="1502627"/>
              <a:ext cx="3801416" cy="2536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Rechteck 26"/>
          <p:cNvSpPr/>
          <p:nvPr/>
        </p:nvSpPr>
        <p:spPr bwMode="auto">
          <a:xfrm>
            <a:off x="4182223" y="5407362"/>
            <a:ext cx="4305914" cy="292737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-2949484" y="2423742"/>
            <a:ext cx="7303495" cy="7451081"/>
            <a:chOff x="738440" y="2409227"/>
            <a:chExt cx="7303495" cy="7451081"/>
          </a:xfrm>
        </p:grpSpPr>
        <p:sp>
          <p:nvSpPr>
            <p:cNvPr id="40" name="Kreis 39"/>
            <p:cNvSpPr/>
            <p:nvPr/>
          </p:nvSpPr>
          <p:spPr bwMode="auto">
            <a:xfrm rot="3292842">
              <a:off x="828786" y="2745552"/>
              <a:ext cx="7024410" cy="7205101"/>
            </a:xfrm>
            <a:prstGeom prst="pie">
              <a:avLst>
                <a:gd name="adj1" fmla="val 12902100"/>
                <a:gd name="adj2" fmla="val 16200000"/>
              </a:avLst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Gerade Verbindung 40"/>
            <p:cNvCxnSpPr/>
            <p:nvPr/>
          </p:nvCxnSpPr>
          <p:spPr bwMode="auto">
            <a:xfrm flipH="1">
              <a:off x="4340992" y="3171841"/>
              <a:ext cx="1668674" cy="31762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 flipH="1">
              <a:off x="4340995" y="3505216"/>
              <a:ext cx="2202071" cy="28428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 flipH="1">
              <a:off x="4340992" y="3848116"/>
              <a:ext cx="2602124" cy="24999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feld 43"/>
            <p:cNvSpPr txBox="1"/>
            <p:nvPr/>
          </p:nvSpPr>
          <p:spPr>
            <a:xfrm rot="762116">
              <a:off x="4249511" y="2409227"/>
              <a:ext cx="2235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0" dirty="0" smtClean="0">
                  <a:solidFill>
                    <a:schemeClr val="accent1"/>
                  </a:solidFill>
                </a:rPr>
                <a:t>Private </a:t>
              </a:r>
            </a:p>
            <a:p>
              <a:pPr algn="ctr"/>
              <a:r>
                <a:rPr lang="de-DE" sz="1400" b="0" dirty="0" err="1" smtClean="0">
                  <a:solidFill>
                    <a:schemeClr val="accent1"/>
                  </a:solidFill>
                </a:rPr>
                <a:t>buildings</a:t>
              </a:r>
              <a:endParaRPr lang="de-DE" sz="14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 rot="18478589">
              <a:off x="4588373" y="4153398"/>
              <a:ext cx="2235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0" dirty="0" smtClean="0">
                  <a:solidFill>
                    <a:schemeClr val="accent1"/>
                  </a:solidFill>
                </a:rPr>
                <a:t>national</a:t>
              </a:r>
              <a:endParaRPr lang="de-DE" sz="14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46" name="Textfeld 45"/>
            <p:cNvSpPr txBox="1"/>
            <p:nvPr/>
          </p:nvSpPr>
          <p:spPr>
            <a:xfrm rot="18942328">
              <a:off x="4882270" y="4385233"/>
              <a:ext cx="2235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0" dirty="0" err="1" smtClean="0">
                  <a:solidFill>
                    <a:schemeClr val="accent1"/>
                  </a:solidFill>
                </a:rPr>
                <a:t>provincial</a:t>
              </a:r>
              <a:endParaRPr lang="de-DE" sz="14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 rot="19496118">
              <a:off x="5134183" y="4650077"/>
              <a:ext cx="2235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0" dirty="0" err="1" smtClean="0">
                  <a:solidFill>
                    <a:schemeClr val="accent1"/>
                  </a:solidFill>
                </a:rPr>
                <a:t>municipal</a:t>
              </a:r>
              <a:endParaRPr lang="de-DE" sz="14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 rot="2455141">
              <a:off x="5806195" y="3207735"/>
              <a:ext cx="2235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0" dirty="0" smtClean="0">
                  <a:solidFill>
                    <a:schemeClr val="accent1"/>
                  </a:solidFill>
                </a:rPr>
                <a:t>Public</a:t>
              </a:r>
            </a:p>
            <a:p>
              <a:pPr algn="ctr"/>
              <a:r>
                <a:rPr lang="de-DE" sz="1400" b="0" dirty="0" err="1" smtClean="0">
                  <a:solidFill>
                    <a:schemeClr val="accent1"/>
                  </a:solidFill>
                </a:rPr>
                <a:t>buildings</a:t>
              </a:r>
              <a:endParaRPr lang="de-DE" sz="1400" dirty="0" smtClean="0">
                <a:solidFill>
                  <a:schemeClr val="accent1"/>
                </a:solidFill>
              </a:endParaRPr>
            </a:p>
          </p:txBody>
        </p:sp>
      </p:grpSp>
      <p:sp>
        <p:nvSpPr>
          <p:cNvPr id="49" name="Pfeil nach rechts 48"/>
          <p:cNvSpPr/>
          <p:nvPr/>
        </p:nvSpPr>
        <p:spPr bwMode="auto">
          <a:xfrm>
            <a:off x="2131241" y="4301942"/>
            <a:ext cx="361950" cy="323850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0" name="Pfeil nach rechts 49"/>
          <p:cNvSpPr/>
          <p:nvPr/>
        </p:nvSpPr>
        <p:spPr bwMode="auto">
          <a:xfrm>
            <a:off x="2383154" y="4604204"/>
            <a:ext cx="361950" cy="323850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 rot="19112025">
            <a:off x="1535492" y="5141235"/>
            <a:ext cx="372827" cy="33182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2" name="Gerade Verbindung 21"/>
          <p:cNvCxnSpPr>
            <a:stCxn id="21" idx="2"/>
            <a:endCxn id="23" idx="1"/>
          </p:cNvCxnSpPr>
          <p:nvPr/>
        </p:nvCxnSpPr>
        <p:spPr bwMode="auto">
          <a:xfrm>
            <a:off x="1831768" y="5431470"/>
            <a:ext cx="348766" cy="4509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2180534" y="5297671"/>
            <a:ext cx="1917811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0">
                <a:solidFill>
                  <a:schemeClr val="accent1"/>
                </a:solidFill>
              </a:defRPr>
            </a:lvl1pPr>
          </a:lstStyle>
          <a:p>
            <a:r>
              <a:rPr lang="de-DE" b="1" dirty="0" smtClean="0">
                <a:solidFill>
                  <a:schemeClr val="bg1"/>
                </a:solidFill>
              </a:rPr>
              <a:t>V-NAMA sample: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80 </a:t>
            </a:r>
            <a:r>
              <a:rPr lang="de-DE" dirty="0" err="1" smtClean="0">
                <a:solidFill>
                  <a:schemeClr val="bg1"/>
                </a:solidFill>
              </a:rPr>
              <a:t>selected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pilot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buildings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4 </a:t>
            </a:r>
            <a:r>
              <a:rPr lang="de-DE" dirty="0" err="1" smtClean="0">
                <a:solidFill>
                  <a:schemeClr val="bg1"/>
                </a:solidFill>
              </a:rPr>
              <a:t>provinces</a:t>
            </a:r>
            <a:r>
              <a:rPr lang="de-DE" dirty="0" smtClean="0">
                <a:solidFill>
                  <a:schemeClr val="bg1"/>
                </a:solidFill>
              </a:rPr>
              <a:t> /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10 </a:t>
            </a:r>
            <a:r>
              <a:rPr lang="de-DE" dirty="0" err="1" smtClean="0">
                <a:solidFill>
                  <a:schemeClr val="bg1"/>
                </a:solidFill>
              </a:rPr>
              <a:t>pilot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munics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4673599" y="5109828"/>
            <a:ext cx="3814537" cy="307127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05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2924617" y="3123030"/>
            <a:ext cx="5777469" cy="3268474"/>
            <a:chOff x="73898" y="1502627"/>
            <a:chExt cx="8731895" cy="493987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49"/>
            <a:stretch/>
          </p:blipFill>
          <p:spPr bwMode="auto">
            <a:xfrm>
              <a:off x="73898" y="1502627"/>
              <a:ext cx="8731895" cy="493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10"/>
            <p:cNvSpPr/>
            <p:nvPr/>
          </p:nvSpPr>
          <p:spPr bwMode="auto">
            <a:xfrm>
              <a:off x="73898" y="1502627"/>
              <a:ext cx="3801416" cy="2536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4: </a:t>
            </a:r>
            <a:r>
              <a:rPr lang="de-DE" dirty="0" err="1" smtClean="0"/>
              <a:t>Specify</a:t>
            </a:r>
            <a:r>
              <a:rPr lang="de-DE" dirty="0" smtClean="0"/>
              <a:t> NAMA </a:t>
            </a:r>
            <a:r>
              <a:rPr lang="de-DE" dirty="0" err="1" smtClean="0"/>
              <a:t>objectives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select</a:t>
            </a:r>
            <a:r>
              <a:rPr lang="de-DE" dirty="0" smtClean="0"/>
              <a:t> mix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27.03.2014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4699000" y="5120070"/>
            <a:ext cx="3777727" cy="292737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4" name="Gerade Verbindung 13"/>
          <p:cNvCxnSpPr>
            <a:endCxn id="8" idx="1"/>
          </p:cNvCxnSpPr>
          <p:nvPr/>
        </p:nvCxnSpPr>
        <p:spPr bwMode="auto">
          <a:xfrm>
            <a:off x="1738091" y="3700117"/>
            <a:ext cx="2960909" cy="15663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276035" y="4732102"/>
            <a:ext cx="251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dirty="0" smtClean="0">
                <a:solidFill>
                  <a:schemeClr val="tx2"/>
                </a:solidFill>
              </a:rPr>
              <a:t>Stakeholder Workshop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7740"/>
            <a:ext cx="4650329" cy="252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163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2924617" y="3123030"/>
            <a:ext cx="5777469" cy="3268474"/>
            <a:chOff x="73898" y="1502627"/>
            <a:chExt cx="8731895" cy="493987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49"/>
            <a:stretch/>
          </p:blipFill>
          <p:spPr bwMode="auto">
            <a:xfrm>
              <a:off x="73898" y="1502627"/>
              <a:ext cx="8731895" cy="493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10"/>
            <p:cNvSpPr/>
            <p:nvPr/>
          </p:nvSpPr>
          <p:spPr bwMode="auto">
            <a:xfrm>
              <a:off x="73898" y="1502627"/>
              <a:ext cx="3801416" cy="2536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4: </a:t>
            </a:r>
            <a:r>
              <a:rPr lang="de-DE" dirty="0" err="1" smtClean="0"/>
              <a:t>Specify</a:t>
            </a:r>
            <a:r>
              <a:rPr lang="de-DE" dirty="0" smtClean="0"/>
              <a:t> NAMA </a:t>
            </a:r>
            <a:r>
              <a:rPr lang="de-DE" dirty="0" err="1" smtClean="0"/>
              <a:t>objectives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select</a:t>
            </a:r>
            <a:r>
              <a:rPr lang="de-DE" dirty="0" smtClean="0"/>
              <a:t> mix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27.03.2014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4699000" y="5120070"/>
            <a:ext cx="3777727" cy="292737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4" name="Gerade Verbindung 13"/>
          <p:cNvCxnSpPr>
            <a:endCxn id="8" idx="1"/>
          </p:cNvCxnSpPr>
          <p:nvPr/>
        </p:nvCxnSpPr>
        <p:spPr bwMode="auto">
          <a:xfrm>
            <a:off x="1738091" y="3700117"/>
            <a:ext cx="2960909" cy="15663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679155" y="564519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dirty="0" err="1" smtClean="0">
                <a:solidFill>
                  <a:schemeClr val="tx2"/>
                </a:solidFill>
              </a:rPr>
              <a:t>Concept</a:t>
            </a:r>
            <a:r>
              <a:rPr lang="de-DE" sz="1800" b="0" dirty="0" smtClean="0">
                <a:solidFill>
                  <a:schemeClr val="tx2"/>
                </a:solidFill>
              </a:rPr>
              <a:t> Note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2448000"/>
            <a:ext cx="2254264" cy="319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666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2924617" y="3123030"/>
            <a:ext cx="5777469" cy="3268474"/>
            <a:chOff x="73898" y="1502627"/>
            <a:chExt cx="8731895" cy="493987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49"/>
            <a:stretch/>
          </p:blipFill>
          <p:spPr bwMode="auto">
            <a:xfrm>
              <a:off x="73898" y="1502627"/>
              <a:ext cx="8731895" cy="493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10"/>
            <p:cNvSpPr/>
            <p:nvPr/>
          </p:nvSpPr>
          <p:spPr bwMode="auto">
            <a:xfrm>
              <a:off x="73898" y="1502627"/>
              <a:ext cx="3801416" cy="2536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5-8: Baseline, MRV-plan, </a:t>
            </a:r>
            <a:r>
              <a:rPr lang="de-DE" dirty="0" err="1" smtClean="0"/>
              <a:t>detailed</a:t>
            </a:r>
            <a:r>
              <a:rPr lang="de-DE" dirty="0" smtClean="0"/>
              <a:t> NAMA </a:t>
            </a:r>
            <a:r>
              <a:rPr lang="de-DE" dirty="0" err="1" smtClean="0"/>
              <a:t>planning</a:t>
            </a:r>
            <a:r>
              <a:rPr lang="de-DE" dirty="0" smtClean="0"/>
              <a:t>, </a:t>
            </a:r>
            <a:r>
              <a:rPr lang="de-DE" dirty="0" err="1" smtClean="0"/>
              <a:t>identify</a:t>
            </a:r>
            <a:r>
              <a:rPr lang="de-DE" dirty="0" smtClean="0"/>
              <a:t> </a:t>
            </a:r>
            <a:r>
              <a:rPr lang="de-DE" dirty="0" err="1" smtClean="0"/>
              <a:t>resources</a:t>
            </a:r>
            <a:r>
              <a:rPr lang="de-DE" dirty="0" smtClean="0"/>
              <a:t> – </a:t>
            </a:r>
            <a:r>
              <a:rPr lang="en-US" b="1" dirty="0" smtClean="0">
                <a:solidFill>
                  <a:schemeClr val="accent1"/>
                </a:solidFill>
              </a:rPr>
              <a:t>key outputs 2014</a:t>
            </a: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27.03.2014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Elaboration </a:t>
            </a:r>
            <a:r>
              <a:rPr lang="en-US" dirty="0"/>
              <a:t>of the individual </a:t>
            </a:r>
            <a:r>
              <a:rPr lang="en-US" b="1" dirty="0" smtClean="0">
                <a:solidFill>
                  <a:schemeClr val="accent1"/>
                </a:solidFill>
              </a:rPr>
              <a:t>elements </a:t>
            </a:r>
            <a:r>
              <a:rPr lang="en-US" dirty="0" smtClean="0"/>
              <a:t>of </a:t>
            </a:r>
            <a:r>
              <a:rPr lang="en-US" dirty="0"/>
              <a:t>a v-NAMA </a:t>
            </a:r>
            <a:r>
              <a:rPr lang="en-US" dirty="0" smtClean="0"/>
              <a:t>(baseline, business-as-usual scenario, mitigation </a:t>
            </a:r>
            <a:r>
              <a:rPr lang="en-US" dirty="0"/>
              <a:t>options, abatement costs,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co-benefits</a:t>
            </a:r>
            <a:r>
              <a:rPr lang="en-US" dirty="0"/>
              <a:t>, risk assessment, </a:t>
            </a:r>
            <a:r>
              <a:rPr lang="en-US" dirty="0" smtClean="0"/>
              <a:t>incentives</a:t>
            </a:r>
            <a:r>
              <a:rPr lang="en-US" dirty="0"/>
              <a:t>, plan of action, MRV)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Elaboration of </a:t>
            </a:r>
            <a:r>
              <a:rPr lang="en-US" dirty="0" smtClean="0"/>
              <a:t>implementation and </a:t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</a:rPr>
              <a:t>financing </a:t>
            </a:r>
            <a:r>
              <a:rPr lang="en-US" b="1" dirty="0">
                <a:solidFill>
                  <a:schemeClr val="accent1"/>
                </a:solidFill>
              </a:rPr>
              <a:t>approaches </a:t>
            </a:r>
            <a:r>
              <a:rPr lang="en-US" dirty="0" smtClean="0"/>
              <a:t>(</a:t>
            </a:r>
            <a:r>
              <a:rPr lang="en-US" dirty="0"/>
              <a:t>financing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sources and mechanisms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burden-sharing</a:t>
            </a:r>
            <a:r>
              <a:rPr lang="en-US" dirty="0"/>
              <a:t>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 for this process by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means </a:t>
            </a:r>
            <a:r>
              <a:rPr lang="en-GB" dirty="0"/>
              <a:t>of national </a:t>
            </a:r>
            <a:r>
              <a:rPr lang="en-GB" dirty="0" smtClean="0"/>
              <a:t>multi-</a:t>
            </a:r>
            <a:br>
              <a:rPr lang="en-GB" dirty="0" smtClean="0"/>
            </a:br>
            <a:r>
              <a:rPr lang="en-GB" dirty="0" smtClean="0"/>
              <a:t>stakeholder </a:t>
            </a:r>
            <a:r>
              <a:rPr lang="en-GB" dirty="0"/>
              <a:t>dialogues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b="1" dirty="0">
                <a:solidFill>
                  <a:schemeClr val="accent1"/>
                </a:solidFill>
              </a:rPr>
              <a:t>capacity-building </a:t>
            </a:r>
            <a:r>
              <a:rPr lang="en-GB" b="1" dirty="0" smtClean="0">
                <a:solidFill>
                  <a:schemeClr val="accent1"/>
                </a:solidFill>
              </a:rPr>
              <a:t/>
            </a:r>
            <a:br>
              <a:rPr lang="en-GB" b="1" dirty="0" smtClean="0">
                <a:solidFill>
                  <a:schemeClr val="accent1"/>
                </a:solidFill>
              </a:rPr>
            </a:br>
            <a:r>
              <a:rPr lang="en-GB" b="1" dirty="0" smtClean="0">
                <a:solidFill>
                  <a:schemeClr val="accent1"/>
                </a:solidFill>
              </a:rPr>
              <a:t>measures  </a:t>
            </a:r>
            <a:endParaRPr lang="de-DE" b="1" dirty="0">
              <a:solidFill>
                <a:schemeClr val="accent1"/>
              </a:solidFill>
            </a:endParaRPr>
          </a:p>
          <a:p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5205046" y="4827333"/>
            <a:ext cx="3271681" cy="292737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6169025" y="4267896"/>
            <a:ext cx="2307701" cy="292737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5714998" y="4562475"/>
            <a:ext cx="2761727" cy="26555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6597650" y="3975159"/>
            <a:ext cx="1879075" cy="292737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88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 bwMode="auto">
          <a:xfrm>
            <a:off x="3881336" y="4442304"/>
            <a:ext cx="5077838" cy="60637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3881336" y="2480539"/>
            <a:ext cx="5077838" cy="60637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4000" y="1483200"/>
            <a:ext cx="8275174" cy="617928"/>
          </a:xfrm>
        </p:spPr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9: </a:t>
            </a:r>
            <a:r>
              <a:rPr lang="de-DE" dirty="0" err="1" smtClean="0"/>
              <a:t>Implement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MRV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9BEB187-4C1E-4125-B666-373F285F04FE}" type="datetime1">
              <a:rPr lang="en-GB" noProof="0" smtClean="0"/>
              <a:t>27/03/2014</a:t>
            </a:fld>
            <a:endParaRPr lang="de-DE" noProof="0"/>
          </a:p>
        </p:txBody>
      </p:sp>
      <p:sp>
        <p:nvSpPr>
          <p:cNvPr id="35" name="Inhaltsplatzhalter 34"/>
          <p:cNvSpPr>
            <a:spLocks noGrp="1"/>
          </p:cNvSpPr>
          <p:nvPr>
            <p:ph idx="1"/>
          </p:nvPr>
        </p:nvSpPr>
        <p:spPr>
          <a:xfrm>
            <a:off x="3881336" y="2447999"/>
            <a:ext cx="5077838" cy="41514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EEDSM </a:t>
            </a:r>
            <a:r>
              <a:rPr lang="de-DE" b="1" dirty="0" err="1" smtClean="0">
                <a:solidFill>
                  <a:schemeClr val="accent1"/>
                </a:solidFill>
              </a:rPr>
              <a:t>programme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br>
              <a:rPr lang="de-DE" b="1" dirty="0" smtClean="0">
                <a:solidFill>
                  <a:schemeClr val="accent1"/>
                </a:solidFill>
              </a:rPr>
            </a:br>
            <a:r>
              <a:rPr lang="de-DE" b="1" dirty="0" smtClean="0">
                <a:solidFill>
                  <a:schemeClr val="accent1"/>
                </a:solidFill>
              </a:rPr>
              <a:t>(EE </a:t>
            </a:r>
            <a:r>
              <a:rPr lang="de-DE" b="1" dirty="0" err="1" smtClean="0">
                <a:solidFill>
                  <a:schemeClr val="accent1"/>
                </a:solidFill>
              </a:rPr>
              <a:t>grants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for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municipalities</a:t>
            </a:r>
            <a:r>
              <a:rPr lang="de-DE" b="1" dirty="0" smtClean="0">
                <a:solidFill>
                  <a:schemeClr val="accent1"/>
                </a:solidFill>
              </a:rPr>
              <a:t>)</a:t>
            </a:r>
          </a:p>
          <a:p>
            <a:pPr marL="6457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600 Mio. Rand / 40 Mio. € (2012-15), but:</a:t>
            </a:r>
          </a:p>
          <a:p>
            <a:pPr marL="6457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Limited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applying</a:t>
            </a:r>
            <a:r>
              <a:rPr lang="de-DE" dirty="0" smtClean="0"/>
              <a:t> </a:t>
            </a:r>
            <a:r>
              <a:rPr lang="de-DE" dirty="0" err="1" smtClean="0"/>
              <a:t>munics</a:t>
            </a:r>
            <a:endParaRPr lang="de-DE" dirty="0" smtClean="0"/>
          </a:p>
          <a:p>
            <a:pPr marL="6457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Small </a:t>
            </a:r>
            <a:r>
              <a:rPr lang="de-DE" dirty="0" err="1" smtClean="0"/>
              <a:t>fraction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budget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spent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ESCO </a:t>
            </a:r>
            <a:r>
              <a:rPr lang="de-DE" b="1" dirty="0" err="1" smtClean="0">
                <a:solidFill>
                  <a:schemeClr val="accent1"/>
                </a:solidFill>
              </a:rPr>
              <a:t>shared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savings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model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br>
              <a:rPr lang="de-DE" b="1" dirty="0" smtClean="0">
                <a:solidFill>
                  <a:schemeClr val="accent1"/>
                </a:solidFill>
              </a:rPr>
            </a:br>
            <a:r>
              <a:rPr lang="de-DE" b="1" dirty="0" smtClean="0">
                <a:solidFill>
                  <a:schemeClr val="accent1"/>
                </a:solidFill>
              </a:rPr>
              <a:t>(</a:t>
            </a:r>
            <a:r>
              <a:rPr lang="de-DE" b="1" dirty="0" err="1" smtClean="0">
                <a:solidFill>
                  <a:schemeClr val="accent1"/>
                </a:solidFill>
              </a:rPr>
              <a:t>for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provincial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and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municipal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buildings</a:t>
            </a:r>
            <a:r>
              <a:rPr lang="de-DE" b="1" dirty="0">
                <a:solidFill>
                  <a:schemeClr val="accent1"/>
                </a:solidFill>
              </a:rPr>
              <a:t>)</a:t>
            </a:r>
            <a:endParaRPr lang="de-DE" b="1" dirty="0" smtClean="0">
              <a:solidFill>
                <a:schemeClr val="accent1"/>
              </a:solidFill>
            </a:endParaRPr>
          </a:p>
          <a:p>
            <a:pPr marL="6457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In </a:t>
            </a:r>
            <a:r>
              <a:rPr lang="de-DE" dirty="0" err="1" smtClean="0"/>
              <a:t>theory</a:t>
            </a:r>
            <a:r>
              <a:rPr lang="de-DE" dirty="0" smtClean="0"/>
              <a:t> </a:t>
            </a:r>
            <a:r>
              <a:rPr lang="de-DE" dirty="0" err="1" smtClean="0"/>
              <a:t>self-sustaining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, but:</a:t>
            </a:r>
          </a:p>
          <a:p>
            <a:pPr marL="645750" lvl="1" indent="-285750">
              <a:buFont typeface="Symbol" panose="05050102010706020507" pitchFamily="18" charset="2"/>
              <a:buChar char="-"/>
            </a:pPr>
            <a:r>
              <a:rPr lang="de-DE" dirty="0" err="1" smtClean="0"/>
              <a:t>Regulatory</a:t>
            </a:r>
            <a:r>
              <a:rPr lang="de-DE" dirty="0" smtClean="0"/>
              <a:t> </a:t>
            </a:r>
            <a:r>
              <a:rPr lang="de-DE" dirty="0" err="1" smtClean="0"/>
              <a:t>barriers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establishment</a:t>
            </a:r>
            <a:endParaRPr lang="de-DE" dirty="0" smtClean="0"/>
          </a:p>
          <a:p>
            <a:pPr marL="645750" lvl="1" indent="-285750">
              <a:buFont typeface="Symbol" panose="05050102010706020507" pitchFamily="18" charset="2"/>
              <a:buChar char="-"/>
            </a:pPr>
            <a:r>
              <a:rPr lang="de-DE" dirty="0" err="1" smtClean="0"/>
              <a:t>Ringfencing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savings</a:t>
            </a:r>
            <a:r>
              <a:rPr lang="de-DE" dirty="0" smtClean="0"/>
              <a:t> </a:t>
            </a:r>
            <a:r>
              <a:rPr lang="de-DE" dirty="0" err="1" smtClean="0"/>
              <a:t>unclear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8" name="Pfeil nach rechts 37"/>
          <p:cNvSpPr/>
          <p:nvPr/>
        </p:nvSpPr>
        <p:spPr bwMode="auto">
          <a:xfrm>
            <a:off x="11653336" y="3079998"/>
            <a:ext cx="361950" cy="323850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34" name="Gruppieren 33"/>
          <p:cNvGrpSpPr/>
          <p:nvPr/>
        </p:nvGrpSpPr>
        <p:grpSpPr>
          <a:xfrm>
            <a:off x="-2924401" y="2409227"/>
            <a:ext cx="7303495" cy="7451081"/>
            <a:chOff x="-2924401" y="2409227"/>
            <a:chExt cx="7303495" cy="7451081"/>
          </a:xfrm>
        </p:grpSpPr>
        <p:grpSp>
          <p:nvGrpSpPr>
            <p:cNvPr id="39" name="Gruppieren 38"/>
            <p:cNvGrpSpPr/>
            <p:nvPr/>
          </p:nvGrpSpPr>
          <p:grpSpPr>
            <a:xfrm>
              <a:off x="-2924401" y="2409227"/>
              <a:ext cx="7303495" cy="7451081"/>
              <a:chOff x="1798792" y="1952011"/>
              <a:chExt cx="7303495" cy="7451081"/>
            </a:xfrm>
          </p:grpSpPr>
          <p:sp>
            <p:nvSpPr>
              <p:cNvPr id="40" name="Kreis 39"/>
              <p:cNvSpPr/>
              <p:nvPr/>
            </p:nvSpPr>
            <p:spPr bwMode="auto">
              <a:xfrm rot="3292842">
                <a:off x="1889138" y="2288336"/>
                <a:ext cx="7024410" cy="7205101"/>
              </a:xfrm>
              <a:prstGeom prst="pie">
                <a:avLst>
                  <a:gd name="adj1" fmla="val 12902100"/>
                  <a:gd name="adj2" fmla="val 16200000"/>
                </a:avLst>
              </a:prstGeom>
              <a:solidFill>
                <a:schemeClr val="bg1"/>
              </a:solidFill>
              <a:ln w="28575" cap="flat" cmpd="sng" algn="ctr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vert270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1" name="Gerade Verbindung 40"/>
              <p:cNvCxnSpPr/>
              <p:nvPr/>
            </p:nvCxnSpPr>
            <p:spPr bwMode="auto">
              <a:xfrm flipH="1">
                <a:off x="5401344" y="2714625"/>
                <a:ext cx="1668674" cy="317626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Gerade Verbindung 41"/>
              <p:cNvCxnSpPr/>
              <p:nvPr/>
            </p:nvCxnSpPr>
            <p:spPr bwMode="auto">
              <a:xfrm flipH="1">
                <a:off x="5401347" y="3048000"/>
                <a:ext cx="2202071" cy="284288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Gerade Verbindung 42"/>
              <p:cNvCxnSpPr/>
              <p:nvPr/>
            </p:nvCxnSpPr>
            <p:spPr bwMode="auto">
              <a:xfrm flipH="1">
                <a:off x="5401344" y="3390900"/>
                <a:ext cx="2602124" cy="249998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" name="Textfeld 43"/>
              <p:cNvSpPr txBox="1"/>
              <p:nvPr/>
            </p:nvSpPr>
            <p:spPr>
              <a:xfrm rot="762116">
                <a:off x="5309863" y="1952011"/>
                <a:ext cx="223574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Private </a:t>
                </a:r>
              </a:p>
              <a:p>
                <a:pPr algn="ctr"/>
                <a:r>
                  <a:rPr lang="de-DE" sz="1400" b="0" dirty="0" err="1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buildings</a:t>
                </a:r>
                <a:endParaRPr lang="de-DE" sz="14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 rot="18478589">
                <a:off x="5648725" y="3696182"/>
                <a:ext cx="223574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national</a:t>
                </a:r>
                <a:endParaRPr lang="de-DE" sz="14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 rot="18942328">
                <a:off x="5942622" y="3928017"/>
                <a:ext cx="22357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0" dirty="0" err="1" smtClean="0">
                    <a:solidFill>
                      <a:schemeClr val="accent1"/>
                    </a:solidFill>
                  </a:rPr>
                  <a:t>provincial</a:t>
                </a:r>
                <a:endParaRPr lang="de-DE" sz="1400" dirty="0" smtClea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 rot="19496118">
                <a:off x="6194535" y="4192861"/>
                <a:ext cx="22357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0" dirty="0" err="1" smtClean="0">
                    <a:solidFill>
                      <a:schemeClr val="accent1"/>
                    </a:solidFill>
                  </a:rPr>
                  <a:t>municipal</a:t>
                </a:r>
                <a:endParaRPr lang="de-DE" sz="1400" dirty="0" smtClea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 rot="2455141">
                <a:off x="6866547" y="2750519"/>
                <a:ext cx="2235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0" dirty="0" smtClean="0">
                    <a:solidFill>
                      <a:schemeClr val="accent1"/>
                    </a:solidFill>
                  </a:rPr>
                  <a:t>Public</a:t>
                </a:r>
              </a:p>
              <a:p>
                <a:pPr algn="ctr"/>
                <a:r>
                  <a:rPr lang="de-DE" sz="1400" b="0" dirty="0" err="1" smtClean="0">
                    <a:solidFill>
                      <a:schemeClr val="accent1"/>
                    </a:solidFill>
                  </a:rPr>
                  <a:t>buildings</a:t>
                </a:r>
                <a:endParaRPr lang="de-DE" sz="1400" dirty="0" smtClean="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36" name="Gerade Verbindung 35"/>
            <p:cNvCxnSpPr>
              <a:stCxn id="40" idx="3"/>
            </p:cNvCxnSpPr>
            <p:nvPr/>
          </p:nvCxnSpPr>
          <p:spPr bwMode="auto">
            <a:xfrm flipH="1">
              <a:off x="679155" y="4275624"/>
              <a:ext cx="2945723" cy="20724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Gerade Verbindung 50"/>
            <p:cNvCxnSpPr>
              <a:stCxn id="40" idx="3"/>
            </p:cNvCxnSpPr>
            <p:nvPr/>
          </p:nvCxnSpPr>
          <p:spPr bwMode="auto">
            <a:xfrm flipH="1" flipV="1">
              <a:off x="3280275" y="3848116"/>
              <a:ext cx="344603" cy="4275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Gerade Verbindung 51"/>
            <p:cNvCxnSpPr/>
            <p:nvPr/>
          </p:nvCxnSpPr>
          <p:spPr bwMode="auto">
            <a:xfrm flipH="1" flipV="1">
              <a:off x="2880225" y="3505216"/>
              <a:ext cx="400050" cy="3429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Rechteck 16"/>
          <p:cNvSpPr/>
          <p:nvPr/>
        </p:nvSpPr>
        <p:spPr bwMode="auto">
          <a:xfrm rot="19112025">
            <a:off x="1788917" y="4942461"/>
            <a:ext cx="372827" cy="33182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9" name="Gerade Verbindung 18"/>
          <p:cNvCxnSpPr>
            <a:endCxn id="32" idx="0"/>
          </p:cNvCxnSpPr>
          <p:nvPr/>
        </p:nvCxnSpPr>
        <p:spPr bwMode="auto">
          <a:xfrm>
            <a:off x="2043402" y="5108371"/>
            <a:ext cx="641283" cy="3215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feld 31"/>
          <p:cNvSpPr txBox="1"/>
          <p:nvPr/>
        </p:nvSpPr>
        <p:spPr>
          <a:xfrm>
            <a:off x="1725779" y="5429930"/>
            <a:ext cx="19178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0">
                <a:solidFill>
                  <a:schemeClr val="accent1"/>
                </a:solidFill>
              </a:defRPr>
            </a:lvl1pPr>
          </a:lstStyle>
          <a:p>
            <a:r>
              <a:rPr lang="de-DE" b="1" dirty="0" smtClean="0"/>
              <a:t>V-NAMA </a:t>
            </a:r>
            <a:r>
              <a:rPr lang="de-DE" b="1" dirty="0" err="1" smtClean="0"/>
              <a:t>project</a:t>
            </a:r>
            <a:r>
              <a:rPr lang="de-DE" b="1" dirty="0" smtClean="0"/>
              <a:t>:</a:t>
            </a:r>
          </a:p>
          <a:p>
            <a:r>
              <a:rPr lang="de-DE" dirty="0" smtClean="0"/>
              <a:t>80 </a:t>
            </a:r>
            <a:r>
              <a:rPr lang="de-DE" dirty="0" err="1" smtClean="0"/>
              <a:t>selected</a:t>
            </a:r>
            <a:r>
              <a:rPr lang="de-DE" dirty="0" smtClean="0"/>
              <a:t> </a:t>
            </a:r>
            <a:r>
              <a:rPr lang="de-DE" dirty="0" err="1"/>
              <a:t>pilot</a:t>
            </a:r>
            <a:r>
              <a:rPr lang="de-DE" dirty="0"/>
              <a:t> </a:t>
            </a:r>
            <a:r>
              <a:rPr lang="de-DE" dirty="0" err="1"/>
              <a:t>buildings</a:t>
            </a:r>
            <a:r>
              <a:rPr lang="de-DE" dirty="0"/>
              <a:t> in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4 </a:t>
            </a:r>
            <a:r>
              <a:rPr lang="de-DE" dirty="0" err="1" smtClean="0"/>
              <a:t>provinces</a:t>
            </a:r>
            <a:r>
              <a:rPr lang="de-DE" dirty="0" smtClean="0"/>
              <a:t> / </a:t>
            </a:r>
            <a:br>
              <a:rPr lang="de-DE" dirty="0" smtClean="0"/>
            </a:br>
            <a:r>
              <a:rPr lang="de-DE" dirty="0" smtClean="0"/>
              <a:t>10 </a:t>
            </a:r>
            <a:r>
              <a:rPr lang="de-DE" dirty="0" err="1" smtClean="0"/>
              <a:t>pilot</a:t>
            </a:r>
            <a:r>
              <a:rPr lang="de-DE" dirty="0" smtClean="0"/>
              <a:t> </a:t>
            </a:r>
            <a:r>
              <a:rPr lang="de-DE" dirty="0" err="1" smtClean="0"/>
              <a:t>munics</a:t>
            </a:r>
            <a:endParaRPr lang="de-DE" dirty="0"/>
          </a:p>
        </p:txBody>
      </p:sp>
      <p:sp>
        <p:nvSpPr>
          <p:cNvPr id="26" name="Gestreifter Pfeil nach rechts 25"/>
          <p:cNvSpPr/>
          <p:nvPr/>
        </p:nvSpPr>
        <p:spPr bwMode="auto">
          <a:xfrm rot="19692790">
            <a:off x="1960392" y="4720643"/>
            <a:ext cx="941962" cy="380621"/>
          </a:xfrm>
          <a:prstGeom prst="stripedRightArrow">
            <a:avLst>
              <a:gd name="adj1" fmla="val 26884"/>
              <a:gd name="adj2" fmla="val 67663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" name="Gestreifter Pfeil nach rechts 27"/>
          <p:cNvSpPr/>
          <p:nvPr/>
        </p:nvSpPr>
        <p:spPr bwMode="auto">
          <a:xfrm rot="18679702">
            <a:off x="1865040" y="4542457"/>
            <a:ext cx="853772" cy="380621"/>
          </a:xfrm>
          <a:prstGeom prst="stripedRightArrow">
            <a:avLst>
              <a:gd name="adj1" fmla="val 26884"/>
              <a:gd name="adj2" fmla="val 67663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" name="Gestreifter Pfeil nach rechts 28"/>
          <p:cNvSpPr/>
          <p:nvPr/>
        </p:nvSpPr>
        <p:spPr bwMode="auto">
          <a:xfrm rot="16717507">
            <a:off x="1594976" y="4434645"/>
            <a:ext cx="808148" cy="380621"/>
          </a:xfrm>
          <a:prstGeom prst="stripedRightArrow">
            <a:avLst>
              <a:gd name="adj1" fmla="val 26884"/>
              <a:gd name="adj2" fmla="val 67663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39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3"/>
          <a:stretch/>
        </p:blipFill>
        <p:spPr bwMode="auto">
          <a:xfrm>
            <a:off x="1801610" y="3314234"/>
            <a:ext cx="6653545" cy="69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Subnational </a:t>
            </a:r>
            <a:r>
              <a:rPr lang="de-DE" dirty="0" err="1" smtClean="0"/>
              <a:t>Involvement</a:t>
            </a:r>
            <a:r>
              <a:rPr lang="de-DE" dirty="0" smtClean="0"/>
              <a:t>: </a:t>
            </a:r>
            <a:r>
              <a:rPr lang="de-DE" dirty="0" err="1" smtClean="0"/>
              <a:t>Steering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B12F191-653A-4885-BC0E-0B1AAE7AC675}" type="datetime1">
              <a:rPr lang="en-GB" noProof="0" smtClean="0"/>
              <a:t>27/03/2014</a:t>
            </a:fld>
            <a:endParaRPr lang="de-DE" noProof="0"/>
          </a:p>
        </p:txBody>
      </p:sp>
      <p:sp>
        <p:nvSpPr>
          <p:cNvPr id="23" name="Inhaltsplatzhalt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Ellipse 5"/>
          <p:cNvSpPr/>
          <p:nvPr/>
        </p:nvSpPr>
        <p:spPr bwMode="auto">
          <a:xfrm>
            <a:off x="1801610" y="2966401"/>
            <a:ext cx="6653545" cy="124474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800" dirty="0">
                <a:solidFill>
                  <a:schemeClr val="accent1"/>
                </a:solidFill>
              </a:rPr>
              <a:t>V-NAMA </a:t>
            </a:r>
            <a:r>
              <a:rPr lang="de-DE" sz="1800" dirty="0" smtClean="0">
                <a:solidFill>
                  <a:schemeClr val="accent1"/>
                </a:solidFill>
              </a:rPr>
              <a:t>Sub-Working </a:t>
            </a:r>
            <a:r>
              <a:rPr lang="de-DE" sz="1800" dirty="0">
                <a:solidFill>
                  <a:schemeClr val="accent1"/>
                </a:solidFill>
              </a:rPr>
              <a:t>Group</a:t>
            </a:r>
          </a:p>
          <a:p>
            <a:pPr algn="ctr"/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(DEA, DOE,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DPW + </a:t>
            </a:r>
            <a:b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</a:b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Sub-National </a:t>
            </a:r>
            <a:r>
              <a:rPr kumimoji="0" lang="de-DE" sz="1800" b="0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Representatives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)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itel 6"/>
          <p:cNvSpPr txBox="1">
            <a:spLocks/>
          </p:cNvSpPr>
          <p:nvPr/>
        </p:nvSpPr>
        <p:spPr bwMode="auto">
          <a:xfrm>
            <a:off x="679155" y="1032439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b="1" kern="0" dirty="0">
              <a:solidFill>
                <a:schemeClr val="accent1"/>
              </a:solidFill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474986" y="4933243"/>
            <a:ext cx="1800370" cy="901521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0" dirty="0" smtClean="0">
                <a:solidFill>
                  <a:schemeClr val="tx2"/>
                </a:solidFill>
              </a:rPr>
              <a:t>Eastern Cape + </a:t>
            </a:r>
            <a:r>
              <a:rPr lang="de-DE" sz="1800" b="0" dirty="0" err="1" smtClean="0">
                <a:solidFill>
                  <a:schemeClr val="tx2"/>
                </a:solidFill>
              </a:rPr>
              <a:t>Munics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3310441" y="4933243"/>
            <a:ext cx="1800370" cy="901521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Free State +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Munics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145896" y="4933243"/>
            <a:ext cx="1800370" cy="901521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Gauteng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b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</a:b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+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Munics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6981352" y="4933243"/>
            <a:ext cx="1800370" cy="901521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KZN </a:t>
            </a:r>
            <a:b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</a:b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+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Munics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801610" y="2448000"/>
            <a:ext cx="6660804" cy="75302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kern="0" dirty="0" smtClean="0">
                <a:solidFill>
                  <a:schemeClr val="bg1"/>
                </a:solidFill>
                <a:latin typeface="Arial"/>
              </a:rPr>
              <a:t>Existing National Intergovernmental </a:t>
            </a:r>
            <a:br>
              <a:rPr lang="en-US" kern="0" dirty="0" smtClean="0">
                <a:solidFill>
                  <a:schemeClr val="bg1"/>
                </a:solidFill>
                <a:latin typeface="Arial"/>
              </a:rPr>
            </a:br>
            <a:r>
              <a:rPr lang="en-US" kern="0" dirty="0" smtClean="0">
                <a:solidFill>
                  <a:schemeClr val="bg1"/>
                </a:solidFill>
                <a:latin typeface="Arial"/>
              </a:rPr>
              <a:t>Task Team on Energy Efficiency</a:t>
            </a:r>
            <a:endParaRPr lang="en-US" b="0" kern="0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14" name="Gerade Verbindung mit Pfeil 13"/>
          <p:cNvCxnSpPr>
            <a:stCxn id="8" idx="7"/>
          </p:cNvCxnSpPr>
          <p:nvPr/>
        </p:nvCxnSpPr>
        <p:spPr bwMode="auto">
          <a:xfrm flipV="1">
            <a:off x="3011698" y="4107766"/>
            <a:ext cx="659970" cy="9575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>
            <a:stCxn id="9" idx="0"/>
          </p:cNvCxnSpPr>
          <p:nvPr/>
        </p:nvCxnSpPr>
        <p:spPr bwMode="auto">
          <a:xfrm flipV="1">
            <a:off x="4210626" y="4211141"/>
            <a:ext cx="234765" cy="7221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Gerade Verbindung mit Pfeil 15"/>
          <p:cNvCxnSpPr>
            <a:stCxn id="10" idx="0"/>
          </p:cNvCxnSpPr>
          <p:nvPr/>
        </p:nvCxnSpPr>
        <p:spPr bwMode="auto">
          <a:xfrm flipH="1" flipV="1">
            <a:off x="5753687" y="4211143"/>
            <a:ext cx="292394" cy="7221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Gerade Verbindung mit Pfeil 16"/>
          <p:cNvCxnSpPr>
            <a:stCxn id="11" idx="1"/>
          </p:cNvCxnSpPr>
          <p:nvPr/>
        </p:nvCxnSpPr>
        <p:spPr bwMode="auto">
          <a:xfrm flipH="1" flipV="1">
            <a:off x="6738426" y="4107766"/>
            <a:ext cx="506584" cy="9575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266150" y="4660409"/>
            <a:ext cx="1535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accent1"/>
                </a:solidFill>
              </a:rPr>
              <a:t>Sub-National</a:t>
            </a:r>
            <a:br>
              <a:rPr lang="de-DE" sz="1800" dirty="0" smtClean="0">
                <a:solidFill>
                  <a:schemeClr val="accent1"/>
                </a:solidFill>
              </a:rPr>
            </a:br>
            <a:r>
              <a:rPr lang="de-DE" sz="1800" dirty="0" smtClean="0">
                <a:solidFill>
                  <a:schemeClr val="accent1"/>
                </a:solidFill>
              </a:rPr>
              <a:t>V-NAMA </a:t>
            </a:r>
            <a:r>
              <a:rPr lang="de-DE" sz="1800" dirty="0" err="1" smtClean="0">
                <a:solidFill>
                  <a:schemeClr val="accent1"/>
                </a:solidFill>
              </a:rPr>
              <a:t>Steering</a:t>
            </a:r>
            <a:endParaRPr lang="de-DE" sz="1800" dirty="0" smtClean="0">
              <a:solidFill>
                <a:schemeClr val="accent1"/>
              </a:solidFill>
            </a:endParaRPr>
          </a:p>
          <a:p>
            <a:r>
              <a:rPr lang="de-DE" sz="1800" dirty="0" err="1" smtClean="0">
                <a:solidFill>
                  <a:schemeClr val="accent1"/>
                </a:solidFill>
              </a:rPr>
              <a:t>Commitees</a:t>
            </a:r>
            <a:endParaRPr lang="de-DE" sz="1800" dirty="0" smtClean="0">
              <a:solidFill>
                <a:schemeClr val="accent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66151" y="2444521"/>
            <a:ext cx="141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accent1"/>
                </a:solidFill>
              </a:rPr>
              <a:t>National</a:t>
            </a:r>
          </a:p>
          <a:p>
            <a:r>
              <a:rPr lang="de-DE" sz="1800" dirty="0" smtClean="0">
                <a:solidFill>
                  <a:schemeClr val="accent1"/>
                </a:solidFill>
              </a:rPr>
              <a:t>Level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375171" y="5910518"/>
            <a:ext cx="527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 err="1" smtClean="0">
                <a:solidFill>
                  <a:schemeClr val="tx2"/>
                </a:solidFill>
              </a:rPr>
              <a:t>Each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led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by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one</a:t>
            </a:r>
            <a:r>
              <a:rPr lang="de-DE" sz="1800" b="0" dirty="0" smtClean="0">
                <a:solidFill>
                  <a:schemeClr val="tx2"/>
                </a:solidFill>
              </a:rPr>
              <a:t> „</a:t>
            </a:r>
            <a:r>
              <a:rPr lang="de-DE" sz="1800" b="0" dirty="0" err="1" smtClean="0">
                <a:solidFill>
                  <a:schemeClr val="tx2"/>
                </a:solidFill>
              </a:rPr>
              <a:t>champion</a:t>
            </a:r>
            <a:r>
              <a:rPr lang="de-DE" sz="1800" b="0" dirty="0" smtClean="0">
                <a:solidFill>
                  <a:schemeClr val="tx2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6535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9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r>
              <a:rPr lang="de-DE" dirty="0" smtClean="0"/>
              <a:t>: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V-NAMA </a:t>
            </a:r>
            <a:r>
              <a:rPr lang="de-DE" dirty="0"/>
              <a:t>on </a:t>
            </a:r>
            <a:r>
              <a:rPr lang="de-DE" dirty="0" err="1"/>
              <a:t>Energy</a:t>
            </a:r>
            <a:r>
              <a:rPr lang="de-DE" dirty="0"/>
              <a:t> Efficiency in Public Buildings?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pPr/>
              <a:t>27.03.2014</a:t>
            </a:fld>
            <a:endParaRPr lang="de-DE" noProof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83999" y="2448000"/>
            <a:ext cx="8166087" cy="3816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 well-</a:t>
            </a:r>
            <a:r>
              <a:rPr lang="de-DE" dirty="0" err="1" smtClean="0"/>
              <a:t>structured</a:t>
            </a:r>
            <a:r>
              <a:rPr lang="de-DE" dirty="0" smtClean="0"/>
              <a:t> </a:t>
            </a:r>
            <a:r>
              <a:rPr lang="de-DE" dirty="0" err="1" smtClean="0"/>
              <a:t>step-by-step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helpfu!l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afraid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lengthy</a:t>
            </a:r>
            <a:r>
              <a:rPr lang="de-DE" dirty="0" smtClean="0"/>
              <a:t> </a:t>
            </a:r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period</a:t>
            </a:r>
            <a:r>
              <a:rPr lang="de-DE" dirty="0" smtClean="0"/>
              <a:t>, but </a:t>
            </a:r>
            <a:r>
              <a:rPr lang="de-DE" dirty="0" err="1" smtClean="0"/>
              <a:t>prepare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:</a:t>
            </a:r>
          </a:p>
          <a:p>
            <a:pPr marL="645750" lvl="1" indent="-285750"/>
            <a:r>
              <a:rPr lang="de-DE" dirty="0" err="1" smtClean="0"/>
              <a:t>It‘s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invested</a:t>
            </a:r>
            <a:r>
              <a:rPr lang="de-DE" dirty="0" smtClean="0"/>
              <a:t> time,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simplifies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later</a:t>
            </a:r>
            <a:r>
              <a:rPr lang="de-DE" dirty="0" smtClean="0"/>
              <a:t> on!</a:t>
            </a:r>
          </a:p>
          <a:p>
            <a:pPr marL="645750" lvl="1" indent="-285750"/>
            <a:r>
              <a:rPr lang="de-DE" dirty="0" err="1" smtClean="0"/>
              <a:t>It‘s</a:t>
            </a:r>
            <a:r>
              <a:rPr lang="de-DE" dirty="0" smtClean="0"/>
              <a:t> </a:t>
            </a:r>
            <a:r>
              <a:rPr lang="de-DE" dirty="0" err="1" smtClean="0"/>
              <a:t>challenging</a:t>
            </a:r>
            <a:r>
              <a:rPr lang="de-DE" dirty="0"/>
              <a:t> </a:t>
            </a:r>
            <a:r>
              <a:rPr lang="de-DE" dirty="0" smtClean="0"/>
              <a:t>time,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kept</a:t>
            </a:r>
            <a:r>
              <a:rPr lang="de-DE" dirty="0" smtClean="0"/>
              <a:t> </a:t>
            </a:r>
            <a:r>
              <a:rPr lang="de-DE" dirty="0" err="1" smtClean="0"/>
              <a:t>motivated</a:t>
            </a:r>
            <a:r>
              <a:rPr lang="de-DE" dirty="0" smtClean="0"/>
              <a:t>!</a:t>
            </a:r>
          </a:p>
          <a:p>
            <a:pPr marL="1005750" lvl="2" indent="-285750"/>
            <a:r>
              <a:rPr lang="de-DE" dirty="0" smtClean="0"/>
              <a:t>Sustainable development (</a:t>
            </a:r>
            <a:r>
              <a:rPr lang="de-DE" dirty="0" err="1" smtClean="0"/>
              <a:t>co</a:t>
            </a:r>
            <a:r>
              <a:rPr lang="de-DE" dirty="0" smtClean="0"/>
              <a:t>-)</a:t>
            </a:r>
            <a:r>
              <a:rPr lang="de-DE" dirty="0" err="1" smtClean="0"/>
              <a:t>benefits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extremly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a operational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MRV: </a:t>
            </a:r>
            <a:r>
              <a:rPr lang="de-DE" dirty="0" err="1" smtClean="0"/>
              <a:t>keep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simple!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Last but not least: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V-NAMA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received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South African </a:t>
            </a:r>
            <a:r>
              <a:rPr lang="de-DE" dirty="0" err="1" smtClean="0"/>
              <a:t>partners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40916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154" y="1174236"/>
            <a:ext cx="8190177" cy="1273764"/>
          </a:xfrm>
        </p:spPr>
        <p:txBody>
          <a:bodyPr/>
          <a:lstStyle/>
          <a:p>
            <a:r>
              <a:rPr lang="en-US" dirty="0"/>
              <a:t>South Africa </a:t>
            </a:r>
            <a:r>
              <a:rPr lang="en-US" dirty="0" smtClean="0"/>
              <a:t>Delegation at the COP 2013</a:t>
            </a:r>
            <a:br>
              <a:rPr lang="en-US" dirty="0" smtClean="0"/>
            </a:br>
            <a:r>
              <a:rPr lang="en-US" dirty="0" smtClean="0"/>
              <a:t>(ADP </a:t>
            </a:r>
            <a:r>
              <a:rPr lang="en-US" dirty="0"/>
              <a:t>Workshop </a:t>
            </a:r>
            <a:r>
              <a:rPr lang="en-US" dirty="0" smtClean="0"/>
              <a:t>on Urbanization)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27.03.2014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3999" y="2090057"/>
            <a:ext cx="8227525" cy="4173943"/>
          </a:xfrm>
        </p:spPr>
        <p:txBody>
          <a:bodyPr/>
          <a:lstStyle/>
          <a:p>
            <a:r>
              <a:rPr lang="en-US" dirty="0" smtClean="0"/>
              <a:t>‘</a:t>
            </a:r>
            <a:r>
              <a:rPr lang="en-US" dirty="0"/>
              <a:t>’South Africa wants to strongly support the call to launch a process in Warsaw that will conclude in Paris in 2015 with a </a:t>
            </a:r>
            <a:r>
              <a:rPr lang="en-US" b="1" dirty="0"/>
              <a:t>local climate action plan for local governments </a:t>
            </a:r>
            <a:r>
              <a:rPr lang="en-US" dirty="0"/>
              <a:t>that is supported by </a:t>
            </a:r>
            <a:r>
              <a:rPr lang="en-US" b="1" dirty="0"/>
              <a:t>specific sustainable urban development windows</a:t>
            </a:r>
            <a:r>
              <a:rPr lang="en-US" dirty="0"/>
              <a:t> </a:t>
            </a:r>
            <a:r>
              <a:rPr lang="en-US" b="1" dirty="0"/>
              <a:t>within global climate finance mechanisms</a:t>
            </a:r>
            <a:r>
              <a:rPr lang="en-US" dirty="0"/>
              <a:t>, and where the </a:t>
            </a:r>
            <a:r>
              <a:rPr lang="en-US" b="1" dirty="0"/>
              <a:t>vertical integration of local climate action </a:t>
            </a:r>
            <a:r>
              <a:rPr lang="en-US" dirty="0"/>
              <a:t>at the national level is ensured, for example, </a:t>
            </a:r>
            <a:r>
              <a:rPr lang="en-US" dirty="0" smtClean="0"/>
              <a:t>by (…) </a:t>
            </a:r>
            <a:r>
              <a:rPr lang="en-US" dirty="0"/>
              <a:t>supporting the </a:t>
            </a:r>
            <a:r>
              <a:rPr lang="en-US" b="1" dirty="0">
                <a:solidFill>
                  <a:schemeClr val="accent1"/>
                </a:solidFill>
              </a:rPr>
              <a:t>implementation of vertical NAMAs.</a:t>
            </a:r>
          </a:p>
          <a:p>
            <a:r>
              <a:rPr lang="en-US" dirty="0"/>
              <a:t>It is also necessary to establish a </a:t>
            </a:r>
            <a:r>
              <a:rPr lang="en-US" b="1" dirty="0"/>
              <a:t>mechanism of regular dialogue and consultation between the Parties and the Local Government and Municipal Authorities </a:t>
            </a:r>
            <a:r>
              <a:rPr lang="en-US" b="1" dirty="0" smtClean="0"/>
              <a:t>Constituency </a:t>
            </a:r>
            <a:r>
              <a:rPr lang="en-US" dirty="0" smtClean="0"/>
              <a:t>(...)”</a:t>
            </a:r>
            <a:endParaRPr lang="en-US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29865" y="4971976"/>
            <a:ext cx="8190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smtClean="0">
                <a:solidFill>
                  <a:schemeClr val="tx2"/>
                </a:solidFill>
              </a:rPr>
              <a:t>Quelle</a:t>
            </a:r>
            <a:r>
              <a:rPr lang="de-DE" sz="1200" b="0" dirty="0">
                <a:solidFill>
                  <a:schemeClr val="tx2"/>
                </a:solidFill>
              </a:rPr>
              <a:t>: </a:t>
            </a:r>
            <a:r>
              <a:rPr lang="de-DE" sz="1200" b="0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de-DE" sz="1200" b="0" dirty="0" smtClean="0">
                <a:solidFill>
                  <a:schemeClr val="tx2"/>
                </a:solidFill>
                <a:hlinkClick r:id="rId3"/>
              </a:rPr>
              <a:t>unfccc4.meta-fusion.com/kongresse/cop19/templ/play.php?id_kongresssession=6921&amp;theme=unfccc</a:t>
            </a:r>
            <a:r>
              <a:rPr lang="de-DE" sz="1200" b="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2951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Guiding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27.03.2014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V-NAMAs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why</a:t>
            </a:r>
            <a:r>
              <a:rPr lang="de-DE" sz="2400" dirty="0" smtClean="0"/>
              <a:t> do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need</a:t>
            </a:r>
            <a:r>
              <a:rPr lang="de-DE" sz="2400" dirty="0" smtClean="0"/>
              <a:t> </a:t>
            </a:r>
            <a:r>
              <a:rPr lang="de-DE" sz="2400" dirty="0" err="1" smtClean="0"/>
              <a:t>them</a:t>
            </a:r>
            <a:r>
              <a:rPr lang="de-DE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are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objectives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GIZ V-NAMA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project</a:t>
            </a:r>
            <a:r>
              <a:rPr lang="de-DE" sz="2400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de-DE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are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lessons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learnt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from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V-NAMA on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Energy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Efficiency in Public Buildings?</a:t>
            </a:r>
            <a:endParaRPr lang="de-DE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75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ürfel 24"/>
          <p:cNvSpPr/>
          <p:nvPr/>
        </p:nvSpPr>
        <p:spPr>
          <a:xfrm flipH="1">
            <a:off x="1520160" y="2447999"/>
            <a:ext cx="3881086" cy="3816000"/>
          </a:xfrm>
          <a:prstGeom prst="cube">
            <a:avLst>
              <a:gd name="adj" fmla="val 1729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National (</a:t>
            </a:r>
            <a:r>
              <a:rPr lang="de-DE" sz="2400" dirty="0" err="1" smtClean="0"/>
              <a:t>voluntary</a:t>
            </a:r>
            <a:r>
              <a:rPr lang="de-DE" sz="2400" dirty="0" smtClean="0"/>
              <a:t>) </a:t>
            </a:r>
            <a:r>
              <a:rPr lang="de-DE" sz="2400" dirty="0" err="1" smtClean="0"/>
              <a:t>Mitigation</a:t>
            </a:r>
            <a:r>
              <a:rPr lang="de-DE" sz="2400" dirty="0" smtClean="0"/>
              <a:t> Target</a:t>
            </a:r>
          </a:p>
          <a:p>
            <a:pPr algn="ctr"/>
            <a:endParaRPr lang="de-DE" sz="1600" dirty="0" smtClean="0"/>
          </a:p>
          <a:p>
            <a:pPr algn="ctr"/>
            <a:endParaRPr lang="de-DE" sz="1600" dirty="0" smtClean="0"/>
          </a:p>
          <a:p>
            <a:pPr algn="ctr"/>
            <a:r>
              <a:rPr lang="de-DE" sz="2000" dirty="0" smtClean="0"/>
              <a:t>South </a:t>
            </a:r>
            <a:r>
              <a:rPr lang="de-DE" sz="2000" dirty="0" err="1" smtClean="0"/>
              <a:t>Africa</a:t>
            </a:r>
            <a:r>
              <a:rPr lang="de-DE" sz="2000" dirty="0" smtClean="0"/>
              <a:t>:</a:t>
            </a:r>
          </a:p>
          <a:p>
            <a:pPr algn="ctr"/>
            <a:r>
              <a:rPr lang="de-DE" sz="1600" dirty="0" smtClean="0"/>
              <a:t>-34% </a:t>
            </a:r>
            <a:r>
              <a:rPr lang="de-DE" sz="1600" dirty="0" err="1" smtClean="0"/>
              <a:t>from</a:t>
            </a:r>
            <a:r>
              <a:rPr lang="de-DE" sz="1600" dirty="0" smtClean="0"/>
              <a:t> BAU </a:t>
            </a:r>
            <a:r>
              <a:rPr lang="de-DE" sz="1600" dirty="0" err="1" smtClean="0"/>
              <a:t>scenario</a:t>
            </a:r>
            <a:endParaRPr lang="de-DE" sz="1600" dirty="0" smtClean="0"/>
          </a:p>
          <a:p>
            <a:pPr algn="ctr"/>
            <a:endParaRPr lang="de-DE" sz="1600" dirty="0"/>
          </a:p>
          <a:p>
            <a:pPr algn="ctr"/>
            <a:endParaRPr lang="de-DE" sz="1600" dirty="0" smtClean="0"/>
          </a:p>
        </p:txBody>
      </p:sp>
      <p:sp>
        <p:nvSpPr>
          <p:cNvPr id="27" name="Würfel 26"/>
          <p:cNvSpPr/>
          <p:nvPr/>
        </p:nvSpPr>
        <p:spPr>
          <a:xfrm flipH="1">
            <a:off x="1542385" y="2447999"/>
            <a:ext cx="3881086" cy="3816000"/>
          </a:xfrm>
          <a:prstGeom prst="cube">
            <a:avLst>
              <a:gd name="adj" fmla="val 1729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National </a:t>
            </a:r>
            <a:r>
              <a:rPr lang="de-DE" sz="2400" dirty="0" err="1" smtClean="0"/>
              <a:t>Climate</a:t>
            </a:r>
            <a:r>
              <a:rPr lang="de-DE" sz="2400" dirty="0" smtClean="0"/>
              <a:t> Change Response </a:t>
            </a:r>
            <a:r>
              <a:rPr lang="de-DE" sz="2400" dirty="0" err="1" smtClean="0"/>
              <a:t>Strategy</a:t>
            </a:r>
            <a:endParaRPr lang="de-DE" sz="1600" dirty="0" smtClean="0"/>
          </a:p>
          <a:p>
            <a:pPr algn="ctr"/>
            <a:endParaRPr lang="de-DE" sz="1600" dirty="0" smtClean="0"/>
          </a:p>
          <a:p>
            <a:pPr algn="ctr"/>
            <a:r>
              <a:rPr lang="de-DE" sz="2000" dirty="0" smtClean="0"/>
              <a:t>South </a:t>
            </a:r>
            <a:r>
              <a:rPr lang="de-DE" sz="2000" dirty="0" err="1" smtClean="0"/>
              <a:t>Africa</a:t>
            </a:r>
            <a:r>
              <a:rPr lang="de-DE" sz="2000" dirty="0" smtClean="0"/>
              <a:t>:</a:t>
            </a:r>
          </a:p>
          <a:p>
            <a:pPr algn="ctr"/>
            <a:r>
              <a:rPr lang="de-DE" sz="1600" dirty="0" smtClean="0"/>
              <a:t>White Paper (Adaptation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Mitigation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National (Voluntary) Targets will be met by </a:t>
            </a:r>
            <a:br>
              <a:rPr lang="en-US" dirty="0" smtClean="0"/>
            </a:br>
            <a:r>
              <a:rPr lang="en-US" dirty="0" smtClean="0"/>
              <a:t>Nationally Appropriate Mitigation Actions (NAMAs)</a:t>
            </a:r>
            <a:endParaRPr lang="en-US" dirty="0"/>
          </a:p>
        </p:txBody>
      </p:sp>
      <p:sp>
        <p:nvSpPr>
          <p:cNvPr id="13" name="Datumsplatzhalter 3"/>
          <p:cNvSpPr txBox="1">
            <a:spLocks/>
          </p:cNvSpPr>
          <p:nvPr/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spc="70" baseline="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B12F191-653A-4885-BC0E-0B1AAE7AC675}" type="datetime1">
              <a:rPr lang="en-GB" smtClean="0"/>
              <a:pPr/>
              <a:t>27/03/2014</a:t>
            </a:fld>
            <a:endParaRPr lang="de-DE" dirty="0"/>
          </a:p>
        </p:txBody>
      </p:sp>
      <p:sp>
        <p:nvSpPr>
          <p:cNvPr id="32" name="Würfel 31"/>
          <p:cNvSpPr/>
          <p:nvPr/>
        </p:nvSpPr>
        <p:spPr>
          <a:xfrm flipH="1">
            <a:off x="4075590" y="2473399"/>
            <a:ext cx="1332356" cy="3798497"/>
          </a:xfrm>
          <a:prstGeom prst="cube">
            <a:avLst>
              <a:gd name="adj" fmla="val 50421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err="1" smtClean="0"/>
              <a:t>Carbon</a:t>
            </a:r>
            <a:r>
              <a:rPr lang="de-DE" sz="1600" dirty="0" smtClean="0"/>
              <a:t> Capture / Sequestration</a:t>
            </a:r>
            <a:endParaRPr lang="de-DE" sz="1600" dirty="0"/>
          </a:p>
        </p:txBody>
      </p:sp>
      <p:sp>
        <p:nvSpPr>
          <p:cNvPr id="33" name="Würfel 32"/>
          <p:cNvSpPr/>
          <p:nvPr/>
        </p:nvSpPr>
        <p:spPr>
          <a:xfrm flipH="1">
            <a:off x="3438928" y="3434661"/>
            <a:ext cx="1317772" cy="2837235"/>
          </a:xfrm>
          <a:prstGeom prst="cube">
            <a:avLst>
              <a:gd name="adj" fmla="val 5368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err="1" smtClean="0"/>
              <a:t>Waste</a:t>
            </a:r>
            <a:endParaRPr lang="de-DE" sz="1600" dirty="0"/>
          </a:p>
        </p:txBody>
      </p:sp>
      <p:sp>
        <p:nvSpPr>
          <p:cNvPr id="34" name="Würfel 33"/>
          <p:cNvSpPr/>
          <p:nvPr/>
        </p:nvSpPr>
        <p:spPr>
          <a:xfrm flipH="1">
            <a:off x="2802267" y="3434661"/>
            <a:ext cx="1317772" cy="2837235"/>
          </a:xfrm>
          <a:prstGeom prst="cube">
            <a:avLst>
              <a:gd name="adj" fmla="val 5368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smtClean="0"/>
              <a:t>Transport</a:t>
            </a:r>
            <a:endParaRPr lang="de-DE" sz="1600" dirty="0"/>
          </a:p>
        </p:txBody>
      </p:sp>
      <p:sp>
        <p:nvSpPr>
          <p:cNvPr id="35" name="Würfel 34"/>
          <p:cNvSpPr/>
          <p:nvPr/>
        </p:nvSpPr>
        <p:spPr>
          <a:xfrm flipH="1">
            <a:off x="2165606" y="3434661"/>
            <a:ext cx="1317772" cy="2837235"/>
          </a:xfrm>
          <a:prstGeom prst="cube">
            <a:avLst>
              <a:gd name="adj" fmla="val 5368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err="1" smtClean="0"/>
              <a:t>Energy</a:t>
            </a:r>
            <a:r>
              <a:rPr lang="de-DE" sz="1600" dirty="0" smtClean="0"/>
              <a:t> Efficiency / Demand Side </a:t>
            </a:r>
            <a:r>
              <a:rPr lang="de-DE" sz="1600" dirty="0" err="1" smtClean="0"/>
              <a:t>Mgmt</a:t>
            </a:r>
            <a:endParaRPr lang="de-DE" sz="1600" dirty="0"/>
          </a:p>
        </p:txBody>
      </p:sp>
      <p:sp>
        <p:nvSpPr>
          <p:cNvPr id="39" name="Würfel 38"/>
          <p:cNvSpPr/>
          <p:nvPr/>
        </p:nvSpPr>
        <p:spPr>
          <a:xfrm flipH="1">
            <a:off x="2165606" y="2473399"/>
            <a:ext cx="2591094" cy="1637221"/>
          </a:xfrm>
          <a:prstGeom prst="cube">
            <a:avLst>
              <a:gd name="adj" fmla="val 4222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GAP</a:t>
            </a:r>
            <a:endParaRPr lang="de-DE" sz="1600" dirty="0"/>
          </a:p>
        </p:txBody>
      </p:sp>
      <p:sp>
        <p:nvSpPr>
          <p:cNvPr id="42" name="Würfel 41"/>
          <p:cNvSpPr/>
          <p:nvPr/>
        </p:nvSpPr>
        <p:spPr>
          <a:xfrm flipH="1">
            <a:off x="2143381" y="2473399"/>
            <a:ext cx="2591094" cy="1637221"/>
          </a:xfrm>
          <a:prstGeom prst="cube">
            <a:avLst>
              <a:gd name="adj" fmla="val 4222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Subnational </a:t>
            </a:r>
            <a:r>
              <a:rPr lang="de-DE" sz="1600" dirty="0" err="1"/>
              <a:t>involvement</a:t>
            </a:r>
            <a:r>
              <a:rPr lang="de-DE" sz="1600" dirty="0"/>
              <a:t> / </a:t>
            </a:r>
            <a:r>
              <a:rPr lang="de-DE" sz="1600" dirty="0" err="1"/>
              <a:t>vertical</a:t>
            </a:r>
            <a:r>
              <a:rPr lang="de-DE" sz="1600" dirty="0"/>
              <a:t> </a:t>
            </a:r>
            <a:r>
              <a:rPr lang="de-DE" sz="1600" dirty="0" err="1"/>
              <a:t>integration</a:t>
            </a:r>
            <a:endParaRPr lang="de-DE" sz="1600" dirty="0"/>
          </a:p>
        </p:txBody>
      </p:sp>
      <p:sp>
        <p:nvSpPr>
          <p:cNvPr id="36" name="Würfel 35"/>
          <p:cNvSpPr/>
          <p:nvPr/>
        </p:nvSpPr>
        <p:spPr>
          <a:xfrm flipH="1">
            <a:off x="1542385" y="2447999"/>
            <a:ext cx="1317772" cy="3798497"/>
          </a:xfrm>
          <a:prstGeom prst="cube">
            <a:avLst>
              <a:gd name="adj" fmla="val 5368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err="1" smtClean="0"/>
              <a:t>Renewable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err="1" smtClean="0"/>
              <a:t>Energy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6078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2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CIM\151NIKON\DSCN64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8" t="31000" r="12936" b="7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7361707-4C49-43F8-B4E6-2E44FA809045}" type="datetime1">
              <a:rPr lang="en-GB" noProof="0" smtClean="0"/>
              <a:t>27/03/2014</a:t>
            </a:fld>
            <a:endParaRPr lang="de-DE" noProof="0"/>
          </a:p>
        </p:txBody>
      </p:sp>
      <p:sp>
        <p:nvSpPr>
          <p:cNvPr id="6" name="Rechteck 5"/>
          <p:cNvSpPr/>
          <p:nvPr/>
        </p:nvSpPr>
        <p:spPr bwMode="auto">
          <a:xfrm>
            <a:off x="507998" y="2406961"/>
            <a:ext cx="3065196" cy="60234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More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than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50%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of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world‘s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population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in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cities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07998" y="3217980"/>
            <a:ext cx="3065196" cy="60234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Cities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consume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2/3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of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world‘s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energy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supply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07998" y="4052881"/>
            <a:ext cx="3065196" cy="60234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Cities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are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responsible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for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over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70%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of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CO2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emissions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7998" y="1483200"/>
            <a:ext cx="7776000" cy="61792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5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pPr algn="l"/>
            <a:r>
              <a:rPr lang="de-DE" sz="2400" dirty="0" err="1" smtClean="0"/>
              <a:t>Why</a:t>
            </a:r>
            <a:r>
              <a:rPr lang="de-DE" sz="2400" dirty="0" smtClean="0"/>
              <a:t> </a:t>
            </a:r>
            <a:r>
              <a:rPr lang="de-DE" sz="2400" dirty="0" err="1" smtClean="0"/>
              <a:t>subnationals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fill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gap</a:t>
            </a:r>
            <a:r>
              <a:rPr lang="de-DE" sz="2400" dirty="0" smtClean="0"/>
              <a:t>?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5642398" y="2402688"/>
            <a:ext cx="2641600" cy="225253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Key </a:t>
            </a:r>
            <a:r>
              <a:rPr kumimoji="0" lang="de-DE" sz="180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competencies</a:t>
            </a:r>
            <a:r>
              <a:rPr kumimoji="0" lang="de-DE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…</a:t>
            </a:r>
            <a:endParaRPr kumimoji="0" lang="de-DE" sz="1800" b="0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DE" sz="1800" b="0" baseline="0" dirty="0" err="1" smtClean="0">
                <a:solidFill>
                  <a:schemeClr val="tx2"/>
                </a:solidFill>
              </a:rPr>
              <a:t>Waste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management</a:t>
            </a:r>
            <a:endParaRPr lang="de-DE" sz="1800" b="0" dirty="0" smtClean="0">
              <a:solidFill>
                <a:schemeClr val="tx2"/>
              </a:solidFill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Buildings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Transport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2454256" y="5472340"/>
            <a:ext cx="3883484" cy="12137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high </a:t>
            </a:r>
            <a:r>
              <a:rPr lang="de-DE" sz="2400" dirty="0" err="1">
                <a:solidFill>
                  <a:schemeClr val="bg1"/>
                </a:solidFill>
              </a:rPr>
              <a:t>mitigation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potential on subnational </a:t>
            </a:r>
            <a:r>
              <a:rPr lang="de-DE" sz="2400" dirty="0" err="1" smtClean="0">
                <a:solidFill>
                  <a:schemeClr val="bg1"/>
                </a:solidFill>
              </a:rPr>
              <a:t>level</a:t>
            </a:r>
            <a:endParaRPr lang="de-DE" sz="2400" dirty="0">
              <a:solidFill>
                <a:schemeClr val="bg1"/>
              </a:solidFill>
            </a:endParaRPr>
          </a:p>
        </p:txBody>
      </p:sp>
      <p:cxnSp>
        <p:nvCxnSpPr>
          <p:cNvPr id="12" name="Gerade Verbindung mit Pfeil 20"/>
          <p:cNvCxnSpPr>
            <a:stCxn id="8" idx="2"/>
            <a:endCxn id="11" idx="1"/>
          </p:cNvCxnSpPr>
          <p:nvPr/>
        </p:nvCxnSpPr>
        <p:spPr bwMode="auto">
          <a:xfrm rot="16200000" flipH="1">
            <a:off x="1535443" y="5160377"/>
            <a:ext cx="1423966" cy="413660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Gerade Verbindung mit Pfeil 20"/>
          <p:cNvCxnSpPr>
            <a:stCxn id="10" idx="2"/>
            <a:endCxn id="11" idx="3"/>
          </p:cNvCxnSpPr>
          <p:nvPr/>
        </p:nvCxnSpPr>
        <p:spPr bwMode="auto">
          <a:xfrm rot="5400000">
            <a:off x="5938486" y="5054477"/>
            <a:ext cx="1423967" cy="625458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168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different </a:t>
            </a:r>
            <a:r>
              <a:rPr lang="de-DE" dirty="0" err="1" smtClean="0"/>
              <a:t>barriers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tapping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potentials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B12F191-653A-4885-BC0E-0B1AAE7AC675}" type="datetime1">
              <a:rPr lang="en-GB" noProof="0" smtClean="0"/>
              <a:t>27/03/2014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679155" y="4049737"/>
            <a:ext cx="1551199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de-DE" dirty="0" err="1" smtClean="0">
                <a:solidFill>
                  <a:schemeClr val="bg1"/>
                </a:solidFill>
              </a:rPr>
              <a:t>Indonesia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405150" y="2473374"/>
            <a:ext cx="6059696" cy="14859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Symbol" pitchFamily="18" charset="2"/>
              <a:buChar char="-"/>
            </a:pPr>
            <a:r>
              <a:rPr lang="de-DE" sz="1800" b="0" dirty="0" err="1" smtClean="0">
                <a:solidFill>
                  <a:schemeClr val="tx2"/>
                </a:solidFill>
              </a:rPr>
              <a:t>Existing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>national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grant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programme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for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municipal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public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buildings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is</a:t>
            </a:r>
            <a:r>
              <a:rPr lang="de-DE" sz="1800" b="0" dirty="0">
                <a:solidFill>
                  <a:schemeClr val="tx2"/>
                </a:solidFill>
              </a:rPr>
              <a:t> </a:t>
            </a:r>
            <a:r>
              <a:rPr lang="de-DE" sz="1800" b="0" dirty="0" smtClean="0">
                <a:solidFill>
                  <a:schemeClr val="tx2"/>
                </a:solidFill>
              </a:rPr>
              <a:t>not </a:t>
            </a:r>
            <a:r>
              <a:rPr lang="de-DE" sz="1800" b="0" dirty="0" err="1" smtClean="0">
                <a:solidFill>
                  <a:schemeClr val="tx2"/>
                </a:solidFill>
              </a:rPr>
              <a:t>used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appropriately</a:t>
            </a:r>
            <a:r>
              <a:rPr lang="de-DE" sz="1800" b="0" dirty="0" smtClean="0">
                <a:solidFill>
                  <a:schemeClr val="tx2"/>
                </a:solidFill>
              </a:rPr>
              <a:t> due </a:t>
            </a:r>
            <a:r>
              <a:rPr lang="de-DE" sz="1800" b="0" dirty="0" err="1" smtClean="0">
                <a:solidFill>
                  <a:schemeClr val="tx2"/>
                </a:solidFill>
              </a:rPr>
              <a:t>to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complicated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application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process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and</a:t>
            </a:r>
            <a:r>
              <a:rPr lang="de-DE" sz="1800" b="0" dirty="0" smtClean="0">
                <a:solidFill>
                  <a:schemeClr val="tx2"/>
                </a:solidFill>
              </a:rPr>
              <a:t> lack </a:t>
            </a:r>
            <a:r>
              <a:rPr lang="de-DE" sz="1800" b="0" dirty="0" err="1" smtClean="0">
                <a:solidFill>
                  <a:schemeClr val="tx2"/>
                </a:solidFill>
              </a:rPr>
              <a:t>of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capacity</a:t>
            </a:r>
            <a:r>
              <a:rPr lang="de-DE" sz="1800" b="0" dirty="0" smtClean="0">
                <a:solidFill>
                  <a:schemeClr val="tx2"/>
                </a:solidFill>
              </a:rPr>
              <a:t> on </a:t>
            </a:r>
            <a:r>
              <a:rPr lang="de-DE" sz="1800" dirty="0" err="1" smtClean="0">
                <a:solidFill>
                  <a:schemeClr val="tx2"/>
                </a:solidFill>
              </a:rPr>
              <a:t>local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level</a:t>
            </a:r>
            <a:endParaRPr lang="de-DE" sz="1800" b="0" dirty="0" smtClean="0">
              <a:solidFill>
                <a:schemeClr val="tx2"/>
              </a:solidFill>
            </a:endParaRPr>
          </a:p>
          <a:p>
            <a:pPr marL="285750" indent="-285750">
              <a:buFont typeface="Symbol" pitchFamily="18" charset="2"/>
              <a:buChar char="-"/>
            </a:pPr>
            <a:r>
              <a:rPr lang="de-DE" sz="1800" dirty="0" smtClean="0">
                <a:solidFill>
                  <a:schemeClr val="tx2"/>
                </a:solidFill>
              </a:rPr>
              <a:t>Central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regulation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makes</a:t>
            </a:r>
            <a:r>
              <a:rPr lang="de-DE" sz="1800" b="0" dirty="0" smtClean="0">
                <a:solidFill>
                  <a:schemeClr val="tx2"/>
                </a:solidFill>
              </a:rPr>
              <a:t> ESCO-</a:t>
            </a:r>
            <a:r>
              <a:rPr lang="de-DE" sz="1800" b="0" dirty="0" err="1" smtClean="0">
                <a:solidFill>
                  <a:schemeClr val="tx2"/>
                </a:solidFill>
              </a:rPr>
              <a:t>shared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benefit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con-tracts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exceeding</a:t>
            </a:r>
            <a:r>
              <a:rPr lang="de-DE" sz="1800" b="0" dirty="0" smtClean="0">
                <a:solidFill>
                  <a:schemeClr val="tx2"/>
                </a:solidFill>
              </a:rPr>
              <a:t> 3 </a:t>
            </a:r>
            <a:r>
              <a:rPr lang="de-DE" sz="1800" b="0" dirty="0" err="1" smtClean="0">
                <a:solidFill>
                  <a:schemeClr val="tx2"/>
                </a:solidFill>
              </a:rPr>
              <a:t>years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extremely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difficult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for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locals</a:t>
            </a:r>
            <a:endParaRPr lang="de-DE" sz="1800" dirty="0">
              <a:solidFill>
                <a:schemeClr val="tx2"/>
              </a:solidFill>
            </a:endParaRPr>
          </a:p>
          <a:p>
            <a:endParaRPr lang="de-DE" sz="1800" b="0" dirty="0" err="1">
              <a:solidFill>
                <a:schemeClr val="tx2"/>
              </a:solidFill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400302" y="5130800"/>
            <a:ext cx="6064544" cy="6477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Symbol" pitchFamily="18" charset="2"/>
              <a:buChar char="-"/>
            </a:pPr>
            <a:r>
              <a:rPr lang="de-DE" sz="1800" dirty="0" smtClean="0">
                <a:solidFill>
                  <a:schemeClr val="tx2"/>
                </a:solidFill>
              </a:rPr>
              <a:t>National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subsidies</a:t>
            </a:r>
            <a:r>
              <a:rPr lang="de-DE" sz="1800" b="0" dirty="0" smtClean="0">
                <a:solidFill>
                  <a:schemeClr val="tx2"/>
                </a:solidFill>
              </a:rPr>
              <a:t> on </a:t>
            </a:r>
            <a:r>
              <a:rPr lang="de-DE" sz="1800" b="0" dirty="0" err="1" smtClean="0">
                <a:solidFill>
                  <a:schemeClr val="tx2"/>
                </a:solidFill>
              </a:rPr>
              <a:t>chemical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fertilizers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lead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to</a:t>
            </a:r>
            <a:r>
              <a:rPr lang="de-DE" sz="1800" b="0" dirty="0" smtClean="0">
                <a:solidFill>
                  <a:schemeClr val="tx2"/>
                </a:solidFill>
              </a:rPr>
              <a:t> a lack </a:t>
            </a:r>
            <a:r>
              <a:rPr lang="de-DE" sz="1800" b="0" dirty="0" err="1" smtClean="0">
                <a:solidFill>
                  <a:schemeClr val="tx2"/>
                </a:solidFill>
              </a:rPr>
              <a:t>of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competitive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market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prices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for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local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compost</a:t>
            </a:r>
            <a:endParaRPr lang="de-DE" sz="1800" b="0" dirty="0" smtClean="0">
              <a:solidFill>
                <a:schemeClr val="tx2"/>
              </a:solidFill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395456" y="4049737"/>
            <a:ext cx="6064544" cy="990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Symbol" pitchFamily="18" charset="2"/>
              <a:buChar char="-"/>
            </a:pPr>
            <a:r>
              <a:rPr lang="en-US" sz="1800" dirty="0" smtClean="0">
                <a:solidFill>
                  <a:schemeClr val="tx2"/>
                </a:solidFill>
              </a:rPr>
              <a:t>National</a:t>
            </a:r>
            <a:r>
              <a:rPr lang="en-US" sz="1800" b="0" dirty="0" smtClean="0">
                <a:solidFill>
                  <a:schemeClr val="tx2"/>
                </a:solidFill>
              </a:rPr>
              <a:t> Public Works is responsible for infrastructure investments (landfills, 3R-facilities, …)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en-US" sz="1800" dirty="0" smtClean="0">
                <a:solidFill>
                  <a:schemeClr val="tx2"/>
                </a:solidFill>
              </a:rPr>
              <a:t>Local</a:t>
            </a:r>
            <a:r>
              <a:rPr lang="en-US" sz="1800" b="0" dirty="0" smtClean="0">
                <a:solidFill>
                  <a:schemeClr val="tx2"/>
                </a:solidFill>
              </a:rPr>
              <a:t> level: operation/maintenance of infrastructure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688849" y="2467024"/>
            <a:ext cx="1551199" cy="14922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de-DE" dirty="0" smtClean="0">
                <a:solidFill>
                  <a:schemeClr val="bg1"/>
                </a:solidFill>
              </a:rPr>
              <a:t>South </a:t>
            </a:r>
            <a:r>
              <a:rPr lang="de-DE" dirty="0" err="1" smtClean="0">
                <a:solidFill>
                  <a:schemeClr val="bg1"/>
                </a:solidFill>
              </a:rPr>
              <a:t>Africa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684001" y="5130800"/>
            <a:ext cx="1551199" cy="6477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de-DE" dirty="0" smtClean="0">
                <a:solidFill>
                  <a:schemeClr val="bg1"/>
                </a:solidFill>
              </a:rPr>
              <a:t>Vietnam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36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 Verbindung mit Pfeil 19"/>
          <p:cNvCxnSpPr/>
          <p:nvPr/>
        </p:nvCxnSpPr>
        <p:spPr bwMode="auto">
          <a:xfrm>
            <a:off x="5734253" y="3259982"/>
            <a:ext cx="0" cy="13360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vertical integration from a </a:t>
            </a:r>
            <a:br>
              <a:rPr lang="en-US" dirty="0" smtClean="0"/>
            </a:br>
            <a:r>
              <a:rPr lang="en-US" dirty="0" smtClean="0"/>
              <a:t>governance perspective?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27.03.2014</a:t>
            </a:fld>
            <a:endParaRPr lang="de-DE" noProof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684000" y="5495924"/>
            <a:ext cx="7776000" cy="768075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833485"/>
              </p:ext>
            </p:extLst>
          </p:nvPr>
        </p:nvGraphicFramePr>
        <p:xfrm>
          <a:off x="679155" y="2462422"/>
          <a:ext cx="5562600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657"/>
                <a:gridCol w="794657"/>
                <a:gridCol w="527068"/>
                <a:gridCol w="437872"/>
                <a:gridCol w="1002782"/>
                <a:gridCol w="1002782"/>
                <a:gridCol w="1002782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National </a:t>
                      </a:r>
                      <a:r>
                        <a:rPr lang="de-DE" dirty="0" err="1" smtClean="0"/>
                        <a:t>Government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Defense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Foreign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Affairs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Environment</a:t>
                      </a:r>
                      <a:r>
                        <a:rPr lang="de-DE" sz="1100" baseline="0" dirty="0" smtClean="0"/>
                        <a:t> / </a:t>
                      </a:r>
                      <a:r>
                        <a:rPr lang="de-DE" sz="1100" baseline="0" dirty="0" err="1" smtClean="0"/>
                        <a:t>Climate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Energy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Public Works</a:t>
                      </a:r>
                      <a:endParaRPr lang="de-DE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769506"/>
              </p:ext>
            </p:extLst>
          </p:nvPr>
        </p:nvGraphicFramePr>
        <p:xfrm>
          <a:off x="2279356" y="3557162"/>
          <a:ext cx="5088970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49"/>
                <a:gridCol w="457200"/>
                <a:gridCol w="1000125"/>
                <a:gridCol w="997245"/>
                <a:gridCol w="1009650"/>
                <a:gridCol w="535156"/>
                <a:gridCol w="575245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Provincial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Government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Environment</a:t>
                      </a:r>
                      <a:r>
                        <a:rPr lang="de-DE" sz="1100" baseline="0" dirty="0" smtClean="0"/>
                        <a:t> / </a:t>
                      </a:r>
                      <a:r>
                        <a:rPr lang="de-DE" sz="1100" baseline="0" dirty="0" err="1" smtClean="0"/>
                        <a:t>Climate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Energy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/>
                        <a:t>Public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5501"/>
              </p:ext>
            </p:extLst>
          </p:nvPr>
        </p:nvGraphicFramePr>
        <p:xfrm>
          <a:off x="3250901" y="4596022"/>
          <a:ext cx="4733928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4"/>
                <a:gridCol w="997245"/>
                <a:gridCol w="1009650"/>
                <a:gridCol w="505751"/>
                <a:gridCol w="605814"/>
                <a:gridCol w="605814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Municipal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Government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Environment</a:t>
                      </a:r>
                      <a:r>
                        <a:rPr lang="de-DE" sz="1100" baseline="0" dirty="0" smtClean="0"/>
                        <a:t> / </a:t>
                      </a:r>
                      <a:r>
                        <a:rPr lang="de-DE" sz="1100" baseline="0" dirty="0" err="1" smtClean="0"/>
                        <a:t>Climate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Energy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Public Works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Legende mit Linie 1 17"/>
          <p:cNvSpPr/>
          <p:nvPr/>
        </p:nvSpPr>
        <p:spPr bwMode="auto">
          <a:xfrm>
            <a:off x="142874" y="3917840"/>
            <a:ext cx="1507831" cy="1038861"/>
          </a:xfrm>
          <a:prstGeom prst="borderCallout1">
            <a:avLst>
              <a:gd name="adj1" fmla="val 413"/>
              <a:gd name="adj2" fmla="val 49783"/>
              <a:gd name="adj3" fmla="val -68123"/>
              <a:gd name="adj4" fmla="val 88639"/>
            </a:avLst>
          </a:prstGeom>
          <a:solidFill>
            <a:schemeClr val="bg2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 err="1">
                <a:solidFill>
                  <a:schemeClr val="tx1"/>
                </a:solidFill>
              </a:rPr>
              <a:t>certain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responsibilities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only</a:t>
            </a:r>
            <a:r>
              <a:rPr lang="de-DE" sz="1200" dirty="0">
                <a:solidFill>
                  <a:schemeClr val="tx1"/>
                </a:solidFill>
              </a:rPr>
              <a:t> on </a:t>
            </a:r>
            <a:r>
              <a:rPr lang="de-DE" sz="1200" dirty="0" err="1">
                <a:solidFill>
                  <a:schemeClr val="tx1"/>
                </a:solidFill>
              </a:rPr>
              <a:t>one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level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of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government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Legende mit Linie 1 18"/>
          <p:cNvSpPr/>
          <p:nvPr/>
        </p:nvSpPr>
        <p:spPr bwMode="auto">
          <a:xfrm>
            <a:off x="6773818" y="2351724"/>
            <a:ext cx="1507831" cy="1038861"/>
          </a:xfrm>
          <a:prstGeom prst="borderCallout1">
            <a:avLst>
              <a:gd name="adj1" fmla="val 100352"/>
              <a:gd name="adj2" fmla="val 16303"/>
              <a:gd name="adj3" fmla="val 112714"/>
              <a:gd name="adj4" fmla="val -67761"/>
            </a:avLst>
          </a:prstGeom>
          <a:solidFill>
            <a:schemeClr val="bg2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 err="1">
                <a:solidFill>
                  <a:schemeClr val="tx1"/>
                </a:solidFill>
              </a:rPr>
              <a:t>certain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responsibilities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are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shared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between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various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levels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8241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mit Pfeil 17"/>
          <p:cNvCxnSpPr/>
          <p:nvPr/>
        </p:nvCxnSpPr>
        <p:spPr bwMode="auto">
          <a:xfrm>
            <a:off x="4705553" y="3271682"/>
            <a:ext cx="0" cy="13360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9" name="Gerade Verbindung mit Pfeil 18"/>
          <p:cNvCxnSpPr/>
          <p:nvPr/>
        </p:nvCxnSpPr>
        <p:spPr bwMode="auto">
          <a:xfrm>
            <a:off x="5696153" y="3259982"/>
            <a:ext cx="0" cy="13360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0" name="Gerade Verbindung mit Pfeil 19"/>
          <p:cNvCxnSpPr/>
          <p:nvPr/>
        </p:nvCxnSpPr>
        <p:spPr bwMode="auto">
          <a:xfrm>
            <a:off x="3695903" y="3259982"/>
            <a:ext cx="0" cy="13360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V-NAMA – </a:t>
            </a:r>
            <a:r>
              <a:rPr lang="en-US" dirty="0" smtClean="0"/>
              <a:t>vertical and horizontal cooperation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27.03.2014</a:t>
            </a:fld>
            <a:endParaRPr lang="de-DE" noProof="0"/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8548824" y="2442606"/>
            <a:ext cx="0" cy="29509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401976"/>
              </p:ext>
            </p:extLst>
          </p:nvPr>
        </p:nvGraphicFramePr>
        <p:xfrm>
          <a:off x="679155" y="2462422"/>
          <a:ext cx="5562600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657"/>
                <a:gridCol w="794657"/>
                <a:gridCol w="527068"/>
                <a:gridCol w="437872"/>
                <a:gridCol w="1002782"/>
                <a:gridCol w="1002782"/>
                <a:gridCol w="1002782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National </a:t>
                      </a:r>
                      <a:r>
                        <a:rPr lang="de-DE" dirty="0" err="1" smtClean="0"/>
                        <a:t>Government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Defense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Foreign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Affairs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Environment</a:t>
                      </a:r>
                      <a:r>
                        <a:rPr lang="de-DE" sz="1100" baseline="0" dirty="0" smtClean="0"/>
                        <a:t> / </a:t>
                      </a:r>
                      <a:r>
                        <a:rPr lang="de-DE" sz="1100" baseline="0" dirty="0" err="1" smtClean="0"/>
                        <a:t>Climate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Energy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Public Works</a:t>
                      </a:r>
                      <a:endParaRPr lang="de-DE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3525"/>
              </p:ext>
            </p:extLst>
          </p:nvPr>
        </p:nvGraphicFramePr>
        <p:xfrm>
          <a:off x="2279356" y="3557162"/>
          <a:ext cx="5088970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49"/>
                <a:gridCol w="457200"/>
                <a:gridCol w="1000125"/>
                <a:gridCol w="997245"/>
                <a:gridCol w="1009650"/>
                <a:gridCol w="535156"/>
                <a:gridCol w="575245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Provincial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Government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/>
                        <a:t>Environment</a:t>
                      </a:r>
                      <a:r>
                        <a:rPr lang="de-DE" sz="1100" baseline="0" dirty="0" smtClean="0"/>
                        <a:t> / </a:t>
                      </a:r>
                      <a:r>
                        <a:rPr lang="de-DE" sz="1100" baseline="0" dirty="0" err="1" smtClean="0"/>
                        <a:t>Climate</a:t>
                      </a:r>
                      <a:endParaRPr lang="de-DE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Energy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/>
                        <a:t>Public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583531"/>
              </p:ext>
            </p:extLst>
          </p:nvPr>
        </p:nvGraphicFramePr>
        <p:xfrm>
          <a:off x="3250901" y="4596022"/>
          <a:ext cx="4733928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4"/>
                <a:gridCol w="997245"/>
                <a:gridCol w="1009650"/>
                <a:gridCol w="505751"/>
                <a:gridCol w="605814"/>
                <a:gridCol w="605814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Municipal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Government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Environment</a:t>
                      </a:r>
                      <a:r>
                        <a:rPr lang="de-DE" sz="1100" baseline="0" dirty="0" smtClean="0"/>
                        <a:t> / </a:t>
                      </a:r>
                      <a:r>
                        <a:rPr lang="de-DE" sz="1100" baseline="0" dirty="0" err="1" smtClean="0"/>
                        <a:t>Climate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Energy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Public Works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…</a:t>
                      </a:r>
                      <a:endParaRPr lang="de-DE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hteck 6"/>
          <p:cNvSpPr/>
          <p:nvPr/>
        </p:nvSpPr>
        <p:spPr bwMode="auto">
          <a:xfrm>
            <a:off x="3250901" y="2462422"/>
            <a:ext cx="2990853" cy="2931160"/>
          </a:xfrm>
          <a:prstGeom prst="rect">
            <a:avLst/>
          </a:prstGeom>
          <a:noFill/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Legende mit Linie 1 13"/>
          <p:cNvSpPr/>
          <p:nvPr/>
        </p:nvSpPr>
        <p:spPr bwMode="auto">
          <a:xfrm>
            <a:off x="6773819" y="2871155"/>
            <a:ext cx="1507831" cy="519430"/>
          </a:xfrm>
          <a:prstGeom prst="borderCallout1">
            <a:avLst>
              <a:gd name="adj1" fmla="val 21811"/>
              <a:gd name="adj2" fmla="val -2357"/>
              <a:gd name="adj3" fmla="val 16570"/>
              <a:gd name="adj4" fmla="val -34174"/>
            </a:avLst>
          </a:prstGeom>
          <a:solidFill>
            <a:schemeClr val="bg2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Building stock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Legende mit Linie 1 20"/>
          <p:cNvSpPr/>
          <p:nvPr/>
        </p:nvSpPr>
        <p:spPr bwMode="auto">
          <a:xfrm>
            <a:off x="6773819" y="2871155"/>
            <a:ext cx="1507831" cy="519430"/>
          </a:xfrm>
          <a:prstGeom prst="borderCallout1">
            <a:avLst>
              <a:gd name="adj1" fmla="val 51603"/>
              <a:gd name="adj2" fmla="val -1424"/>
              <a:gd name="adj3" fmla="val 200735"/>
              <a:gd name="adj4" fmla="val -36973"/>
            </a:avLst>
          </a:prstGeom>
          <a:solidFill>
            <a:schemeClr val="bg2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Building stock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Legende mit Linie 1 21"/>
          <p:cNvSpPr/>
          <p:nvPr/>
        </p:nvSpPr>
        <p:spPr bwMode="auto">
          <a:xfrm>
            <a:off x="6773818" y="2871155"/>
            <a:ext cx="1507831" cy="519430"/>
          </a:xfrm>
          <a:prstGeom prst="borderCallout1">
            <a:avLst>
              <a:gd name="adj1" fmla="val 103060"/>
              <a:gd name="adj2" fmla="val 9771"/>
              <a:gd name="adj3" fmla="val 393024"/>
              <a:gd name="adj4" fmla="val -34174"/>
            </a:avLst>
          </a:prstGeom>
          <a:solidFill>
            <a:schemeClr val="bg2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Building stock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Legende mit Linie 1 22"/>
          <p:cNvSpPr/>
          <p:nvPr/>
        </p:nvSpPr>
        <p:spPr bwMode="auto">
          <a:xfrm>
            <a:off x="6476998" y="1923176"/>
            <a:ext cx="1507831" cy="519430"/>
          </a:xfrm>
          <a:prstGeom prst="borderCallout1">
            <a:avLst>
              <a:gd name="adj1" fmla="val 57019"/>
              <a:gd name="adj2" fmla="val -492"/>
              <a:gd name="adj3" fmla="val 179069"/>
              <a:gd name="adj4" fmla="val -100415"/>
            </a:avLst>
          </a:prstGeom>
          <a:solidFill>
            <a:schemeClr val="bg2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sz="1200" dirty="0" smtClean="0">
                <a:solidFill>
                  <a:schemeClr val="tx1"/>
                </a:solidFill>
              </a:rPr>
              <a:t>Regulation </a:t>
            </a:r>
            <a:r>
              <a:rPr lang="de-DE" sz="1200" dirty="0" err="1" smtClean="0">
                <a:solidFill>
                  <a:schemeClr val="tx1"/>
                </a:solidFill>
              </a:rPr>
              <a:t>and</a:t>
            </a:r>
            <a:r>
              <a:rPr lang="de-DE" sz="1200" dirty="0" smtClean="0">
                <a:solidFill>
                  <a:schemeClr val="tx1"/>
                </a:solidFill>
              </a:rPr>
              <a:t> Incentives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Legende mit Linie 1 23"/>
          <p:cNvSpPr/>
          <p:nvPr/>
        </p:nvSpPr>
        <p:spPr bwMode="auto">
          <a:xfrm>
            <a:off x="233832" y="3535238"/>
            <a:ext cx="1507831" cy="519430"/>
          </a:xfrm>
          <a:prstGeom prst="borderCallout1">
            <a:avLst>
              <a:gd name="adj1" fmla="val -7980"/>
              <a:gd name="adj2" fmla="val 90007"/>
              <a:gd name="adj3" fmla="val -94469"/>
              <a:gd name="adj4" fmla="val 196271"/>
            </a:avLst>
          </a:prstGeom>
          <a:solidFill>
            <a:schemeClr val="bg2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sz="1200" dirty="0" err="1" smtClean="0">
                <a:solidFill>
                  <a:schemeClr val="tx1"/>
                </a:solidFill>
              </a:rPr>
              <a:t>Mitigation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target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Legende mit Linie 1 24"/>
          <p:cNvSpPr/>
          <p:nvPr/>
        </p:nvSpPr>
        <p:spPr bwMode="auto">
          <a:xfrm>
            <a:off x="233834" y="3551807"/>
            <a:ext cx="1507831" cy="519430"/>
          </a:xfrm>
          <a:prstGeom prst="borderCallout1">
            <a:avLst>
              <a:gd name="adj1" fmla="val 103060"/>
              <a:gd name="adj2" fmla="val 97471"/>
              <a:gd name="adj3" fmla="val 306358"/>
              <a:gd name="adj4" fmla="val 197204"/>
            </a:avLst>
          </a:prstGeom>
          <a:solidFill>
            <a:schemeClr val="bg2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sz="1200" dirty="0" err="1" smtClean="0">
                <a:solidFill>
                  <a:schemeClr val="tx1"/>
                </a:solidFill>
              </a:rPr>
              <a:t>Mitigation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target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Legende mit Linie 1 25"/>
          <p:cNvSpPr/>
          <p:nvPr/>
        </p:nvSpPr>
        <p:spPr bwMode="auto">
          <a:xfrm>
            <a:off x="233833" y="3539166"/>
            <a:ext cx="1507831" cy="519430"/>
          </a:xfrm>
          <a:prstGeom prst="borderCallout1">
            <a:avLst>
              <a:gd name="adj1" fmla="val 54311"/>
              <a:gd name="adj2" fmla="val 101203"/>
              <a:gd name="adj3" fmla="val 116778"/>
              <a:gd name="adj4" fmla="val 197204"/>
            </a:avLst>
          </a:prstGeom>
          <a:solidFill>
            <a:schemeClr val="bg2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sz="1200" dirty="0" err="1" smtClean="0">
                <a:solidFill>
                  <a:schemeClr val="tx1"/>
                </a:solidFill>
              </a:rPr>
              <a:t>Mitigation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targets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Legende mit Linie 1 26"/>
          <p:cNvSpPr/>
          <p:nvPr/>
        </p:nvSpPr>
        <p:spPr bwMode="auto">
          <a:xfrm>
            <a:off x="6476998" y="1928924"/>
            <a:ext cx="1507831" cy="519430"/>
          </a:xfrm>
          <a:prstGeom prst="borderCallout1">
            <a:avLst>
              <a:gd name="adj1" fmla="val 103060"/>
              <a:gd name="adj2" fmla="val 8838"/>
              <a:gd name="adj3" fmla="val 170944"/>
              <a:gd name="adj4" fmla="val -24844"/>
            </a:avLst>
          </a:prstGeom>
          <a:solidFill>
            <a:schemeClr val="bg2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sz="1200" dirty="0" smtClean="0">
                <a:solidFill>
                  <a:schemeClr val="tx1"/>
                </a:solidFill>
              </a:rPr>
              <a:t>Regulation </a:t>
            </a:r>
            <a:r>
              <a:rPr lang="de-DE" sz="1200" dirty="0" err="1" smtClean="0">
                <a:solidFill>
                  <a:schemeClr val="tx1"/>
                </a:solidFill>
              </a:rPr>
              <a:t>and</a:t>
            </a:r>
            <a:r>
              <a:rPr lang="de-DE" sz="1200" dirty="0" smtClean="0">
                <a:solidFill>
                  <a:schemeClr val="tx1"/>
                </a:solidFill>
              </a:rPr>
              <a:t> Incentives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8" name="Gerade Verbindung mit Pfeil 27"/>
          <p:cNvCxnSpPr/>
          <p:nvPr/>
        </p:nvCxnSpPr>
        <p:spPr bwMode="auto">
          <a:xfrm>
            <a:off x="3250901" y="5795889"/>
            <a:ext cx="299085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9" name="Legende mit Linie 1 28"/>
          <p:cNvSpPr/>
          <p:nvPr/>
        </p:nvSpPr>
        <p:spPr bwMode="auto">
          <a:xfrm>
            <a:off x="1220639" y="1906619"/>
            <a:ext cx="1507831" cy="519430"/>
          </a:xfrm>
          <a:prstGeom prst="borderCallout1">
            <a:avLst>
              <a:gd name="adj1" fmla="val 54311"/>
              <a:gd name="adj2" fmla="val 101203"/>
              <a:gd name="adj3" fmla="val 162819"/>
              <a:gd name="adj4" fmla="val 158952"/>
            </a:avLst>
          </a:prstGeom>
          <a:solidFill>
            <a:schemeClr val="bg2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sz="1200" dirty="0" smtClean="0">
                <a:solidFill>
                  <a:schemeClr val="tx1"/>
                </a:solidFill>
              </a:rPr>
              <a:t>National MRV-system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6683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Guiding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27.03.2014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are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V-NAMAs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why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do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we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need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them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objectives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GIZ V-NAMA </a:t>
            </a:r>
            <a:r>
              <a:rPr lang="de-DE" sz="2400" dirty="0" err="1" smtClean="0"/>
              <a:t>project</a:t>
            </a:r>
            <a:r>
              <a:rPr lang="de-DE" sz="2400" dirty="0"/>
              <a:t>?</a:t>
            </a:r>
            <a:endParaRPr lang="de-D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are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lessons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learnt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from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V-NAMA on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</a:rPr>
              <a:t>Energy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</a:rPr>
              <a:t> Efficiency in Public Buildings?</a:t>
            </a:r>
            <a:endParaRPr lang="de-DE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80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-powerpoint-leerfolie-de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b="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1625</Words>
  <Application>Microsoft Office PowerPoint</Application>
  <PresentationFormat>On-screen Show (4:3)</PresentationFormat>
  <Paragraphs>367</Paragraphs>
  <Slides>27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giz-powerpoint-leerfolie-de</vt:lpstr>
      <vt:lpstr>V-NAMA</vt:lpstr>
      <vt:lpstr>Guiding Questions</vt:lpstr>
      <vt:lpstr>Guiding Questions</vt:lpstr>
      <vt:lpstr>National (Voluntary) Targets will be met by  Nationally Appropriate Mitigation Actions (NAMAs)</vt:lpstr>
      <vt:lpstr>PowerPoint Presentation</vt:lpstr>
      <vt:lpstr>Why is vertical integration necessary? Examples for different barriers for tapping the potentials</vt:lpstr>
      <vt:lpstr>Why vertical integration from a  governance perspective? </vt:lpstr>
      <vt:lpstr>V-NAMA – vertical and horizontal cooperation</vt:lpstr>
      <vt:lpstr>Guiding Questions</vt:lpstr>
      <vt:lpstr>Objective: To overcome the barriers for sub-national involvement/vertical integration in NAMAs</vt:lpstr>
      <vt:lpstr>The Global V-NAMA Project: Framework</vt:lpstr>
      <vt:lpstr>The Global V-NAMA Project: Desired Use of Outputs</vt:lpstr>
      <vt:lpstr>Guiding Questions</vt:lpstr>
      <vt:lpstr>South African Climate Change Response Strategy</vt:lpstr>
      <vt:lpstr>V-NAMA partners on national, provincial and municipal level</vt:lpstr>
      <vt:lpstr>GIZ NAMA Tool – 10 steps to a NAMA</vt:lpstr>
      <vt:lpstr>Step 1 and 2: framework conditions / mitigation opportunities and potential, co-benefits</vt:lpstr>
      <vt:lpstr>Step 3: Select NAMA ideas</vt:lpstr>
      <vt:lpstr>Step 3: Select NAMA ideas</vt:lpstr>
      <vt:lpstr>Step 3: Select NAMA ideas</vt:lpstr>
      <vt:lpstr>Step 4: Specify NAMA objectives and select mix of instruments</vt:lpstr>
      <vt:lpstr>Step 4: Specify NAMA objectives and select mix of instruments</vt:lpstr>
      <vt:lpstr>Step 5-8: Baseline, MRV-plan, detailed NAMA planning, identify resources – key outputs 2014 </vt:lpstr>
      <vt:lpstr>Step 9: Implement and MRV</vt:lpstr>
      <vt:lpstr>Subnational Involvement: Steering Structure</vt:lpstr>
      <vt:lpstr>Conclusion: What are lessons learnt from the V-NAMA on Energy Efficiency in Public Buildings? </vt:lpstr>
      <vt:lpstr>South Africa Delegation at the COP 2013 (ADP Workshop on Urbanization) </vt:lpstr>
    </vt:vector>
  </TitlesOfParts>
  <Company>GIZ GmbH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V-NAMA</dc:title>
  <dc:creator>Tobias Zeller</dc:creator>
  <cp:keywords>GIZ-Leerfolie</cp:keywords>
  <cp:lastModifiedBy>w7</cp:lastModifiedBy>
  <cp:revision>81</cp:revision>
  <cp:lastPrinted>2012-07-19T10:16:59Z</cp:lastPrinted>
  <dcterms:created xsi:type="dcterms:W3CDTF">2014-03-10T10:38:35Z</dcterms:created>
  <dcterms:modified xsi:type="dcterms:W3CDTF">2014-03-27T13:42:39Z</dcterms:modified>
</cp:coreProperties>
</file>