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9" r:id="rId2"/>
    <p:sldId id="429" r:id="rId3"/>
    <p:sldId id="427" r:id="rId4"/>
    <p:sldId id="433" r:id="rId5"/>
    <p:sldId id="430" r:id="rId6"/>
    <p:sldId id="432" r:id="rId7"/>
    <p:sldId id="428" r:id="rId8"/>
    <p:sldId id="434" r:id="rId9"/>
    <p:sldId id="439" r:id="rId10"/>
    <p:sldId id="440" r:id="rId11"/>
    <p:sldId id="441" r:id="rId12"/>
    <p:sldId id="426" r:id="rId13"/>
    <p:sldId id="442" r:id="rId14"/>
    <p:sldId id="28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66FF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80923" autoAdjust="0"/>
  </p:normalViewPr>
  <p:slideViewPr>
    <p:cSldViewPr>
      <p:cViewPr varScale="1">
        <p:scale>
          <a:sx n="58" d="100"/>
          <a:sy n="58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BB52-B157-4EDC-A11C-217C59ABF993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5" y="868521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8A442-AA6A-4379-9B94-78E27A3E73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129EB-AEA6-43A4-AADA-AE3917E8390C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5" y="868521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820DF-8016-4112-80E7-2EF663922E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ADA3A-4569-48C5-A77A-1A0D58887EF1}" type="slidenum">
              <a:rPr lang="es-ES" smtClean="0">
                <a:latin typeface="Arial" charset="0"/>
              </a:rPr>
              <a:pPr>
                <a:defRPr/>
              </a:pPr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820DF-8016-4112-80E7-2EF663922EFA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820DF-8016-4112-80E7-2EF663922EFA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1EC9-6E7A-4757-BD53-8D605C5148BF}" type="datetimeFigureOut">
              <a:rPr lang="es-ES" smtClean="0"/>
              <a:pPr/>
              <a:t>25/03/2012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5E70-053E-49B4-A8DB-AFA98074CA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42938" y="428604"/>
            <a:ext cx="79295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>
              <a:defRPr/>
            </a:pPr>
            <a:endParaRPr lang="es-PE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342900" indent="-342900" algn="ctr">
              <a:defRPr/>
            </a:pPr>
            <a:endParaRPr lang="es-PE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11"/>
          <p:cNvSpPr txBox="1">
            <a:spLocks noChangeArrowheads="1"/>
          </p:cNvSpPr>
          <p:nvPr/>
        </p:nvSpPr>
        <p:spPr>
          <a:xfrm>
            <a:off x="457200" y="5500702"/>
            <a:ext cx="8329642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es-ES" b="1" i="1" dirty="0" err="1" smtClean="0"/>
              <a:t>Simplified</a:t>
            </a:r>
            <a:r>
              <a:rPr lang="es-ES" b="1" i="1" dirty="0" smtClean="0"/>
              <a:t> </a:t>
            </a:r>
            <a:r>
              <a:rPr lang="es-ES" b="1" i="1" dirty="0" err="1" smtClean="0"/>
              <a:t>modalities</a:t>
            </a:r>
            <a:r>
              <a:rPr lang="es-ES" b="1" i="1" dirty="0" smtClean="0"/>
              <a:t> </a:t>
            </a:r>
            <a:r>
              <a:rPr lang="es-ES" b="1" i="1" dirty="0" err="1" smtClean="0"/>
              <a:t>for</a:t>
            </a:r>
            <a:r>
              <a:rPr lang="es-ES" b="1" i="1" dirty="0" smtClean="0"/>
              <a:t> </a:t>
            </a:r>
            <a:r>
              <a:rPr lang="es-ES" b="1" i="1" dirty="0" err="1" smtClean="0"/>
              <a:t>demostration</a:t>
            </a:r>
            <a:r>
              <a:rPr lang="es-ES" b="1" i="1" dirty="0" smtClean="0"/>
              <a:t> </a:t>
            </a:r>
            <a:r>
              <a:rPr lang="es-ES" b="1" i="1" dirty="0" err="1" smtClean="0"/>
              <a:t>additionality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to</a:t>
            </a:r>
            <a:r>
              <a:rPr lang="es-ES" b="1" i="1" dirty="0" smtClean="0"/>
              <a:t> EE and RE </a:t>
            </a:r>
            <a:r>
              <a:rPr lang="es-ES" b="1" i="1" dirty="0" err="1" smtClean="0"/>
              <a:t>projects</a:t>
            </a:r>
            <a:r>
              <a:rPr lang="es-ES" b="1" i="1" dirty="0" smtClean="0"/>
              <a:t>:</a:t>
            </a:r>
            <a:br>
              <a:rPr lang="es-ES" b="1" i="1" dirty="0" smtClean="0"/>
            </a:b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sz="2200" b="1" i="1" dirty="0" err="1" smtClean="0"/>
              <a:t>Approach</a:t>
            </a:r>
            <a:r>
              <a:rPr lang="es-ES" sz="2200" b="1" i="1" dirty="0" smtClean="0"/>
              <a:t> </a:t>
            </a:r>
            <a:r>
              <a:rPr lang="es-ES" sz="2200" b="1" i="1" dirty="0" err="1" smtClean="0"/>
              <a:t>to</a:t>
            </a:r>
            <a:r>
              <a:rPr lang="es-ES" sz="2200" b="1" i="1" dirty="0" smtClean="0"/>
              <a:t> </a:t>
            </a:r>
            <a:r>
              <a:rPr lang="es-ES" sz="2200" b="1" i="1" dirty="0" err="1" smtClean="0"/>
              <a:t>demostrate</a:t>
            </a:r>
            <a:r>
              <a:rPr lang="es-ES" sz="2200" b="1" i="1" dirty="0" smtClean="0"/>
              <a:t> </a:t>
            </a:r>
            <a:r>
              <a:rPr lang="es-ES" sz="2200" b="1" i="1" dirty="0" err="1" smtClean="0"/>
              <a:t>additionality</a:t>
            </a:r>
            <a:r>
              <a:rPr lang="es-ES" sz="2200" b="1" i="1" dirty="0" smtClean="0"/>
              <a:t> in micro </a:t>
            </a:r>
            <a:r>
              <a:rPr lang="es-ES" sz="2200" b="1" i="1" dirty="0" err="1" smtClean="0"/>
              <a:t>scale</a:t>
            </a:r>
            <a:r>
              <a:rPr lang="es-ES" sz="2200" b="1" i="1" dirty="0" smtClean="0"/>
              <a:t> </a:t>
            </a:r>
            <a:r>
              <a:rPr lang="es-ES" sz="2200" b="1" i="1" dirty="0" err="1" smtClean="0"/>
              <a:t>projects</a:t>
            </a:r>
            <a:r>
              <a:rPr lang="es-ES" sz="2200" b="1" i="1" dirty="0" smtClean="0"/>
              <a:t> in </a:t>
            </a:r>
            <a:r>
              <a:rPr lang="es-ES" sz="2200" b="1" i="1" dirty="0" err="1" smtClean="0"/>
              <a:t>Peru</a:t>
            </a:r>
            <a:r>
              <a:rPr lang="es-ES" sz="2200" b="1" i="1" dirty="0" smtClean="0"/>
              <a:t>  </a:t>
            </a:r>
            <a:endParaRPr lang="es-ES" sz="2200" b="1" i="1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Ministry</a:t>
            </a:r>
            <a:r>
              <a:rPr lang="es-ES" dirty="0" smtClean="0"/>
              <a:t> of </a:t>
            </a:r>
            <a:r>
              <a:rPr lang="es-ES" dirty="0" err="1" smtClean="0"/>
              <a:t>Environment</a:t>
            </a:r>
            <a:endParaRPr lang="es-ES" dirty="0" smtClean="0"/>
          </a:p>
          <a:p>
            <a:r>
              <a:rPr lang="es-ES" dirty="0" err="1" smtClean="0"/>
              <a:t>Peruvian</a:t>
            </a:r>
            <a:r>
              <a:rPr lang="es-ES" dirty="0" smtClean="0"/>
              <a:t> DNA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err="1" smtClean="0"/>
              <a:t>Peruvian</a:t>
            </a:r>
            <a:r>
              <a:rPr lang="es-ES" b="1" i="1" dirty="0" smtClean="0"/>
              <a:t> DNA </a:t>
            </a:r>
            <a:r>
              <a:rPr lang="es-ES" b="1" i="1" dirty="0" err="1" smtClean="0"/>
              <a:t>Submission</a:t>
            </a:r>
            <a:r>
              <a:rPr lang="es-ES" b="1" i="1" dirty="0" smtClean="0"/>
              <a:t> </a:t>
            </a:r>
            <a:endParaRPr lang="es-ES" b="1" i="1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submitted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MINAM </a:t>
            </a:r>
            <a:r>
              <a:rPr lang="es-ES" dirty="0" err="1" smtClean="0"/>
              <a:t>to</a:t>
            </a:r>
            <a:r>
              <a:rPr lang="es-ES" dirty="0" smtClean="0"/>
              <a:t> EB: </a:t>
            </a:r>
            <a:r>
              <a:rPr lang="es-ES" u="sng" dirty="0" err="1" smtClean="0"/>
              <a:t>October</a:t>
            </a:r>
            <a:r>
              <a:rPr lang="es-ES" u="sng" dirty="0" smtClean="0"/>
              <a:t> 29th,2010</a:t>
            </a:r>
          </a:p>
          <a:p>
            <a:r>
              <a:rPr lang="es-ES" dirty="0" err="1" smtClean="0"/>
              <a:t>Procedure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submission</a:t>
            </a:r>
            <a:r>
              <a:rPr lang="es-ES" dirty="0" smtClean="0"/>
              <a:t> and </a:t>
            </a:r>
            <a:r>
              <a:rPr lang="es-ES" dirty="0" err="1" smtClean="0"/>
              <a:t>consideration</a:t>
            </a:r>
            <a:r>
              <a:rPr lang="es-ES" dirty="0" smtClean="0"/>
              <a:t> of </a:t>
            </a:r>
            <a:r>
              <a:rPr lang="es-ES" dirty="0" err="1" smtClean="0"/>
              <a:t>microescale</a:t>
            </a:r>
            <a:r>
              <a:rPr lang="es-ES" dirty="0" smtClean="0"/>
              <a:t> </a:t>
            </a:r>
            <a:r>
              <a:rPr lang="es-ES" dirty="0" err="1" smtClean="0"/>
              <a:t>renewable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technologies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automatic</a:t>
            </a:r>
            <a:r>
              <a:rPr lang="es-ES" dirty="0" smtClean="0"/>
              <a:t> </a:t>
            </a:r>
            <a:r>
              <a:rPr lang="es-ES" dirty="0" err="1" smtClean="0"/>
              <a:t>additionality</a:t>
            </a:r>
            <a:r>
              <a:rPr lang="es-ES" dirty="0" smtClean="0"/>
              <a:t> (v.1.0): </a:t>
            </a:r>
            <a:r>
              <a:rPr lang="es-ES" u="sng" dirty="0" err="1" smtClean="0"/>
              <a:t>November</a:t>
            </a:r>
            <a:r>
              <a:rPr lang="es-ES" u="sng" dirty="0" smtClean="0"/>
              <a:t> 25th,2011</a:t>
            </a:r>
            <a:r>
              <a:rPr lang="es-ES" dirty="0" smtClean="0"/>
              <a:t> (</a:t>
            </a:r>
            <a:r>
              <a:rPr lang="es-ES" dirty="0" smtClean="0"/>
              <a:t>EB 65 </a:t>
            </a:r>
            <a:r>
              <a:rPr lang="es-ES" dirty="0" err="1" smtClean="0"/>
              <a:t>Annex</a:t>
            </a:r>
            <a:r>
              <a:rPr lang="es-ES" dirty="0" smtClean="0"/>
              <a:t> </a:t>
            </a:r>
            <a:r>
              <a:rPr lang="es-ES" dirty="0" smtClean="0"/>
              <a:t>3</a:t>
            </a:r>
            <a:r>
              <a:rPr lang="es-ES" dirty="0" smtClean="0"/>
              <a:t>)</a:t>
            </a: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89248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err="1" smtClean="0"/>
              <a:t>Peruvian</a:t>
            </a:r>
            <a:r>
              <a:rPr lang="es-ES" b="1" i="1" dirty="0" smtClean="0"/>
              <a:t> DNA </a:t>
            </a:r>
            <a:r>
              <a:rPr lang="es-ES" b="1" i="1" dirty="0" err="1" smtClean="0"/>
              <a:t>Submission</a:t>
            </a:r>
            <a:r>
              <a:rPr lang="es-ES" b="1" i="1" dirty="0" smtClean="0"/>
              <a:t> </a:t>
            </a:r>
            <a:endParaRPr lang="es-E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DNA role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dirty="0" err="1" smtClean="0"/>
              <a:t>Improve</a:t>
            </a:r>
            <a:r>
              <a:rPr lang="es-ES" dirty="0" smtClean="0"/>
              <a:t> </a:t>
            </a:r>
            <a:r>
              <a:rPr lang="es-ES" dirty="0" err="1" smtClean="0"/>
              <a:t>communication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smtClean="0"/>
              <a:t>DNA / EB.</a:t>
            </a:r>
          </a:p>
          <a:p>
            <a:pPr>
              <a:buFontTx/>
              <a:buChar char="-"/>
            </a:pPr>
            <a:r>
              <a:rPr lang="es-ES" dirty="0" err="1" smtClean="0"/>
              <a:t>Follow</a:t>
            </a:r>
            <a:r>
              <a:rPr lang="es-ES" dirty="0" smtClean="0"/>
              <a:t> up </a:t>
            </a:r>
            <a:r>
              <a:rPr lang="es-ES" dirty="0" err="1" smtClean="0"/>
              <a:t>communication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and </a:t>
            </a:r>
            <a:r>
              <a:rPr lang="es-ES" dirty="0" err="1" smtClean="0"/>
              <a:t>approval</a:t>
            </a:r>
            <a:r>
              <a:rPr lang="es-ES" dirty="0" smtClean="0"/>
              <a:t> 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Capacity</a:t>
            </a:r>
            <a:r>
              <a:rPr lang="es-ES" dirty="0" smtClean="0"/>
              <a:t> </a:t>
            </a:r>
            <a:r>
              <a:rPr lang="es-ES" dirty="0" err="1" smtClean="0"/>
              <a:t>building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micro </a:t>
            </a:r>
            <a:r>
              <a:rPr lang="es-ES" dirty="0" err="1" smtClean="0"/>
              <a:t>scale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 </a:t>
            </a:r>
            <a:r>
              <a:rPr lang="es-ES" dirty="0" err="1" smtClean="0"/>
              <a:t>among</a:t>
            </a:r>
            <a:r>
              <a:rPr lang="es-ES" dirty="0" smtClean="0"/>
              <a:t> </a:t>
            </a:r>
            <a:r>
              <a:rPr lang="es-ES" dirty="0" err="1" smtClean="0"/>
              <a:t>p</a:t>
            </a:r>
            <a:r>
              <a:rPr lang="es-ES" dirty="0" err="1" smtClean="0"/>
              <a:t>roject</a:t>
            </a:r>
            <a:r>
              <a:rPr lang="es-ES" dirty="0" smtClean="0"/>
              <a:t> </a:t>
            </a:r>
            <a:r>
              <a:rPr lang="es-ES" dirty="0" err="1" smtClean="0"/>
              <a:t>p</a:t>
            </a:r>
            <a:r>
              <a:rPr lang="es-ES" dirty="0" err="1" smtClean="0"/>
              <a:t>articipants</a:t>
            </a:r>
            <a:r>
              <a:rPr lang="es-ES" dirty="0" smtClean="0"/>
              <a:t> and </a:t>
            </a:r>
            <a:r>
              <a:rPr lang="es-ES" dirty="0" err="1" smtClean="0"/>
              <a:t>stakeholders</a:t>
            </a:r>
            <a:r>
              <a:rPr lang="es-ES" dirty="0" smtClean="0"/>
              <a:t>.</a:t>
            </a:r>
            <a:endParaRPr lang="es-ES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 err="1" smtClean="0"/>
              <a:t>impacts</a:t>
            </a:r>
            <a:r>
              <a:rPr lang="es-ES" dirty="0" smtClean="0"/>
              <a:t> of micro escale </a:t>
            </a:r>
            <a:r>
              <a:rPr lang="es-ES" dirty="0" err="1" smtClean="0"/>
              <a:t>projects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ES" dirty="0" err="1" smtClean="0"/>
              <a:t>Transaction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(</a:t>
            </a:r>
            <a:r>
              <a:rPr lang="es-ES" dirty="0" err="1" smtClean="0"/>
              <a:t>validation</a:t>
            </a:r>
            <a:r>
              <a:rPr lang="es-ES" dirty="0" smtClean="0"/>
              <a:t> /</a:t>
            </a:r>
            <a:r>
              <a:rPr lang="es-ES" dirty="0" err="1" smtClean="0"/>
              <a:t>verification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 smtClean="0"/>
              <a:t>time </a:t>
            </a:r>
            <a:r>
              <a:rPr lang="es-ES" dirty="0" err="1" smtClean="0"/>
              <a:t>reduction</a:t>
            </a:r>
            <a:r>
              <a:rPr lang="es-ES" dirty="0" smtClean="0"/>
              <a:t> in </a:t>
            </a:r>
            <a:r>
              <a:rPr lang="es-ES" dirty="0" err="1" smtClean="0"/>
              <a:t>validation</a:t>
            </a:r>
            <a:r>
              <a:rPr lang="es-ES" dirty="0" smtClean="0"/>
              <a:t> and </a:t>
            </a:r>
            <a:r>
              <a:rPr lang="es-ES" dirty="0" err="1" smtClean="0"/>
              <a:t>registration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(</a:t>
            </a:r>
            <a:r>
              <a:rPr lang="es-ES" dirty="0" err="1" smtClean="0"/>
              <a:t>fast</a:t>
            </a:r>
            <a:r>
              <a:rPr lang="es-ES" dirty="0" smtClean="0"/>
              <a:t> </a:t>
            </a:r>
            <a:r>
              <a:rPr lang="es-ES" dirty="0" err="1" smtClean="0"/>
              <a:t>track</a:t>
            </a:r>
            <a:r>
              <a:rPr lang="es-ES" dirty="0" smtClean="0"/>
              <a:t> ?)</a:t>
            </a:r>
          </a:p>
          <a:p>
            <a:pPr>
              <a:buFontTx/>
              <a:buChar char="-"/>
            </a:pPr>
            <a:r>
              <a:rPr lang="es-ES" dirty="0" err="1" smtClean="0"/>
              <a:t>Increase</a:t>
            </a:r>
            <a:r>
              <a:rPr lang="es-ES" dirty="0" smtClean="0"/>
              <a:t> of Micro </a:t>
            </a:r>
            <a:r>
              <a:rPr lang="es-ES" dirty="0" err="1" smtClean="0"/>
              <a:t>scale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r>
              <a:rPr lang="es-ES" dirty="0" smtClean="0"/>
              <a:t> vs </a:t>
            </a:r>
            <a:r>
              <a:rPr lang="es-ES" dirty="0" err="1" smtClean="0"/>
              <a:t>PoA</a:t>
            </a:r>
            <a:r>
              <a:rPr lang="es-ES" dirty="0" smtClean="0"/>
              <a:t> </a:t>
            </a:r>
          </a:p>
          <a:p>
            <a:pPr>
              <a:buFontTx/>
              <a:buChar char="-"/>
            </a:pPr>
            <a:r>
              <a:rPr lang="es-ES" dirty="0" err="1" smtClean="0"/>
              <a:t>Monitoring</a:t>
            </a:r>
            <a:r>
              <a:rPr lang="es-ES" dirty="0" smtClean="0"/>
              <a:t> 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CPAs</a:t>
            </a:r>
            <a:r>
              <a:rPr lang="es-ES" dirty="0" smtClean="0"/>
              <a:t> … </a:t>
            </a:r>
            <a:r>
              <a:rPr lang="es-ES" dirty="0" err="1" smtClean="0"/>
              <a:t>sampling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Subtítulo"/>
          <p:cNvSpPr>
            <a:spLocks/>
          </p:cNvSpPr>
          <p:nvPr/>
        </p:nvSpPr>
        <p:spPr bwMode="auto">
          <a:xfrm>
            <a:off x="0" y="4845050"/>
            <a:ext cx="91440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PE" sz="2400" b="1" dirty="0" err="1" smtClean="0">
                <a:latin typeface="Tahoma" pitchFamily="34" charset="0"/>
                <a:cs typeface="Tahoma" pitchFamily="34" charset="0"/>
              </a:rPr>
              <a:t>Thank</a:t>
            </a:r>
            <a:r>
              <a:rPr lang="es-PE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PE" sz="2400" b="1" dirty="0" err="1" smtClean="0">
                <a:latin typeface="Tahoma" pitchFamily="34" charset="0"/>
                <a:cs typeface="Tahoma" pitchFamily="34" charset="0"/>
              </a:rPr>
              <a:t>you</a:t>
            </a:r>
            <a:endParaRPr lang="es-PE" sz="2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5603" name="Picture 3" descr="a global warning"/>
          <p:cNvPicPr>
            <a:picLocks noChangeAspect="1" noChangeArrowheads="1"/>
          </p:cNvPicPr>
          <p:nvPr/>
        </p:nvPicPr>
        <p:blipFill>
          <a:blip r:embed="rId3" cstate="print"/>
          <a:srcRect t="12354" r="42422" b="7910"/>
          <a:stretch>
            <a:fillRect/>
          </a:stretch>
        </p:blipFill>
        <p:spPr bwMode="auto">
          <a:xfrm>
            <a:off x="5651500" y="0"/>
            <a:ext cx="34925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7150" y="4221163"/>
            <a:ext cx="273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b="1">
                <a:solidFill>
                  <a:schemeClr val="bg1"/>
                </a:solidFill>
              </a:rPr>
              <a:t>Foto: La Verdad Incómoda; 2006.</a:t>
            </a:r>
          </a:p>
        </p:txBody>
      </p:sp>
      <p:pic>
        <p:nvPicPr>
          <p:cNvPr id="25605" name="Picture 5" descr="DSCN88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6515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es-ES" dirty="0" smtClean="0"/>
              <a:t>General </a:t>
            </a:r>
            <a:r>
              <a:rPr lang="es-ES" dirty="0" err="1" smtClean="0"/>
              <a:t>Overview</a:t>
            </a:r>
            <a:r>
              <a:rPr lang="es-ES" dirty="0" smtClean="0"/>
              <a:t> of </a:t>
            </a:r>
            <a:r>
              <a:rPr lang="es-ES" dirty="0" smtClean="0"/>
              <a:t>CDM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Carbon Assets: Economical </a:t>
            </a:r>
            <a:r>
              <a:rPr lang="en-US" sz="2000" dirty="0" smtClean="0"/>
              <a:t>Incentive for emission reduction projects 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r>
              <a:rPr lang="en-US" sz="2000" dirty="0" smtClean="0"/>
              <a:t>Technology transfer : non conventional RE </a:t>
            </a:r>
            <a:r>
              <a:rPr lang="en-US" sz="2000" dirty="0" smtClean="0"/>
              <a:t>technologies.</a:t>
            </a:r>
          </a:p>
          <a:p>
            <a:r>
              <a:rPr lang="en-US" sz="2000" dirty="0" smtClean="0"/>
              <a:t>Co-benefits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Supports energy policies and </a:t>
            </a:r>
            <a:r>
              <a:rPr lang="en-US" sz="2000" dirty="0" smtClean="0"/>
              <a:t>Low carbon development </a:t>
            </a:r>
            <a:r>
              <a:rPr lang="en-US" sz="2000" dirty="0" smtClean="0"/>
              <a:t>strategy.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But</a:t>
            </a:r>
            <a:endParaRPr lang="en-US" sz="2000" b="1" dirty="0" smtClean="0"/>
          </a:p>
          <a:p>
            <a:r>
              <a:rPr lang="en-US" sz="2500" dirty="0" smtClean="0"/>
              <a:t>Regional Distribution: LDCs and poor communities</a:t>
            </a:r>
          </a:p>
          <a:p>
            <a:r>
              <a:rPr lang="en-US" sz="2500" dirty="0" smtClean="0"/>
              <a:t> Energy efficiency among households, service sector, renewable for end users, transportation, much untouched</a:t>
            </a:r>
            <a:r>
              <a:rPr lang="es-ES" sz="2500" dirty="0" smtClean="0"/>
              <a:t>.</a:t>
            </a:r>
          </a:p>
          <a:p>
            <a:r>
              <a:rPr lang="es-ES" sz="2500" dirty="0" err="1" smtClean="0"/>
              <a:t>Additionality</a:t>
            </a:r>
            <a:r>
              <a:rPr lang="es-ES" sz="2500" dirty="0" smtClean="0"/>
              <a:t>: </a:t>
            </a:r>
            <a:r>
              <a:rPr lang="es-ES" sz="2500" dirty="0" err="1" smtClean="0"/>
              <a:t>Complex</a:t>
            </a:r>
            <a:r>
              <a:rPr lang="es-ES" sz="2500" dirty="0" smtClean="0"/>
              <a:t> </a:t>
            </a:r>
            <a:r>
              <a:rPr lang="es-ES" sz="2500" dirty="0" err="1" smtClean="0"/>
              <a:t>regulatory</a:t>
            </a:r>
            <a:r>
              <a:rPr lang="es-ES" sz="2500" dirty="0" smtClean="0"/>
              <a:t> </a:t>
            </a:r>
            <a:r>
              <a:rPr lang="es-ES" sz="2500" dirty="0" err="1" smtClean="0"/>
              <a:t>structures</a:t>
            </a:r>
            <a:r>
              <a:rPr lang="es-ES" sz="2500" dirty="0" smtClean="0"/>
              <a:t> </a:t>
            </a:r>
          </a:p>
          <a:p>
            <a:endParaRPr lang="en-US" sz="2500" dirty="0" smtClean="0"/>
          </a:p>
          <a:p>
            <a:endParaRPr lang="en-US" sz="20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331640" y="5805264"/>
            <a:ext cx="619268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 REFORM OF CDM </a:t>
            </a:r>
            <a:endParaRPr lang="es-E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regulatory</a:t>
            </a:r>
            <a:r>
              <a:rPr lang="es-ES" dirty="0" smtClean="0"/>
              <a:t> </a:t>
            </a:r>
            <a:r>
              <a:rPr lang="es-ES" dirty="0" err="1" smtClean="0"/>
              <a:t>developments</a:t>
            </a:r>
            <a:r>
              <a:rPr lang="es-ES" dirty="0" smtClean="0"/>
              <a:t> in CDM : Micro </a:t>
            </a:r>
            <a:r>
              <a:rPr lang="es-ES" dirty="0" err="1" smtClean="0"/>
              <a:t>scale</a:t>
            </a:r>
            <a:r>
              <a:rPr lang="es-ES" dirty="0" smtClean="0"/>
              <a:t> </a:t>
            </a:r>
            <a:r>
              <a:rPr lang="es-ES" dirty="0" err="1" smtClean="0"/>
              <a:t>additionality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CDM Executive Board (EB63), upgraded the Guidelines for </a:t>
            </a:r>
            <a:r>
              <a:rPr lang="es-ES" dirty="0" err="1" smtClean="0"/>
              <a:t>Demonstrating</a:t>
            </a:r>
            <a:r>
              <a:rPr lang="es-ES" dirty="0" smtClean="0"/>
              <a:t> </a:t>
            </a:r>
            <a:r>
              <a:rPr lang="es-ES" dirty="0" err="1" smtClean="0"/>
              <a:t>Additionality</a:t>
            </a:r>
            <a:r>
              <a:rPr lang="es-ES" dirty="0" smtClean="0"/>
              <a:t> of Micro-</a:t>
            </a:r>
            <a:r>
              <a:rPr lang="es-ES" dirty="0" err="1" smtClean="0"/>
              <a:t>scale</a:t>
            </a:r>
            <a:r>
              <a:rPr lang="es-ES" dirty="0" smtClean="0"/>
              <a:t> Project </a:t>
            </a:r>
            <a:r>
              <a:rPr lang="es-ES" dirty="0" err="1" smtClean="0"/>
              <a:t>Activities</a:t>
            </a:r>
            <a:endParaRPr lang="en-US" dirty="0" smtClean="0"/>
          </a:p>
          <a:p>
            <a:r>
              <a:rPr lang="en-US" dirty="0" smtClean="0"/>
              <a:t>The guidelines are likely to promote </a:t>
            </a:r>
            <a:r>
              <a:rPr lang="en-US" dirty="0" err="1" smtClean="0"/>
              <a:t>microscale</a:t>
            </a:r>
            <a:r>
              <a:rPr lang="en-US" dirty="0" smtClean="0"/>
              <a:t> project development by removing a barrier of </a:t>
            </a:r>
            <a:r>
              <a:rPr lang="en-US" dirty="0" err="1" smtClean="0"/>
              <a:t>additionality</a:t>
            </a:r>
            <a:r>
              <a:rPr lang="en-US" dirty="0" smtClean="0"/>
              <a:t> demonstration or reducing review/rejection related to its process.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err="1" smtClean="0"/>
              <a:t>Approach</a:t>
            </a:r>
            <a:r>
              <a:rPr lang="es-ES" b="1" i="1" dirty="0" smtClean="0"/>
              <a:t> </a:t>
            </a:r>
            <a:r>
              <a:rPr lang="es-ES" b="1" i="1" dirty="0" err="1" smtClean="0"/>
              <a:t>to</a:t>
            </a:r>
            <a:r>
              <a:rPr lang="es-ES" b="1" i="1" dirty="0" smtClean="0"/>
              <a:t> </a:t>
            </a:r>
            <a:r>
              <a:rPr lang="es-ES" b="1" i="1" dirty="0" err="1" smtClean="0"/>
              <a:t>demostrate</a:t>
            </a:r>
            <a:r>
              <a:rPr lang="es-ES" b="1" i="1" dirty="0" smtClean="0"/>
              <a:t> </a:t>
            </a:r>
            <a:r>
              <a:rPr lang="es-ES" b="1" i="1" dirty="0" err="1" smtClean="0"/>
              <a:t>additionality</a:t>
            </a:r>
            <a:r>
              <a:rPr lang="es-ES" b="1" i="1" dirty="0" smtClean="0"/>
              <a:t> in micro </a:t>
            </a:r>
            <a:r>
              <a:rPr lang="es-ES" b="1" i="1" dirty="0" err="1" smtClean="0"/>
              <a:t>scale</a:t>
            </a:r>
            <a:r>
              <a:rPr lang="es-ES" b="1" i="1" dirty="0" smtClean="0"/>
              <a:t> </a:t>
            </a:r>
            <a:r>
              <a:rPr lang="es-ES" b="1" i="1" dirty="0" err="1" smtClean="0"/>
              <a:t>projects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Renewable energy projects up to </a:t>
            </a:r>
            <a:r>
              <a:rPr lang="en-US" dirty="0" smtClean="0">
                <a:solidFill>
                  <a:schemeClr val="tx2"/>
                </a:solidFill>
              </a:rPr>
              <a:t>5 megawatts (MW)</a:t>
            </a:r>
            <a:r>
              <a:rPr lang="en-US" dirty="0" smtClean="0"/>
              <a:t>, energy efficiency projects resulting below </a:t>
            </a:r>
            <a:r>
              <a:rPr lang="en-US" dirty="0" smtClean="0">
                <a:solidFill>
                  <a:schemeClr val="tx2"/>
                </a:solidFill>
              </a:rPr>
              <a:t>20 </a:t>
            </a:r>
            <a:r>
              <a:rPr lang="en-US" dirty="0" err="1" smtClean="0">
                <a:solidFill>
                  <a:schemeClr val="tx2"/>
                </a:solidFill>
              </a:rPr>
              <a:t>gigawatt</a:t>
            </a:r>
            <a:r>
              <a:rPr lang="en-US" dirty="0" smtClean="0">
                <a:solidFill>
                  <a:schemeClr val="tx2"/>
                </a:solidFill>
              </a:rPr>
              <a:t>-hour (</a:t>
            </a:r>
            <a:r>
              <a:rPr lang="en-US" dirty="0" err="1" smtClean="0">
                <a:solidFill>
                  <a:schemeClr val="tx2"/>
                </a:solidFill>
              </a:rPr>
              <a:t>GWh</a:t>
            </a:r>
            <a:r>
              <a:rPr lang="en-US" dirty="0" smtClean="0">
                <a:solidFill>
                  <a:schemeClr val="tx2"/>
                </a:solidFill>
              </a:rPr>
              <a:t>) savings per year</a:t>
            </a:r>
            <a:r>
              <a:rPr lang="en-US" dirty="0" smtClean="0"/>
              <a:t>, and Type III projects that reduce emissions by l</a:t>
            </a:r>
            <a:r>
              <a:rPr lang="en-US" dirty="0" smtClean="0">
                <a:solidFill>
                  <a:schemeClr val="tx2"/>
                </a:solidFill>
              </a:rPr>
              <a:t>ess than 20,000 tCO2eper year</a:t>
            </a:r>
            <a:r>
              <a:rPr lang="en-US" dirty="0" smtClean="0"/>
              <a:t> can now use a more simplified approach to demonstrate </a:t>
            </a:r>
            <a:r>
              <a:rPr lang="en-US" dirty="0" err="1" smtClean="0"/>
              <a:t>additionality</a:t>
            </a:r>
            <a:r>
              <a:rPr lang="en-US" dirty="0" smtClean="0"/>
              <a:t> under </a:t>
            </a:r>
            <a:r>
              <a:rPr lang="es-ES" dirty="0" smtClean="0"/>
              <a:t>CDM.</a:t>
            </a:r>
          </a:p>
          <a:p>
            <a:r>
              <a:rPr lang="en-US" dirty="0" smtClean="0"/>
              <a:t>This is an important milestone as it removes a significant barrier to develop high-quality but small-scale CDM projects.</a:t>
            </a:r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i="1" dirty="0" smtClean="0"/>
              <a:t>Micro-</a:t>
            </a:r>
            <a:r>
              <a:rPr lang="es-ES" sz="4000" b="1" i="1" dirty="0" err="1" smtClean="0"/>
              <a:t>scale</a:t>
            </a:r>
            <a:r>
              <a:rPr lang="es-ES" sz="4000" b="1" i="1" dirty="0" smtClean="0"/>
              <a:t> </a:t>
            </a:r>
            <a:r>
              <a:rPr lang="es-ES" sz="4000" b="1" i="1" dirty="0" err="1" smtClean="0"/>
              <a:t>additionality</a:t>
            </a:r>
            <a:r>
              <a:rPr lang="es-ES" sz="4000" b="1" i="1" dirty="0" smtClean="0"/>
              <a:t> </a:t>
            </a:r>
            <a:r>
              <a:rPr lang="es-ES" sz="4000" b="1" i="1" dirty="0" err="1" smtClean="0"/>
              <a:t>criteria</a:t>
            </a:r>
            <a:r>
              <a:rPr lang="es-ES" sz="4000" b="1" i="1" dirty="0" smtClean="0"/>
              <a:t> (</a:t>
            </a:r>
            <a:r>
              <a:rPr lang="es-ES" sz="4000" b="1" i="1" dirty="0" err="1" smtClean="0"/>
              <a:t>Type</a:t>
            </a:r>
            <a:r>
              <a:rPr lang="es-ES" sz="4000" b="1" i="1" dirty="0" smtClean="0"/>
              <a:t> I)</a:t>
            </a:r>
            <a:endParaRPr lang="es-ES" sz="4000" b="1" i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b="1" dirty="0" err="1" smtClean="0">
                <a:solidFill>
                  <a:schemeClr val="tx2"/>
                </a:solidFill>
              </a:rPr>
              <a:t>For</a:t>
            </a:r>
            <a:r>
              <a:rPr lang="es-ES" sz="2400" b="1" dirty="0" smtClean="0">
                <a:solidFill>
                  <a:schemeClr val="tx2"/>
                </a:solidFill>
              </a:rPr>
              <a:t> </a:t>
            </a:r>
            <a:r>
              <a:rPr lang="es-ES" sz="2400" b="1" dirty="0" err="1" smtClean="0">
                <a:solidFill>
                  <a:schemeClr val="tx2"/>
                </a:solidFill>
              </a:rPr>
              <a:t>Renewable</a:t>
            </a:r>
            <a:r>
              <a:rPr lang="es-ES" sz="2400" b="1" dirty="0" smtClean="0">
                <a:solidFill>
                  <a:schemeClr val="tx2"/>
                </a:solidFill>
              </a:rPr>
              <a:t> up </a:t>
            </a:r>
            <a:r>
              <a:rPr lang="es-ES" sz="2400" b="1" dirty="0" err="1" smtClean="0">
                <a:solidFill>
                  <a:schemeClr val="tx2"/>
                </a:solidFill>
              </a:rPr>
              <a:t>to</a:t>
            </a:r>
            <a:r>
              <a:rPr lang="es-ES" sz="2400" b="1" dirty="0" smtClean="0">
                <a:solidFill>
                  <a:schemeClr val="tx2"/>
                </a:solidFill>
              </a:rPr>
              <a:t> 5MW</a:t>
            </a:r>
            <a:r>
              <a:rPr lang="es-ES" sz="2400" dirty="0" smtClean="0">
                <a:solidFill>
                  <a:schemeClr val="tx2"/>
                </a:solidFill>
              </a:rPr>
              <a:t>: </a:t>
            </a:r>
          </a:p>
          <a:p>
            <a:pPr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projects</a:t>
            </a:r>
            <a:r>
              <a:rPr lang="es-ES" sz="2400" dirty="0" smtClean="0"/>
              <a:t> are </a:t>
            </a:r>
            <a:r>
              <a:rPr lang="en-US" sz="2400" dirty="0" smtClean="0"/>
              <a:t>automatically additional if only one of the </a:t>
            </a:r>
            <a:r>
              <a:rPr lang="es-ES" sz="2400" dirty="0" err="1" smtClean="0"/>
              <a:t>following</a:t>
            </a:r>
            <a:r>
              <a:rPr lang="es-ES" sz="2400" dirty="0" smtClean="0"/>
              <a:t> </a:t>
            </a:r>
            <a:r>
              <a:rPr lang="es-ES" sz="2400" dirty="0" err="1" smtClean="0"/>
              <a:t>conditions</a:t>
            </a:r>
            <a:r>
              <a:rPr lang="es-ES" sz="2400" dirty="0" smtClean="0"/>
              <a:t> </a:t>
            </a:r>
            <a:r>
              <a:rPr lang="es-ES" sz="2400" dirty="0" err="1" smtClean="0"/>
              <a:t>applies</a:t>
            </a:r>
            <a:r>
              <a:rPr lang="es-ES" sz="2400" dirty="0" smtClean="0"/>
              <a:t>: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002060"/>
                </a:solidFill>
              </a:rPr>
              <a:t>In </a:t>
            </a:r>
            <a:r>
              <a:rPr lang="en-US" sz="2400" b="1" u="sng" dirty="0" smtClean="0">
                <a:solidFill>
                  <a:srgbClr val="002060"/>
                </a:solidFill>
              </a:rPr>
              <a:t>Least Developed Countries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u="sng" dirty="0" smtClean="0">
                <a:solidFill>
                  <a:srgbClr val="002060"/>
                </a:solidFill>
              </a:rPr>
              <a:t>Small Island Countries</a:t>
            </a:r>
            <a:r>
              <a:rPr lang="en-US" sz="2400" b="1" dirty="0" smtClean="0">
                <a:solidFill>
                  <a:srgbClr val="002060"/>
                </a:solidFill>
              </a:rPr>
              <a:t> or in a special </a:t>
            </a:r>
            <a:r>
              <a:rPr lang="en-US" sz="2400" b="1" u="sng" dirty="0" smtClean="0">
                <a:solidFill>
                  <a:srgbClr val="002060"/>
                </a:solidFill>
              </a:rPr>
              <a:t>underdeveloped zone </a:t>
            </a:r>
            <a:r>
              <a:rPr lang="en-US" sz="2400" b="1" dirty="0" smtClean="0">
                <a:solidFill>
                  <a:srgbClr val="002060"/>
                </a:solidFill>
              </a:rPr>
              <a:t>of the host </a:t>
            </a:r>
            <a:r>
              <a:rPr lang="en-US" sz="2400" b="1" dirty="0" smtClean="0">
                <a:solidFill>
                  <a:srgbClr val="002060"/>
                </a:solidFill>
              </a:rPr>
              <a:t>country identified by the government </a:t>
            </a:r>
            <a:r>
              <a:rPr lang="en-US" sz="2400" b="1" dirty="0" smtClean="0">
                <a:solidFill>
                  <a:srgbClr val="002060"/>
                </a:solidFill>
              </a:rPr>
              <a:t>before </a:t>
            </a:r>
            <a:r>
              <a:rPr lang="es-ES" sz="2400" b="1" dirty="0" smtClean="0">
                <a:solidFill>
                  <a:srgbClr val="002060"/>
                </a:solidFill>
              </a:rPr>
              <a:t>28 </a:t>
            </a:r>
            <a:r>
              <a:rPr lang="es-ES" sz="2400" b="1" dirty="0" err="1" smtClean="0">
                <a:solidFill>
                  <a:srgbClr val="002060"/>
                </a:solidFill>
              </a:rPr>
              <a:t>May</a:t>
            </a:r>
            <a:r>
              <a:rPr lang="es-ES" sz="2400" b="1" dirty="0" smtClean="0">
                <a:solidFill>
                  <a:srgbClr val="002060"/>
                </a:solidFill>
              </a:rPr>
              <a:t> 2010;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(type I, II and III)</a:t>
            </a:r>
          </a:p>
          <a:p>
            <a:r>
              <a:rPr lang="en-US" sz="2400" dirty="0" smtClean="0"/>
              <a:t>Off‐grid projects supplying electricity to households, communities or Small and </a:t>
            </a:r>
            <a:r>
              <a:rPr lang="es-ES" sz="2400" dirty="0" err="1" smtClean="0"/>
              <a:t>Medium</a:t>
            </a:r>
            <a:r>
              <a:rPr lang="es-ES" sz="2400" dirty="0" smtClean="0"/>
              <a:t> </a:t>
            </a:r>
            <a:r>
              <a:rPr lang="es-ES" sz="2400" dirty="0" err="1" smtClean="0"/>
              <a:t>sized</a:t>
            </a:r>
            <a:r>
              <a:rPr lang="es-ES" sz="2400" dirty="0" smtClean="0"/>
              <a:t> </a:t>
            </a:r>
            <a:r>
              <a:rPr lang="es-ES" sz="2400" dirty="0" err="1" smtClean="0"/>
              <a:t>Enterprises</a:t>
            </a:r>
            <a:r>
              <a:rPr lang="es-ES" sz="2400" dirty="0" smtClean="0"/>
              <a:t> (</a:t>
            </a:r>
            <a:r>
              <a:rPr lang="es-ES" sz="2400" dirty="0" err="1" smtClean="0"/>
              <a:t>SMEs</a:t>
            </a:r>
            <a:r>
              <a:rPr lang="es-ES" sz="2400" dirty="0" smtClean="0"/>
              <a:t>) (</a:t>
            </a:r>
            <a:r>
              <a:rPr lang="es-ES" sz="2400" dirty="0" err="1" smtClean="0"/>
              <a:t>type</a:t>
            </a:r>
            <a:r>
              <a:rPr lang="es-ES" sz="2400" dirty="0" smtClean="0"/>
              <a:t> I)</a:t>
            </a:r>
          </a:p>
          <a:p>
            <a:r>
              <a:rPr lang="es-ES" sz="2400" dirty="0" smtClean="0"/>
              <a:t> </a:t>
            </a:r>
            <a:r>
              <a:rPr lang="es-ES" sz="2400" dirty="0" err="1" smtClean="0"/>
              <a:t>Distributed</a:t>
            </a:r>
            <a:r>
              <a:rPr lang="es-ES" sz="2400" dirty="0" smtClean="0"/>
              <a:t> </a:t>
            </a:r>
            <a:r>
              <a:rPr lang="es-ES" sz="2400" dirty="0" err="1" smtClean="0"/>
              <a:t>energy</a:t>
            </a:r>
            <a:r>
              <a:rPr lang="es-ES" sz="2400" dirty="0" smtClean="0"/>
              <a:t> </a:t>
            </a:r>
            <a:r>
              <a:rPr lang="es-ES" sz="2400" dirty="0" err="1" smtClean="0"/>
              <a:t>generation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n-US" sz="2400" dirty="0" smtClean="0"/>
              <a:t>subsystems under 1500 kW and end users being households, communities or SMEs </a:t>
            </a:r>
            <a:r>
              <a:rPr lang="es-ES" sz="2400" dirty="0" smtClean="0"/>
              <a:t>(</a:t>
            </a:r>
            <a:r>
              <a:rPr lang="es-ES" sz="2400" dirty="0" err="1" smtClean="0"/>
              <a:t>type</a:t>
            </a:r>
            <a:r>
              <a:rPr lang="es-ES" sz="2400" dirty="0" smtClean="0"/>
              <a:t> I)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The project activity </a:t>
            </a:r>
            <a:r>
              <a:rPr lang="en-US" b="1" dirty="0" smtClean="0">
                <a:solidFill>
                  <a:srgbClr val="002060"/>
                </a:solidFill>
              </a:rPr>
              <a:t>use </a:t>
            </a:r>
            <a:r>
              <a:rPr lang="en-US" b="1" dirty="0" smtClean="0">
                <a:solidFill>
                  <a:srgbClr val="002060"/>
                </a:solidFill>
              </a:rPr>
              <a:t>specific renewable </a:t>
            </a:r>
            <a:r>
              <a:rPr lang="en-US" b="1" dirty="0" smtClean="0">
                <a:solidFill>
                  <a:srgbClr val="002060"/>
                </a:solidFill>
              </a:rPr>
              <a:t>energy technologies/measures </a:t>
            </a:r>
            <a:r>
              <a:rPr lang="en-US" b="1" dirty="0" smtClean="0">
                <a:solidFill>
                  <a:srgbClr val="002060"/>
                </a:solidFill>
              </a:rPr>
              <a:t>recommended by the host country designated national authority (DNA): </a:t>
            </a:r>
            <a:r>
              <a:rPr lang="en-US" b="1" dirty="0" smtClean="0">
                <a:solidFill>
                  <a:srgbClr val="002060"/>
                </a:solidFill>
              </a:rPr>
              <a:t>technology </a:t>
            </a:r>
            <a:r>
              <a:rPr lang="en-US" b="1" dirty="0" smtClean="0">
                <a:solidFill>
                  <a:srgbClr val="002060"/>
                </a:solidFill>
              </a:rPr>
              <a:t>that contributes less than 5% to the national annual electricity </a:t>
            </a:r>
            <a:r>
              <a:rPr lang="es-ES" b="1" dirty="0" err="1" smtClean="0">
                <a:solidFill>
                  <a:srgbClr val="002060"/>
                </a:solidFill>
              </a:rPr>
              <a:t>generation</a:t>
            </a:r>
            <a:r>
              <a:rPr lang="es-ES" b="1" dirty="0" smtClean="0">
                <a:solidFill>
                  <a:srgbClr val="002060"/>
                </a:solidFill>
              </a:rPr>
              <a:t> (</a:t>
            </a:r>
            <a:r>
              <a:rPr lang="es-ES" b="1" dirty="0" err="1" smtClean="0">
                <a:solidFill>
                  <a:srgbClr val="002060"/>
                </a:solidFill>
              </a:rPr>
              <a:t>type</a:t>
            </a:r>
            <a:r>
              <a:rPr lang="es-ES" b="1" dirty="0" smtClean="0">
                <a:solidFill>
                  <a:srgbClr val="002060"/>
                </a:solidFill>
              </a:rPr>
              <a:t> I</a:t>
            </a:r>
            <a:r>
              <a:rPr lang="es-ES" b="1" dirty="0" smtClean="0">
                <a:solidFill>
                  <a:srgbClr val="002060"/>
                </a:solidFill>
              </a:rPr>
              <a:t>) </a:t>
            </a:r>
            <a:r>
              <a:rPr lang="es-ES" b="1" dirty="0" smtClean="0">
                <a:solidFill>
                  <a:srgbClr val="FF0000"/>
                </a:solidFill>
              </a:rPr>
              <a:t>“</a:t>
            </a:r>
            <a:r>
              <a:rPr lang="es-ES" b="1" dirty="0" err="1" smtClean="0">
                <a:solidFill>
                  <a:srgbClr val="FF0000"/>
                </a:solidFill>
              </a:rPr>
              <a:t>P</a:t>
            </a:r>
            <a:r>
              <a:rPr lang="es-ES" b="1" dirty="0" err="1" smtClean="0">
                <a:solidFill>
                  <a:srgbClr val="FF0000"/>
                </a:solidFill>
              </a:rPr>
              <a:t>ossitive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List</a:t>
            </a:r>
            <a:r>
              <a:rPr lang="es-ES" b="1" dirty="0" smtClean="0">
                <a:solidFill>
                  <a:srgbClr val="FF0000"/>
                </a:solidFill>
              </a:rPr>
              <a:t>”</a:t>
            </a:r>
            <a:endParaRPr lang="es-E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i="1" dirty="0" smtClean="0"/>
              <a:t>Micro-</a:t>
            </a:r>
            <a:r>
              <a:rPr lang="es-ES" sz="4000" b="1" i="1" dirty="0" err="1" smtClean="0"/>
              <a:t>scale</a:t>
            </a:r>
            <a:r>
              <a:rPr lang="es-ES" sz="4000" b="1" i="1" dirty="0" smtClean="0"/>
              <a:t> </a:t>
            </a:r>
            <a:r>
              <a:rPr lang="es-ES" sz="4000" b="1" i="1" dirty="0" err="1" smtClean="0"/>
              <a:t>additionality</a:t>
            </a:r>
            <a:r>
              <a:rPr lang="es-ES" sz="4000" b="1" i="1" dirty="0" smtClean="0"/>
              <a:t> </a:t>
            </a:r>
            <a:r>
              <a:rPr lang="es-ES" sz="4000" b="1" i="1" dirty="0" err="1" smtClean="0"/>
              <a:t>criteria</a:t>
            </a:r>
            <a:r>
              <a:rPr lang="es-ES" sz="4000" b="1" i="1" dirty="0" smtClean="0"/>
              <a:t> (</a:t>
            </a:r>
            <a:r>
              <a:rPr lang="es-ES" sz="4000" b="1" i="1" dirty="0" err="1" smtClean="0"/>
              <a:t>Type</a:t>
            </a:r>
            <a:r>
              <a:rPr lang="es-ES" sz="4000" b="1" i="1" dirty="0" smtClean="0"/>
              <a:t> I)</a:t>
            </a:r>
            <a:endParaRPr lang="es-ES" sz="4000" b="1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i="1" dirty="0" smtClean="0"/>
              <a:t>DNA: </a:t>
            </a:r>
            <a:r>
              <a:rPr lang="es-ES" sz="3600" b="1" i="1" dirty="0" err="1" smtClean="0"/>
              <a:t>Communication</a:t>
            </a:r>
            <a:r>
              <a:rPr lang="es-ES" sz="3600" b="1" i="1" dirty="0" smtClean="0"/>
              <a:t> </a:t>
            </a:r>
            <a:r>
              <a:rPr lang="es-ES" sz="3600" b="1" i="1" dirty="0" err="1" smtClean="0"/>
              <a:t>procedure</a:t>
            </a:r>
            <a:r>
              <a:rPr lang="es-ES" sz="3600" b="1" i="1" dirty="0" smtClean="0"/>
              <a:t> </a:t>
            </a:r>
            <a:r>
              <a:rPr lang="es-ES" sz="3600" b="1" i="1" dirty="0" err="1" smtClean="0"/>
              <a:t>for</a:t>
            </a:r>
            <a:r>
              <a:rPr lang="es-ES" sz="3600" b="1" i="1" dirty="0" smtClean="0"/>
              <a:t> </a:t>
            </a:r>
            <a:r>
              <a:rPr lang="es-ES" sz="3600" b="1" i="1" dirty="0" err="1" smtClean="0"/>
              <a:t>speciic</a:t>
            </a:r>
            <a:r>
              <a:rPr lang="es-ES" sz="3600" b="1" i="1" dirty="0" smtClean="0"/>
              <a:t> </a:t>
            </a:r>
            <a:r>
              <a:rPr lang="es-ES" sz="3600" b="1" i="1" dirty="0" err="1" smtClean="0"/>
              <a:t>renewable</a:t>
            </a:r>
            <a:r>
              <a:rPr lang="es-ES" sz="3600" b="1" i="1" dirty="0" smtClean="0"/>
              <a:t> </a:t>
            </a:r>
            <a:r>
              <a:rPr lang="es-ES" sz="3600" b="1" i="1" dirty="0" err="1" smtClean="0"/>
              <a:t>technologies</a:t>
            </a:r>
            <a:r>
              <a:rPr lang="es-ES" sz="3600" b="1" i="1" dirty="0" smtClean="0"/>
              <a:t> </a:t>
            </a:r>
            <a:r>
              <a:rPr lang="es-ES" sz="3600" b="1" i="1" dirty="0" err="1" smtClean="0"/>
              <a:t>measures</a:t>
            </a:r>
            <a:endParaRPr lang="es-ES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32447"/>
          </a:xfrm>
        </p:spPr>
        <p:txBody>
          <a:bodyPr>
            <a:normAutofit/>
          </a:bodyPr>
          <a:lstStyle/>
          <a:p>
            <a:r>
              <a:rPr lang="en-US" dirty="0" smtClean="0"/>
              <a:t>Procedure for submission and consideration of </a:t>
            </a:r>
            <a:r>
              <a:rPr lang="en-US" dirty="0" err="1" smtClean="0"/>
              <a:t>microscale</a:t>
            </a:r>
            <a:r>
              <a:rPr lang="en-US" dirty="0" smtClean="0"/>
              <a:t> renewable energy technologies for automatic </a:t>
            </a:r>
            <a:r>
              <a:rPr lang="en-US" dirty="0" err="1" smtClean="0"/>
              <a:t>additionality</a:t>
            </a:r>
            <a:r>
              <a:rPr lang="en-US" dirty="0" smtClean="0"/>
              <a:t>.</a:t>
            </a:r>
          </a:p>
          <a:p>
            <a:r>
              <a:rPr lang="en-US" sz="3200" dirty="0" smtClean="0"/>
              <a:t>Communicate the EB about the technologies that contribute less than &lt;5% to national </a:t>
            </a:r>
            <a:r>
              <a:rPr lang="es-ES" sz="3200" dirty="0" err="1" smtClean="0"/>
              <a:t>electricity</a:t>
            </a:r>
            <a:r>
              <a:rPr lang="es-ES" sz="3200" dirty="0" smtClean="0"/>
              <a:t> </a:t>
            </a:r>
            <a:r>
              <a:rPr lang="es-ES" sz="3200" dirty="0" err="1" smtClean="0"/>
              <a:t>generation</a:t>
            </a:r>
            <a:r>
              <a:rPr lang="es-ES" sz="3200" dirty="0" smtClean="0"/>
              <a:t>.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83568" y="4725144"/>
            <a:ext cx="77048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F-CDM-PRT : </a:t>
            </a:r>
            <a:r>
              <a:rPr lang="en-US" sz="2400" b="1" i="1" dirty="0" smtClean="0"/>
              <a:t>Proposed specific renewable technologies/measures submission form (version 01.0)</a:t>
            </a:r>
            <a:endParaRPr lang="es-ES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err="1" smtClean="0"/>
              <a:t>Peruvian</a:t>
            </a:r>
            <a:r>
              <a:rPr lang="es-ES" b="1" i="1" dirty="0" smtClean="0"/>
              <a:t> DNA </a:t>
            </a:r>
            <a:r>
              <a:rPr lang="es-ES" b="1" i="1" dirty="0" err="1" smtClean="0"/>
              <a:t>Submission</a:t>
            </a:r>
            <a:r>
              <a:rPr lang="es-ES" b="1" i="1" dirty="0" smtClean="0"/>
              <a:t> 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23528" y="11247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Renewable</a:t>
            </a:r>
            <a:r>
              <a:rPr lang="es-ES" sz="2400" dirty="0" smtClean="0"/>
              <a:t> </a:t>
            </a:r>
            <a:r>
              <a:rPr lang="es-ES" sz="2400" dirty="0" err="1" smtClean="0"/>
              <a:t>E</a:t>
            </a:r>
            <a:r>
              <a:rPr lang="es-ES" sz="2400" dirty="0" err="1" smtClean="0"/>
              <a:t>nergy</a:t>
            </a:r>
            <a:r>
              <a:rPr lang="es-ES" sz="2400" dirty="0" smtClean="0"/>
              <a:t> </a:t>
            </a:r>
            <a:r>
              <a:rPr lang="es-ES" sz="2400" dirty="0" err="1" smtClean="0"/>
              <a:t>L</a:t>
            </a:r>
            <a:r>
              <a:rPr lang="es-ES" sz="2400" dirty="0" err="1" smtClean="0"/>
              <a:t>aw</a:t>
            </a:r>
            <a:r>
              <a:rPr lang="es-ES" sz="2400" dirty="0" smtClean="0"/>
              <a:t>, </a:t>
            </a:r>
            <a:r>
              <a:rPr lang="es-ES" sz="2400" dirty="0" err="1" smtClean="0"/>
              <a:t>Decree</a:t>
            </a:r>
            <a:r>
              <a:rPr lang="es-ES" sz="2400" dirty="0" smtClean="0"/>
              <a:t> 1002, </a:t>
            </a:r>
            <a:r>
              <a:rPr lang="es-ES" sz="2400" dirty="0" err="1" smtClean="0"/>
              <a:t>that</a:t>
            </a:r>
            <a:r>
              <a:rPr lang="es-ES" sz="2400" dirty="0" smtClean="0"/>
              <a:t> defines (i) </a:t>
            </a:r>
            <a:r>
              <a:rPr lang="es-ES" sz="2400" dirty="0" err="1" smtClean="0"/>
              <a:t>biomass</a:t>
            </a:r>
            <a:r>
              <a:rPr lang="es-ES" sz="2400" dirty="0" smtClean="0"/>
              <a:t>, (</a:t>
            </a:r>
            <a:r>
              <a:rPr lang="es-ES" sz="2400" dirty="0" err="1" smtClean="0"/>
              <a:t>ii</a:t>
            </a:r>
            <a:r>
              <a:rPr lang="es-ES" sz="2400" dirty="0" smtClean="0"/>
              <a:t>) </a:t>
            </a:r>
            <a:r>
              <a:rPr lang="es-ES" sz="2400" dirty="0" err="1" smtClean="0"/>
              <a:t>wind</a:t>
            </a:r>
            <a:r>
              <a:rPr lang="es-ES" sz="2400" dirty="0" smtClean="0"/>
              <a:t>, (</a:t>
            </a:r>
            <a:r>
              <a:rPr lang="es-ES" sz="2400" dirty="0" err="1" smtClean="0"/>
              <a:t>iii</a:t>
            </a:r>
            <a:r>
              <a:rPr lang="es-ES" sz="2400" dirty="0" smtClean="0"/>
              <a:t>) solar (</a:t>
            </a:r>
            <a:r>
              <a:rPr lang="es-ES" sz="2400" dirty="0" err="1" smtClean="0"/>
              <a:t>iv</a:t>
            </a:r>
            <a:r>
              <a:rPr lang="es-ES" sz="2400" dirty="0" smtClean="0"/>
              <a:t>) </a:t>
            </a:r>
            <a:r>
              <a:rPr lang="es-ES" sz="2400" dirty="0" err="1" smtClean="0"/>
              <a:t>geothermal</a:t>
            </a:r>
            <a:r>
              <a:rPr lang="es-ES" sz="2400" dirty="0" smtClean="0"/>
              <a:t> (v) </a:t>
            </a:r>
            <a:r>
              <a:rPr lang="es-ES" sz="2400" dirty="0" err="1" smtClean="0"/>
              <a:t>tidal</a:t>
            </a:r>
            <a:r>
              <a:rPr lang="es-ES" sz="2400" dirty="0" smtClean="0"/>
              <a:t> and (vi) </a:t>
            </a:r>
            <a:r>
              <a:rPr lang="es-ES" sz="2400" dirty="0" err="1" smtClean="0"/>
              <a:t>hydro</a:t>
            </a:r>
            <a:r>
              <a:rPr lang="es-ES" sz="2400" dirty="0" smtClean="0"/>
              <a:t> </a:t>
            </a:r>
            <a:r>
              <a:rPr lang="es-ES" sz="2400" dirty="0" err="1" smtClean="0"/>
              <a:t>power</a:t>
            </a:r>
            <a:r>
              <a:rPr lang="es-ES" sz="2400" dirty="0" smtClean="0"/>
              <a:t> </a:t>
            </a:r>
            <a:r>
              <a:rPr lang="es-ES" sz="2400" dirty="0" err="1" smtClean="0"/>
              <a:t>plants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do no </a:t>
            </a:r>
            <a:r>
              <a:rPr lang="es-ES" sz="2400" dirty="0" err="1" smtClean="0"/>
              <a:t>excedd</a:t>
            </a:r>
            <a:r>
              <a:rPr lang="es-ES" sz="2400" dirty="0" smtClean="0"/>
              <a:t> </a:t>
            </a:r>
            <a:r>
              <a:rPr lang="es-ES" sz="2400" dirty="0" err="1" smtClean="0"/>
              <a:t>an</a:t>
            </a:r>
            <a:r>
              <a:rPr lang="es-ES" sz="2400" dirty="0" smtClean="0"/>
              <a:t> </a:t>
            </a:r>
            <a:r>
              <a:rPr lang="es-ES" sz="2400" dirty="0" err="1" smtClean="0"/>
              <a:t>installed</a:t>
            </a:r>
            <a:r>
              <a:rPr lang="es-ES" sz="2400" dirty="0" smtClean="0"/>
              <a:t> </a:t>
            </a:r>
            <a:r>
              <a:rPr lang="es-ES" sz="2400" dirty="0" err="1" smtClean="0"/>
              <a:t>capacity</a:t>
            </a:r>
            <a:r>
              <a:rPr lang="es-ES" sz="2400" dirty="0" smtClean="0"/>
              <a:t> of 20 MW.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2400" dirty="0" smtClean="0"/>
              <a:t> </a:t>
            </a:r>
            <a:r>
              <a:rPr lang="es-ES" sz="2400" dirty="0" err="1" smtClean="0"/>
              <a:t>Request</a:t>
            </a:r>
            <a:r>
              <a:rPr lang="es-ES" sz="2400" dirty="0" smtClean="0"/>
              <a:t> </a:t>
            </a:r>
            <a:r>
              <a:rPr lang="es-ES" sz="2400" dirty="0" err="1" smtClean="0"/>
              <a:t>Official</a:t>
            </a:r>
            <a:r>
              <a:rPr lang="es-ES" sz="2400" dirty="0" smtClean="0"/>
              <a:t> </a:t>
            </a:r>
            <a:r>
              <a:rPr lang="es-ES" sz="2400" dirty="0" err="1" smtClean="0"/>
              <a:t>information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COES (</a:t>
            </a:r>
            <a:r>
              <a:rPr lang="es-ES" sz="2400" dirty="0" err="1" smtClean="0"/>
              <a:t>Peruvian</a:t>
            </a:r>
            <a:r>
              <a:rPr lang="es-ES" sz="2400" dirty="0" smtClean="0"/>
              <a:t> </a:t>
            </a:r>
            <a:r>
              <a:rPr lang="es-ES" sz="2400" dirty="0" err="1" smtClean="0"/>
              <a:t>Energy</a:t>
            </a:r>
            <a:r>
              <a:rPr lang="es-ES" sz="2400" dirty="0" smtClean="0"/>
              <a:t> </a:t>
            </a:r>
            <a:r>
              <a:rPr lang="es-ES" sz="2400" dirty="0" err="1" smtClean="0"/>
              <a:t>Operator</a:t>
            </a:r>
            <a:r>
              <a:rPr lang="es-ES" sz="2400" dirty="0" smtClean="0"/>
              <a:t>) </a:t>
            </a:r>
            <a:r>
              <a:rPr lang="es-ES" sz="2400" dirty="0" err="1" smtClean="0"/>
              <a:t>on</a:t>
            </a:r>
            <a:r>
              <a:rPr lang="es-ES" sz="2400" dirty="0" smtClean="0"/>
              <a:t> RE </a:t>
            </a:r>
            <a:r>
              <a:rPr lang="es-ES" sz="2400" dirty="0" err="1" smtClean="0"/>
              <a:t>technologies</a:t>
            </a:r>
            <a:r>
              <a:rPr lang="es-ES" sz="2400" dirty="0" smtClean="0"/>
              <a:t>  and </a:t>
            </a:r>
            <a:r>
              <a:rPr lang="es-ES" sz="2400" dirty="0" err="1" smtClean="0"/>
              <a:t>installed</a:t>
            </a:r>
            <a:r>
              <a:rPr lang="es-ES" sz="2400" dirty="0" smtClean="0"/>
              <a:t> </a:t>
            </a:r>
            <a:r>
              <a:rPr lang="es-ES" sz="2400" dirty="0" err="1" smtClean="0"/>
              <a:t>capacity</a:t>
            </a:r>
            <a:r>
              <a:rPr lang="es-ES" sz="2400" dirty="0" smtClean="0"/>
              <a:t> </a:t>
            </a:r>
            <a:r>
              <a:rPr lang="es-ES" sz="2400" dirty="0" err="1" smtClean="0"/>
              <a:t>connected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grid</a:t>
            </a:r>
            <a:endParaRPr lang="es-ES" sz="2400" dirty="0" smtClean="0"/>
          </a:p>
          <a:p>
            <a:pPr marL="342900" indent="-342900">
              <a:spcBef>
                <a:spcPct val="20000"/>
              </a:spcBef>
            </a:pPr>
            <a:endParaRPr lang="es-E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33056"/>
            <a:ext cx="764535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Peruvian DNA requests that Renewable Energy Resource (RER) projects under 5 MW be </a:t>
            </a:r>
            <a:r>
              <a:rPr lang="es-ES" sz="2800" dirty="0" err="1" smtClean="0"/>
              <a:t>considered</a:t>
            </a:r>
            <a:r>
              <a:rPr lang="es-ES" sz="2800" dirty="0" smtClean="0"/>
              <a:t> </a:t>
            </a:r>
            <a:r>
              <a:rPr lang="es-ES" sz="2800" dirty="0" err="1" smtClean="0"/>
              <a:t>additional</a:t>
            </a:r>
            <a:r>
              <a:rPr lang="es-ES" sz="2800" dirty="0" smtClean="0"/>
              <a:t>.</a:t>
            </a:r>
          </a:p>
          <a:p>
            <a:r>
              <a:rPr lang="en-US" sz="2800" dirty="0" smtClean="0"/>
              <a:t>Peruvian DNA indicated that no </a:t>
            </a:r>
            <a:r>
              <a:rPr lang="en-US" sz="2800" dirty="0" smtClean="0"/>
              <a:t>power plants </a:t>
            </a:r>
            <a:r>
              <a:rPr lang="en-US" sz="2800" dirty="0" smtClean="0"/>
              <a:t>under 5 MW using biomass, wind, solar, geothermal, or tidal energy are connected to </a:t>
            </a:r>
            <a:r>
              <a:rPr lang="en-US" sz="2800" dirty="0" smtClean="0"/>
              <a:t>the Peruvian </a:t>
            </a:r>
            <a:r>
              <a:rPr lang="en-US" sz="2800" dirty="0" smtClean="0"/>
              <a:t>electricity grid and that the 5 MW and under hydro power plants connected to the </a:t>
            </a:r>
            <a:r>
              <a:rPr lang="en-US" sz="2800" dirty="0" smtClean="0"/>
              <a:t>grid represent </a:t>
            </a:r>
            <a:r>
              <a:rPr lang="en-US" sz="2800" dirty="0" smtClean="0"/>
              <a:t>only about 0.3% of generation</a:t>
            </a:r>
            <a:r>
              <a:rPr lang="en-US" sz="2800" dirty="0" smtClean="0"/>
              <a:t>.</a:t>
            </a:r>
          </a:p>
          <a:p>
            <a:r>
              <a:rPr lang="es-ES" sz="2800" dirty="0" err="1" smtClean="0"/>
              <a:t>L</a:t>
            </a:r>
            <a:r>
              <a:rPr lang="es-ES" sz="2800" dirty="0" err="1" smtClean="0"/>
              <a:t>etter</a:t>
            </a:r>
            <a:r>
              <a:rPr lang="es-ES" sz="2800" dirty="0" smtClean="0"/>
              <a:t> </a:t>
            </a:r>
            <a:r>
              <a:rPr lang="es-ES" sz="2800" dirty="0" err="1" smtClean="0"/>
              <a:t>submitted</a:t>
            </a:r>
            <a:r>
              <a:rPr lang="es-ES" sz="2800" dirty="0" smtClean="0"/>
              <a:t> </a:t>
            </a:r>
            <a:r>
              <a:rPr lang="es-ES" sz="2800" dirty="0" err="1" smtClean="0"/>
              <a:t>October</a:t>
            </a:r>
            <a:r>
              <a:rPr lang="es-ES" sz="2800" dirty="0" smtClean="0"/>
              <a:t> 29th,2010</a:t>
            </a:r>
          </a:p>
          <a:p>
            <a:endParaRPr lang="es-ES" sz="28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err="1" smtClean="0"/>
              <a:t>Peruvian</a:t>
            </a:r>
            <a:r>
              <a:rPr lang="es-ES" b="1" i="1" dirty="0" smtClean="0"/>
              <a:t> DNA </a:t>
            </a:r>
            <a:r>
              <a:rPr lang="es-ES" b="1" i="1" dirty="0" err="1" smtClean="0"/>
              <a:t>Submission</a:t>
            </a:r>
            <a:r>
              <a:rPr lang="es-ES" b="1" i="1" dirty="0" smtClean="0"/>
              <a:t> </a:t>
            </a:r>
            <a:endParaRPr lang="es-E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590</Words>
  <Application>Microsoft Office PowerPoint</Application>
  <PresentationFormat>Presentación en pantalla (4:3)</PresentationFormat>
  <Paragraphs>60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Simplified modalities for demostration additionality to EE and RE projects:  Approach to demostrate additionality in micro scale projects in Peru  </vt:lpstr>
      <vt:lpstr>General Overview of CDM </vt:lpstr>
      <vt:lpstr>Recent regulatory developments in CDM : Micro scale additionality</vt:lpstr>
      <vt:lpstr>Approach to demostrate additionality in micro scale projects</vt:lpstr>
      <vt:lpstr>Micro-scale additionality criteria (Type I)</vt:lpstr>
      <vt:lpstr>Micro-scale additionality criteria (Type I)</vt:lpstr>
      <vt:lpstr>DNA: Communication procedure for speciic renewable technologies measures</vt:lpstr>
      <vt:lpstr>Peruvian DNA Submission </vt:lpstr>
      <vt:lpstr>Peruvian DNA Submission </vt:lpstr>
      <vt:lpstr>Peruvian DNA Submission </vt:lpstr>
      <vt:lpstr>Peruvian DNA Submission </vt:lpstr>
      <vt:lpstr>DNA role</vt:lpstr>
      <vt:lpstr>Possible impacts of micro escale projects approach 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pmontero</dc:creator>
  <cp:lastModifiedBy>Tania</cp:lastModifiedBy>
  <cp:revision>110</cp:revision>
  <dcterms:created xsi:type="dcterms:W3CDTF">2011-04-15T21:45:37Z</dcterms:created>
  <dcterms:modified xsi:type="dcterms:W3CDTF">2012-03-25T08:32:54Z</dcterms:modified>
</cp:coreProperties>
</file>