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256" r:id="rId2"/>
    <p:sldId id="688" r:id="rId3"/>
    <p:sldId id="689" r:id="rId4"/>
    <p:sldId id="690" r:id="rId5"/>
    <p:sldId id="691" r:id="rId6"/>
    <p:sldId id="692" r:id="rId7"/>
    <p:sldId id="693" r:id="rId8"/>
    <p:sldId id="694" r:id="rId9"/>
    <p:sldId id="695" r:id="rId10"/>
    <p:sldId id="696" r:id="rId11"/>
    <p:sldId id="697" r:id="rId12"/>
    <p:sldId id="659" r:id="rId13"/>
  </p:sldIdLst>
  <p:sldSz cx="9906000" cy="6858000" type="A4"/>
  <p:notesSz cx="10234613" cy="7099300"/>
  <p:defaultTextStyle>
    <a:defPPr>
      <a:defRPr lang="en-AU"/>
    </a:defPPr>
    <a:lvl1pPr algn="l" rtl="0" eaLnBrk="0" fontAlgn="base" hangingPunct="0">
      <a:spcBef>
        <a:spcPct val="0"/>
      </a:spcBef>
      <a:spcAft>
        <a:spcPct val="50000"/>
      </a:spcAft>
      <a:buClr>
        <a:schemeClr val="tx2"/>
      </a:buClr>
      <a:buFont typeface="Wingdings" pitchFamily="2" charset="2"/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50000"/>
      </a:spcAft>
      <a:buClr>
        <a:schemeClr val="tx2"/>
      </a:buClr>
      <a:buFont typeface="Wingdings" pitchFamily="2" charset="2"/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50000"/>
      </a:spcAft>
      <a:buClr>
        <a:schemeClr val="tx2"/>
      </a:buClr>
      <a:buFont typeface="Wingdings" pitchFamily="2" charset="2"/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50000"/>
      </a:spcAft>
      <a:buClr>
        <a:schemeClr val="tx2"/>
      </a:buClr>
      <a:buFont typeface="Wingdings" pitchFamily="2" charset="2"/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50000"/>
      </a:spcAft>
      <a:buClr>
        <a:schemeClr val="tx2"/>
      </a:buClr>
      <a:buFont typeface="Wingdings" pitchFamily="2" charset="2"/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000000"/>
        </a:solidFill>
        <a:latin typeface="Helvetica 45 Ligh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63F"/>
    <a:srgbClr val="675021"/>
    <a:srgbClr val="5AA032"/>
    <a:srgbClr val="189827"/>
    <a:srgbClr val="5A3C00"/>
    <a:srgbClr val="B07500"/>
    <a:srgbClr val="006600"/>
    <a:srgbClr val="8257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9112" autoAdjust="0"/>
  </p:normalViewPr>
  <p:slideViewPr>
    <p:cSldViewPr snapToGrid="0">
      <p:cViewPr>
        <p:scale>
          <a:sx n="90" d="100"/>
          <a:sy n="90" d="100"/>
        </p:scale>
        <p:origin x="-516" y="-600"/>
      </p:cViewPr>
      <p:guideLst>
        <p:guide orient="horz" pos="2581"/>
        <p:guide orient="horz" pos="1323"/>
        <p:guide orient="horz" pos="4038"/>
        <p:guide orient="horz" pos="1139"/>
        <p:guide orient="horz" pos="753"/>
        <p:guide orient="horz" pos="1729"/>
        <p:guide pos="3292"/>
        <p:guide pos="3400"/>
        <p:guide pos="687"/>
        <p:guide pos="3535"/>
        <p:guide pos="814"/>
        <p:guide pos="5948"/>
        <p:guide pos="32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-246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93032" cy="38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5" rIns="96634" bIns="48315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50000"/>
              </a:spcBef>
              <a:buClr>
                <a:srgbClr val="3366FF"/>
              </a:buCl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Climate Markets &amp; Investors Association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78970" y="1"/>
            <a:ext cx="4511488" cy="38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5" rIns="96634" bIns="48315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buClr>
                <a:srgbClr val="3366FF"/>
              </a:buCl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Joint Co-ordination Workshop, 24 March 2012</a:t>
            </a: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68061"/>
            <a:ext cx="4393032" cy="32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5" rIns="96634" bIns="48315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50000"/>
              </a:spcBef>
              <a:buClr>
                <a:srgbClr val="3366FF"/>
              </a:buCl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www.cmia.net</a:t>
            </a: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78970" y="6768061"/>
            <a:ext cx="4511488" cy="32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5" rIns="96634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buClr>
                <a:srgbClr val="3366FF"/>
              </a:buCl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0C4899-273A-4D24-9697-00ABC5DFC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3340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033950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45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45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45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45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45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97225" y="534988"/>
            <a:ext cx="3841750" cy="26590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5492" y="3372476"/>
            <a:ext cx="8183629" cy="3192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48" tIns="47374" rIns="94748" bIns="47374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95638" y="531813"/>
            <a:ext cx="3844925" cy="2662237"/>
          </a:xfrm>
          <a:prstGeom prst="rect">
            <a:avLst/>
          </a:prstGeo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Joint Co-ordination Workshop, 24 March 2012</a:t>
            </a:r>
            <a:endParaRPr lang="en-GB" smtClean="0">
              <a:latin typeface="Arial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  <a:noFill/>
        </p:spPr>
        <p:txBody>
          <a:bodyPr/>
          <a:lstStyle/>
          <a:p>
            <a:fld id="{ACBFCBF1-8214-48B9-B19B-C8474BDD4BE9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97225" y="534988"/>
            <a:ext cx="3841750" cy="26590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5492" y="3372476"/>
            <a:ext cx="8183629" cy="3192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748" tIns="47374" rIns="94748" bIns="47374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41300" y="1549400"/>
            <a:ext cx="9417050" cy="5073650"/>
          </a:xfrm>
          <a:prstGeom prst="rect">
            <a:avLst/>
          </a:prstGeom>
          <a:noFill/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1030"/>
          <p:cNvSpPr>
            <a:spLocks noChangeArrowheads="1"/>
          </p:cNvSpPr>
          <p:nvPr/>
        </p:nvSpPr>
        <p:spPr bwMode="auto">
          <a:xfrm>
            <a:off x="241300" y="228600"/>
            <a:ext cx="9417050" cy="1204913"/>
          </a:xfrm>
          <a:prstGeom prst="rect">
            <a:avLst/>
          </a:prstGeom>
          <a:noFill/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3366FF"/>
              </a:buClr>
              <a:defRPr/>
            </a:pPr>
            <a:endParaRPr lang="en-US" sz="900" b="0">
              <a:solidFill>
                <a:schemeClr val="tx1"/>
              </a:solidFill>
              <a:latin typeface="Helvetica 65 Medium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405" y="350868"/>
            <a:ext cx="5140846" cy="9736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5A72-2194-47AF-862B-A7AF5B6C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5663" y="274638"/>
            <a:ext cx="2236787" cy="61388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57963" cy="6138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007E4-83C0-488B-A5E7-F0DAF20E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0200" y="228600"/>
            <a:ext cx="817245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917329" y="6525346"/>
            <a:ext cx="1247441" cy="33265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E026-58D7-4E5A-A8C9-DF3A16EE1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1D2E0-A8D5-46A2-8297-3F780AA2D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363" y="1714500"/>
            <a:ext cx="414655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4313" y="1714500"/>
            <a:ext cx="4148137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D410-2D3B-4DE2-9B5C-B6EB08F8F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7047-4F9E-4789-B6DA-7D39D61CE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A5C6-11B9-4D01-92E2-EC086157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A80A6-6264-4FC1-8E0C-0A9A7BCF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626BE-87B7-4D5C-9B1E-77361098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70D3-62F6-43CA-BA23-AAD46CBD2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5363" y="1714500"/>
            <a:ext cx="8447087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287190" name="Rectangle 10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04138" y="6613525"/>
            <a:ext cx="2063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rgbClr val="3366FF"/>
              </a:buCl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90882F-2449-4287-9D16-4EA94AA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7191" name="Rectangle 1047"/>
          <p:cNvSpPr>
            <a:spLocks noChangeArrowheads="1"/>
          </p:cNvSpPr>
          <p:nvPr/>
        </p:nvSpPr>
        <p:spPr bwMode="auto">
          <a:xfrm>
            <a:off x="241300" y="1549400"/>
            <a:ext cx="9417050" cy="5073650"/>
          </a:xfrm>
          <a:prstGeom prst="rect">
            <a:avLst/>
          </a:prstGeom>
          <a:noFill/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7212" name="Text Box 1068"/>
          <p:cNvSpPr txBox="1">
            <a:spLocks noChangeArrowheads="1"/>
          </p:cNvSpPr>
          <p:nvPr/>
        </p:nvSpPr>
        <p:spPr bwMode="auto">
          <a:xfrm>
            <a:off x="4100513" y="6654800"/>
            <a:ext cx="1704975" cy="13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>
                <a:srgbClr val="3366FF"/>
              </a:buClr>
              <a:defRPr/>
            </a:pPr>
            <a:r>
              <a:rPr lang="en-GB" sz="900" b="0">
                <a:solidFill>
                  <a:srgbClr val="5AA032"/>
                </a:solidFill>
                <a:latin typeface="Arial" charset="0"/>
              </a:rPr>
              <a:t>www.cmia.net</a:t>
            </a:r>
            <a:endParaRPr lang="en-US" sz="900" b="0">
              <a:solidFill>
                <a:srgbClr val="5A3C00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405" y="350868"/>
            <a:ext cx="5140846" cy="9736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90" r:id="rId12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45 Light" pitchFamily="34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ct val="50000"/>
        </a:spcAft>
        <a:buClr>
          <a:srgbClr val="5A3C00"/>
        </a:buClr>
        <a:buFont typeface="Symbol" pitchFamily="18" charset="2"/>
        <a:buChar char="¾"/>
        <a:defRPr sz="1200">
          <a:solidFill>
            <a:schemeClr val="tx1"/>
          </a:solidFill>
          <a:latin typeface="+mn-lt"/>
        </a:defRPr>
      </a:lvl2pPr>
      <a:lvl3pPr marL="5842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749300" indent="-163513" algn="l" rtl="0" eaLnBrk="1" fontAlgn="base" hangingPunct="1">
        <a:spcBef>
          <a:spcPct val="0"/>
        </a:spcBef>
        <a:spcAft>
          <a:spcPct val="50000"/>
        </a:spcAft>
        <a:buClr>
          <a:srgbClr val="5A3C00"/>
        </a:buClr>
        <a:buFont typeface="Symbol" pitchFamily="18" charset="2"/>
        <a:buChar char="¾"/>
        <a:defRPr sz="1200">
          <a:solidFill>
            <a:schemeClr val="tx1"/>
          </a:solidFill>
          <a:latin typeface="+mn-lt"/>
        </a:defRPr>
      </a:lvl4pPr>
      <a:lvl5pPr marL="9525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14097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18669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3241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2781300" indent="-201613" algn="l" rtl="0" eaLnBrk="1" fontAlgn="base" hangingPunct="1">
        <a:spcBef>
          <a:spcPct val="0"/>
        </a:spcBef>
        <a:spcAft>
          <a:spcPct val="50000"/>
        </a:spcAft>
        <a:buClr>
          <a:srgbClr val="5AA03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23825" y="2676525"/>
            <a:ext cx="13668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3448050"/>
            <a:ext cx="1614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3399FF"/>
              </a:buClr>
            </a:pPr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5124" name="Text Box 18"/>
          <p:cNvSpPr txBox="1">
            <a:spLocks noChangeArrowheads="1"/>
          </p:cNvSpPr>
          <p:nvPr/>
        </p:nvSpPr>
        <p:spPr bwMode="auto">
          <a:xfrm>
            <a:off x="1295400" y="2292350"/>
            <a:ext cx="82677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AU" sz="3200" b="0">
                <a:solidFill>
                  <a:schemeClr val="bg1"/>
                </a:solidFill>
                <a:latin typeface="Arial" charset="0"/>
              </a:rPr>
              <a:t>An Introduction to the:                                            Carbon Markets &amp; Investors Association</a:t>
            </a:r>
          </a:p>
        </p:txBody>
      </p:sp>
      <p:grpSp>
        <p:nvGrpSpPr>
          <p:cNvPr id="5125" name="Group 14"/>
          <p:cNvGrpSpPr>
            <a:grpSpLocks/>
          </p:cNvGrpSpPr>
          <p:nvPr/>
        </p:nvGrpSpPr>
        <p:grpSpPr bwMode="auto">
          <a:xfrm>
            <a:off x="406400" y="3832225"/>
            <a:ext cx="9093200" cy="1581150"/>
            <a:chOff x="406400" y="3832225"/>
            <a:chExt cx="9093200" cy="1581150"/>
          </a:xfrm>
        </p:grpSpPr>
        <p:pic>
          <p:nvPicPr>
            <p:cNvPr id="5130" name="Picture 22" descr="world_in_hand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7025" y="3832225"/>
              <a:ext cx="165735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24" descr="carbon-bubble-excerp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4888" y="3832225"/>
              <a:ext cx="1641475" cy="1563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30" descr="Sunset_01_30041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6400" y="3832225"/>
              <a:ext cx="1647825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32" descr="renewable-energy-in-tourism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74000" y="3832225"/>
              <a:ext cx="1625600" cy="154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34" descr="trading_250x25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15038" y="3832225"/>
              <a:ext cx="1638300" cy="155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Text Box 37"/>
          <p:cNvSpPr txBox="1">
            <a:spLocks noChangeArrowheads="1"/>
          </p:cNvSpPr>
          <p:nvPr/>
        </p:nvSpPr>
        <p:spPr bwMode="auto">
          <a:xfrm>
            <a:off x="5314951" y="533400"/>
            <a:ext cx="4324350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 dirty="0">
                <a:solidFill>
                  <a:srgbClr val="8CC63F"/>
                </a:solidFill>
                <a:latin typeface="Arial" charset="0"/>
              </a:rPr>
              <a:t>Promoting</a:t>
            </a:r>
            <a:r>
              <a:rPr lang="en-US" sz="1800" dirty="0">
                <a:solidFill>
                  <a:srgbClr val="5AA03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675021"/>
                </a:solidFill>
                <a:latin typeface="Arial" charset="0"/>
              </a:rPr>
              <a:t>efficient </a:t>
            </a:r>
            <a:r>
              <a:rPr lang="en-US" sz="1800" dirty="0" smtClean="0">
                <a:solidFill>
                  <a:srgbClr val="675021"/>
                </a:solidFill>
                <a:latin typeface="Arial" charset="0"/>
              </a:rPr>
              <a:t>market solutions</a:t>
            </a:r>
            <a:r>
              <a:rPr lang="en-US" sz="1800" dirty="0" smtClean="0">
                <a:solidFill>
                  <a:srgbClr val="5AA03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8CC63F"/>
                </a:solidFill>
                <a:latin typeface="Arial" charset="0"/>
              </a:rPr>
              <a:t>to </a:t>
            </a:r>
            <a:r>
              <a:rPr lang="en-US" sz="1800" dirty="0" smtClean="0">
                <a:solidFill>
                  <a:srgbClr val="8CC63F"/>
                </a:solidFill>
                <a:latin typeface="Arial" charset="0"/>
              </a:rPr>
              <a:t>combat climate </a:t>
            </a:r>
            <a:r>
              <a:rPr lang="en-US" sz="1800" dirty="0">
                <a:solidFill>
                  <a:srgbClr val="8CC63F"/>
                </a:solidFill>
                <a:latin typeface="Arial" charset="0"/>
              </a:rPr>
              <a:t>change</a:t>
            </a:r>
          </a:p>
        </p:txBody>
      </p:sp>
      <p:sp>
        <p:nvSpPr>
          <p:cNvPr id="5127" name="Rectangle 38"/>
          <p:cNvSpPr>
            <a:spLocks noChangeArrowheads="1"/>
          </p:cNvSpPr>
          <p:nvPr/>
        </p:nvSpPr>
        <p:spPr bwMode="auto">
          <a:xfrm>
            <a:off x="241300" y="2095500"/>
            <a:ext cx="9410700" cy="1485900"/>
          </a:xfrm>
          <a:prstGeom prst="rect">
            <a:avLst/>
          </a:prstGeom>
          <a:solidFill>
            <a:srgbClr val="5AA032"/>
          </a:solidFill>
          <a:ln w="9525" algn="ctr">
            <a:noFill/>
            <a:miter lim="800000"/>
            <a:headEnd/>
            <a:tailEnd/>
          </a:ln>
        </p:spPr>
        <p:txBody>
          <a:bodyPr lIns="108000" anchor="ctr"/>
          <a:lstStyle/>
          <a:p>
            <a:pPr algn="r">
              <a:spcAft>
                <a:spcPct val="0"/>
              </a:spcAft>
              <a:buClrTx/>
              <a:buFontTx/>
              <a:buNone/>
            </a:pPr>
            <a:r>
              <a:rPr lang="en-GB" sz="3600" b="0" dirty="0" smtClean="0">
                <a:solidFill>
                  <a:schemeClr val="bg1"/>
                </a:solidFill>
                <a:latin typeface="Arial" charset="0"/>
              </a:rPr>
              <a:t>A project developer’s view on the new procedures (</a:t>
            </a:r>
            <a:r>
              <a:rPr lang="en-GB" sz="3600" b="0" dirty="0" smtClean="0">
                <a:solidFill>
                  <a:schemeClr val="bg1"/>
                </a:solidFill>
                <a:latin typeface="Arial" charset="0"/>
              </a:rPr>
              <a:t>module 1.2)</a:t>
            </a:r>
            <a:endParaRPr lang="en-AU" sz="36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39"/>
          <p:cNvSpPr>
            <a:spLocks noChangeArrowheads="1"/>
          </p:cNvSpPr>
          <p:nvPr/>
        </p:nvSpPr>
        <p:spPr bwMode="auto">
          <a:xfrm>
            <a:off x="241300" y="5740400"/>
            <a:ext cx="9417050" cy="381000"/>
          </a:xfrm>
          <a:prstGeom prst="rect">
            <a:avLst/>
          </a:prstGeom>
          <a:solidFill>
            <a:srgbClr val="675021"/>
          </a:solidFill>
          <a:ln w="9525" algn="ctr">
            <a:noFill/>
            <a:miter lim="800000"/>
            <a:headEnd/>
            <a:tailEnd/>
          </a:ln>
        </p:spPr>
        <p:txBody>
          <a:bodyPr wrap="none" lIns="108000" anchor="ctr"/>
          <a:lstStyle/>
          <a:p>
            <a:pPr algn="r">
              <a:spcAft>
                <a:spcPct val="0"/>
              </a:spcAft>
              <a:buClrTx/>
              <a:buFontTx/>
              <a:buNone/>
            </a:pPr>
            <a:r>
              <a:rPr lang="en-US" sz="1800" b="0">
                <a:solidFill>
                  <a:schemeClr val="bg1"/>
                </a:solidFill>
                <a:latin typeface="Arial" charset="0"/>
              </a:rPr>
              <a:t>www.cmia.net</a:t>
            </a:r>
          </a:p>
        </p:txBody>
      </p:sp>
      <p:sp>
        <p:nvSpPr>
          <p:cNvPr id="5129" name="Text Box 40"/>
          <p:cNvSpPr txBox="1">
            <a:spLocks noChangeArrowheads="1"/>
          </p:cNvSpPr>
          <p:nvPr/>
        </p:nvSpPr>
        <p:spPr bwMode="auto">
          <a:xfrm>
            <a:off x="9499600" y="6629400"/>
            <a:ext cx="431800" cy="2143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</a:rPr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05" y="350868"/>
            <a:ext cx="5140846" cy="973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9105900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Missed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opportunities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sz="2000" dirty="0" smtClean="0"/>
              <a:t>PPs participated in the initial WS, and commented on documents since.</a:t>
            </a:r>
          </a:p>
          <a:p>
            <a:pPr lvl="1"/>
            <a:r>
              <a:rPr lang="cy-GB" sz="2000" dirty="0" smtClean="0"/>
              <a:t>Insufficient time.</a:t>
            </a:r>
          </a:p>
          <a:p>
            <a:pPr lvl="1"/>
            <a:r>
              <a:rPr lang="cy-GB" sz="2000" dirty="0" smtClean="0"/>
              <a:t>Some suggestions incorporated. Many not.</a:t>
            </a:r>
          </a:p>
          <a:p>
            <a:r>
              <a:rPr lang="cy-GB" sz="2000" dirty="0" smtClean="0"/>
              <a:t>Improved communication with PPs.</a:t>
            </a:r>
          </a:p>
          <a:p>
            <a:pPr lvl="1"/>
            <a:r>
              <a:rPr lang="cy-GB" sz="2000" dirty="0" smtClean="0"/>
              <a:t>Open route for official communications.</a:t>
            </a:r>
          </a:p>
          <a:p>
            <a:pPr lvl="1"/>
            <a:r>
              <a:rPr lang="cy-GB" sz="2000" dirty="0" smtClean="0">
                <a:solidFill>
                  <a:srgbClr val="5D5D5D"/>
                </a:solidFill>
              </a:rPr>
              <a:t>A quick call (on the record) would resolve most issues with significantly reduced transaction costs for all.</a:t>
            </a:r>
          </a:p>
          <a:p>
            <a:r>
              <a:rPr lang="cy-GB" sz="2000" dirty="0" smtClean="0"/>
              <a:t>Remove duplication of information throughout documents required for registration/issuance.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95299" y="274638"/>
            <a:ext cx="9137431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Missed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opportunities </a:t>
            </a:r>
            <a:r>
              <a:rPr lang="cy-GB" dirty="0" smtClean="0">
                <a:solidFill>
                  <a:srgbClr val="8CC63F"/>
                </a:solidFill>
              </a:rPr>
              <a:t>(2)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sz="2000" dirty="0" smtClean="0"/>
              <a:t>Improve clarity on renewal of crediting period.</a:t>
            </a:r>
          </a:p>
          <a:p>
            <a:pPr lvl="1"/>
            <a:r>
              <a:rPr lang="cy-GB" sz="2000" dirty="0" smtClean="0"/>
              <a:t>Assess and incorporate (i.e. re-assess) impact of E+/E- on baseline / baseline scenario, but without re-assessing the baseline scenario.</a:t>
            </a:r>
          </a:p>
          <a:p>
            <a:pPr lvl="4"/>
            <a:r>
              <a:rPr lang="cy-GB" sz="2000" dirty="0" smtClean="0">
                <a:solidFill>
                  <a:srgbClr val="5D5D5D"/>
                </a:solidFill>
              </a:rPr>
              <a:t>More experience may give greater clarity</a:t>
            </a:r>
          </a:p>
          <a:p>
            <a:r>
              <a:rPr lang="cy-GB" sz="2000" dirty="0" smtClean="0"/>
              <a:t>No fall back procedure where guidance is not available or ambiguous</a:t>
            </a:r>
          </a:p>
          <a:p>
            <a:r>
              <a:rPr lang="cy-GB" sz="2000" dirty="0" smtClean="0"/>
              <a:t>No list of endorsed interpretations</a:t>
            </a:r>
          </a:p>
          <a:p>
            <a:r>
              <a:rPr lang="cy-GB" sz="2000" dirty="0" smtClean="0"/>
              <a:t>Ban spam commentors which discredit the global stakeholder 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123825" y="2676525"/>
            <a:ext cx="13668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3448050"/>
            <a:ext cx="1614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3399FF"/>
              </a:buClr>
            </a:pPr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968500" y="4165600"/>
            <a:ext cx="190500" cy="723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6"/>
          <p:cNvSpPr txBox="1">
            <a:spLocks noChangeArrowheads="1"/>
          </p:cNvSpPr>
          <p:nvPr/>
        </p:nvSpPr>
        <p:spPr bwMode="auto">
          <a:xfrm>
            <a:off x="254000" y="3840163"/>
            <a:ext cx="9410700" cy="2378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/>
            <a:r>
              <a:rPr lang="en-GB" sz="2000" b="0" dirty="0">
                <a:latin typeface="Arial" charset="0"/>
              </a:rPr>
              <a:t>CMIA is an international trade association representing </a:t>
            </a:r>
            <a:r>
              <a:rPr lang="en-GB" sz="2000" b="0" dirty="0" smtClean="0">
                <a:latin typeface="Arial" charset="0"/>
              </a:rPr>
              <a:t>61 firms </a:t>
            </a:r>
            <a:r>
              <a:rPr lang="en-GB" sz="2000" b="0" dirty="0">
                <a:latin typeface="Arial" charset="0"/>
              </a:rPr>
              <a:t>that finance, invest in, and provide enabling support to activities that reduce emissions. Our international membership accounts for an estimated 75 per cent of the global carbon market, </a:t>
            </a:r>
            <a:r>
              <a:rPr lang="en-GB" sz="2000" b="0" dirty="0" smtClean="0">
                <a:latin typeface="Arial" charset="0"/>
              </a:rPr>
              <a:t>in 2011.</a:t>
            </a:r>
            <a:endParaRPr lang="en-GB" sz="2000" b="0" dirty="0">
              <a:latin typeface="Arial" charset="0"/>
            </a:endParaRPr>
          </a:p>
          <a:p>
            <a:pPr marL="228600" indent="-228600" algn="ctr"/>
            <a:r>
              <a:rPr lang="en-GB" sz="2000" b="0" dirty="0">
                <a:latin typeface="Arial" charset="0"/>
              </a:rPr>
              <a:t>Our effectiveness and credibility as a voice in the policy making arena is founded on our unique profile - </a:t>
            </a:r>
            <a:r>
              <a:rPr lang="en-GB" sz="2000" dirty="0">
                <a:latin typeface="Arial" charset="0"/>
              </a:rPr>
              <a:t>an international, emitter-free association, representing the entire value chain of carbon finance</a:t>
            </a:r>
            <a:r>
              <a:rPr lang="en-GB" sz="2000" b="0" dirty="0">
                <a:latin typeface="Arial" charset="0"/>
              </a:rPr>
              <a:t>.</a:t>
            </a:r>
            <a:endParaRPr lang="en-US" sz="2000" b="0" dirty="0">
              <a:solidFill>
                <a:srgbClr val="5AA032"/>
              </a:solidFill>
              <a:latin typeface="Arial" charset="0"/>
            </a:endParaRPr>
          </a:p>
        </p:txBody>
      </p:sp>
      <p:sp>
        <p:nvSpPr>
          <p:cNvPr id="6151" name="Text Box 160"/>
          <p:cNvSpPr txBox="1">
            <a:spLocks noChangeArrowheads="1"/>
          </p:cNvSpPr>
          <p:nvPr/>
        </p:nvSpPr>
        <p:spPr bwMode="auto">
          <a:xfrm>
            <a:off x="9499600" y="6629400"/>
            <a:ext cx="431800" cy="2143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</a:rPr>
              <a:t>2</a:t>
            </a:r>
          </a:p>
        </p:txBody>
      </p:sp>
      <p:pic>
        <p:nvPicPr>
          <p:cNvPr id="6152" name="Picture 11" descr="CMIA_homepagestickfigue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1765300"/>
            <a:ext cx="88646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05" y="350868"/>
            <a:ext cx="5140846" cy="973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CC63F"/>
                </a:solidFill>
                <a:latin typeface="Arial" charset="0"/>
              </a:rPr>
              <a:t>Aim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000" dirty="0" smtClean="0"/>
              <a:t>To calibrate the understanding of the new requirements under the new package of documents, i.e. post registration changes and other cross-cutting issues; and to discuss the role of each stakeholder during their implementation (</a:t>
            </a:r>
            <a:r>
              <a:rPr lang="en-GB" sz="2000" b="1" dirty="0" smtClean="0">
                <a:solidFill>
                  <a:srgbClr val="8CC63F"/>
                </a:solidFill>
              </a:rPr>
              <a:t>PP</a:t>
            </a:r>
            <a:r>
              <a:rPr lang="en-GB" sz="2000" dirty="0" smtClean="0"/>
              <a:t>, DOE, RIT member, secretariat).</a:t>
            </a:r>
          </a:p>
        </p:txBody>
      </p:sp>
      <p:sp>
        <p:nvSpPr>
          <p:cNvPr id="410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y-GB" sz="2000" dirty="0" smtClean="0"/>
              <a:t>No experience with application</a:t>
            </a:r>
          </a:p>
          <a:p>
            <a:pPr>
              <a:spcAft>
                <a:spcPts val="600"/>
              </a:spcAft>
            </a:pPr>
            <a:r>
              <a:rPr lang="cy-GB" sz="2000" dirty="0" smtClean="0"/>
              <a:t>Templates were only published as at 13 March</a:t>
            </a:r>
          </a:p>
          <a:p>
            <a:pPr>
              <a:spcAft>
                <a:spcPts val="600"/>
              </a:spcAft>
              <a:buFontTx/>
              <a:buNone/>
            </a:pPr>
            <a:endParaRPr lang="cy-GB" sz="2000" dirty="0" smtClean="0"/>
          </a:p>
          <a:p>
            <a:pPr>
              <a:spcAft>
                <a:spcPts val="600"/>
              </a:spcAft>
            </a:pPr>
            <a:r>
              <a:rPr lang="cy-GB" sz="2000" dirty="0" smtClean="0"/>
              <a:t>Limited experience with understanding</a:t>
            </a:r>
          </a:p>
          <a:p>
            <a:pPr>
              <a:spcAft>
                <a:spcPts val="600"/>
              </a:spcAft>
            </a:pPr>
            <a:r>
              <a:rPr lang="cy-GB" sz="2000" dirty="0" smtClean="0"/>
              <a:t>Documents have been discussed with stakeholders since Augsut 2011</a:t>
            </a:r>
          </a:p>
          <a:p>
            <a:pPr>
              <a:spcAft>
                <a:spcPts val="600"/>
              </a:spcAft>
            </a:pPr>
            <a:endParaRPr lang="cy-GB" sz="2000" dirty="0" smtClean="0"/>
          </a:p>
          <a:p>
            <a:pPr>
              <a:spcAft>
                <a:spcPts val="600"/>
              </a:spcAft>
            </a:pPr>
            <a:r>
              <a:rPr lang="cy-GB" sz="2000" i="1" dirty="0" smtClean="0">
                <a:solidFill>
                  <a:srgbClr val="8CC63F"/>
                </a:solidFill>
              </a:rPr>
              <a:t>Comments with thanks to the Project Developer Forum</a:t>
            </a:r>
            <a:endParaRPr lang="en-US" sz="2000" i="1" dirty="0" smtClean="0">
              <a:solidFill>
                <a:srgbClr val="8CC6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95299" y="274638"/>
            <a:ext cx="9137431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Changes according to 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implementation plan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y-GB" sz="3200" b="1" dirty="0" smtClean="0">
                <a:solidFill>
                  <a:srgbClr val="8CC63F"/>
                </a:solidFill>
              </a:rPr>
              <a:t>Very significant</a:t>
            </a:r>
          </a:p>
          <a:p>
            <a:r>
              <a:rPr lang="cy-GB" dirty="0" smtClean="0"/>
              <a:t>New </a:t>
            </a:r>
            <a:r>
              <a:rPr lang="en-GB" dirty="0" smtClean="0"/>
              <a:t>PS, VVS and PCP</a:t>
            </a:r>
            <a:endParaRPr lang="cy-GB" dirty="0" smtClean="0"/>
          </a:p>
          <a:p>
            <a:r>
              <a:rPr lang="cy-GB" dirty="0" smtClean="0"/>
              <a:t>22 documents to be revised</a:t>
            </a:r>
          </a:p>
          <a:p>
            <a:r>
              <a:rPr lang="cy-GB" dirty="0" smtClean="0"/>
              <a:t>6 new documents to be developed</a:t>
            </a:r>
          </a:p>
          <a:p>
            <a:r>
              <a:rPr lang="cy-GB" dirty="0" smtClean="0"/>
              <a:t>40 documents to be withdawn</a:t>
            </a:r>
            <a:endParaRPr lang="en-US" sz="3200" dirty="0" smtClean="0"/>
          </a:p>
        </p:txBody>
      </p:sp>
      <p:sp>
        <p:nvSpPr>
          <p:cNvPr id="5126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y-GB" sz="3200" b="1" dirty="0" smtClean="0">
                <a:solidFill>
                  <a:srgbClr val="8CC63F"/>
                </a:solidFill>
              </a:rPr>
              <a:t>Very little</a:t>
            </a:r>
          </a:p>
          <a:p>
            <a:r>
              <a:rPr lang="cy-GB" dirty="0" smtClean="0"/>
              <a:t>“</a:t>
            </a:r>
            <a:r>
              <a:rPr lang="en-GB" dirty="0" smtClean="0"/>
              <a:t>the PS, VVS and PCP are mainly a consolidation of existing provisions, with only some new provisions</a:t>
            </a:r>
            <a:r>
              <a:rPr lang="cy-GB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Deadlines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All submissions: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1 May: must use new procedures for new submissions (only 7 weeks)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30 Sep: end of old procedures (less than 7 months) for submissions started before 1 May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1 Oct: must use new procedures for all submissions (less than 7 months)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Not the usual 8 month grace!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/>
              <a:t>Extend to 31 Dec 2012, or 31 May 2013</a:t>
            </a:r>
          </a:p>
          <a:p>
            <a:pPr lvl="4">
              <a:spcBef>
                <a:spcPct val="0"/>
              </a:spcBef>
              <a:spcAft>
                <a:spcPts val="600"/>
              </a:spcAft>
            </a:pPr>
            <a:r>
              <a:rPr lang="cy-GB" sz="2400" dirty="0" smtClean="0">
                <a:solidFill>
                  <a:srgbClr val="5D5D5D"/>
                </a:solidFill>
              </a:rPr>
              <a:t>Internal and external checks can easily exceed 7 weeks</a:t>
            </a:r>
            <a:endParaRPr lang="en-US" sz="2400" dirty="0" smtClean="0">
              <a:solidFill>
                <a:srgbClr val="5D5D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5299" y="274638"/>
            <a:ext cx="9153197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Potential </a:t>
            </a:r>
            <a:r>
              <a:rPr lang="cy-GB" dirty="0" smtClean="0">
                <a:solidFill>
                  <a:srgbClr val="8CC63F"/>
                </a:solidFill>
              </a:rPr>
              <a:t>problems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&amp; solutions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y-GB" sz="2800" b="1" dirty="0" smtClean="0">
                <a:solidFill>
                  <a:srgbClr val="8CC63F"/>
                </a:solidFill>
              </a:rPr>
              <a:t>No changes</a:t>
            </a:r>
          </a:p>
          <a:p>
            <a:pPr>
              <a:spcBef>
                <a:spcPct val="0"/>
              </a:spcBef>
            </a:pPr>
            <a:r>
              <a:rPr lang="cy-GB" sz="2000" dirty="0" smtClean="0"/>
              <a:t>References </a:t>
            </a:r>
            <a:r>
              <a:rPr lang="cy-GB" sz="2000" dirty="0" smtClean="0"/>
              <a:t>to procedures and guidelines will need to be changed. This will lead to many mistakes, still referring to the old procedure.</a:t>
            </a:r>
          </a:p>
          <a:p>
            <a:pPr lvl="1">
              <a:spcBef>
                <a:spcPct val="0"/>
              </a:spcBef>
            </a:pPr>
            <a:r>
              <a:rPr lang="cy-GB" sz="2000" dirty="0" smtClean="0"/>
              <a:t>Completeness checks should account for this. Referencing the old documents is not “incomplete”.</a:t>
            </a:r>
          </a:p>
          <a:p>
            <a:pPr>
              <a:spcBef>
                <a:spcPct val="0"/>
              </a:spcBef>
            </a:pPr>
            <a:r>
              <a:rPr lang="cy-GB" sz="2000" dirty="0" smtClean="0"/>
              <a:t>Crunch, just before the 31 Dec deadline.</a:t>
            </a:r>
          </a:p>
          <a:p>
            <a:pPr lvl="1">
              <a:spcBef>
                <a:spcPct val="0"/>
              </a:spcBef>
            </a:pPr>
            <a:r>
              <a:rPr lang="cy-GB" sz="2000" dirty="0" smtClean="0"/>
              <a:t>It should be possible to switch to the new procedures whenever possible.</a:t>
            </a:r>
          </a:p>
          <a:p>
            <a:pPr lvl="1">
              <a:spcBef>
                <a:spcPct val="0"/>
              </a:spcBef>
            </a:pPr>
            <a:r>
              <a:rPr lang="cy-GB" sz="2000" dirty="0" smtClean="0"/>
              <a:t>Extend grace period</a:t>
            </a:r>
          </a:p>
          <a:p>
            <a:pPr>
              <a:spcBef>
                <a:spcPct val="0"/>
              </a:spcBef>
            </a:pPr>
            <a:r>
              <a:rPr lang="cy-GB" sz="2000" dirty="0" smtClean="0"/>
              <a:t>Single guidelines now spread of two documents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9105900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Potential </a:t>
            </a:r>
            <a:r>
              <a:rPr lang="cy-GB" dirty="0" smtClean="0">
                <a:solidFill>
                  <a:srgbClr val="8CC63F"/>
                </a:solidFill>
              </a:rPr>
              <a:t>problems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&amp; </a:t>
            </a:r>
            <a:r>
              <a:rPr lang="cy-GB" dirty="0" smtClean="0">
                <a:solidFill>
                  <a:srgbClr val="8CC63F"/>
                </a:solidFill>
              </a:rPr>
              <a:t>solutions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y-GB" sz="2800" b="1" dirty="0" smtClean="0">
                <a:solidFill>
                  <a:srgbClr val="8CC63F"/>
                </a:solidFill>
              </a:rPr>
              <a:t>New provisions</a:t>
            </a:r>
            <a:endParaRPr lang="cy-GB" sz="2800" dirty="0" smtClean="0"/>
          </a:p>
          <a:p>
            <a:r>
              <a:rPr lang="cy-GB" sz="2000" dirty="0" smtClean="0"/>
              <a:t>Minor </a:t>
            </a:r>
            <a:r>
              <a:rPr lang="cy-GB" sz="2000" dirty="0" smtClean="0"/>
              <a:t>issues at completeness check</a:t>
            </a:r>
          </a:p>
          <a:p>
            <a:pPr lvl="1"/>
            <a:r>
              <a:rPr lang="cy-GB" sz="2000" dirty="0" smtClean="0"/>
              <a:t>Minor not defined</a:t>
            </a:r>
          </a:p>
          <a:p>
            <a:pPr lvl="1"/>
            <a:r>
              <a:rPr lang="cy-GB" sz="2000" dirty="0" smtClean="0"/>
              <a:t>Should be able to explain that the “incompleteness” is correct</a:t>
            </a:r>
          </a:p>
          <a:p>
            <a:pPr lvl="4"/>
            <a:r>
              <a:rPr lang="cy-GB" sz="2000" dirty="0" smtClean="0">
                <a:solidFill>
                  <a:srgbClr val="5D5D5D"/>
                </a:solidFill>
              </a:rPr>
              <a:t>Preferably a quick email or call with the PP/DOE</a:t>
            </a:r>
          </a:p>
          <a:p>
            <a:pPr lvl="4"/>
            <a:r>
              <a:rPr lang="cy-GB" sz="2000" dirty="0" smtClean="0">
                <a:solidFill>
                  <a:srgbClr val="5D5D5D"/>
                </a:solidFill>
              </a:rPr>
              <a:t>May resolve 80% of the issues</a:t>
            </a:r>
          </a:p>
          <a:p>
            <a:pPr lvl="4"/>
            <a:r>
              <a:rPr lang="cy-GB" sz="2000" dirty="0" smtClean="0">
                <a:solidFill>
                  <a:srgbClr val="5D5D5D"/>
                </a:solidFill>
              </a:rPr>
              <a:t>Reduce transaction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i="1" dirty="0" smtClean="0">
                <a:solidFill>
                  <a:srgbClr val="8CC63F"/>
                </a:solidFill>
              </a:rPr>
              <a:t>Minor issues </a:t>
            </a:r>
            <a:r>
              <a:rPr lang="cy-GB" i="1" dirty="0" smtClean="0">
                <a:solidFill>
                  <a:srgbClr val="8CC63F"/>
                </a:solidFill>
              </a:rPr>
              <a:t>include</a:t>
            </a:r>
            <a:r>
              <a:rPr lang="cy-GB" i="1" dirty="0" smtClean="0">
                <a:solidFill>
                  <a:srgbClr val="8CC63F"/>
                </a:solidFill>
              </a:rPr>
              <a:t/>
            </a:r>
            <a:br>
              <a:rPr lang="cy-GB" i="1" dirty="0" smtClean="0">
                <a:solidFill>
                  <a:srgbClr val="8CC63F"/>
                </a:solidFill>
              </a:rPr>
            </a:br>
            <a:r>
              <a:rPr lang="cy-GB" i="1" dirty="0" smtClean="0">
                <a:solidFill>
                  <a:srgbClr val="8CC63F"/>
                </a:solidFill>
              </a:rPr>
              <a:t>among </a:t>
            </a:r>
            <a:r>
              <a:rPr lang="cy-GB" i="1" dirty="0" smtClean="0">
                <a:solidFill>
                  <a:srgbClr val="8CC63F"/>
                </a:solidFill>
              </a:rPr>
              <a:t>others</a:t>
            </a:r>
            <a:endParaRPr lang="en-US" i="1" dirty="0" smtClean="0">
              <a:solidFill>
                <a:srgbClr val="8CC63F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sz="2000" dirty="0" smtClean="0"/>
              <a:t>Typo where actual meaning is clear (in particular where duplication of information)</a:t>
            </a:r>
          </a:p>
          <a:p>
            <a:r>
              <a:rPr lang="cy-GB" sz="2000" dirty="0" smtClean="0"/>
              <a:t>Anything on the project view page, as it’s nothing official, impossible to check and purely between DOE and UNFCCC</a:t>
            </a:r>
          </a:p>
          <a:p>
            <a:r>
              <a:rPr lang="cy-GB" sz="2000" dirty="0" smtClean="0"/>
              <a:t>Reference to correct procedure but old version</a:t>
            </a:r>
          </a:p>
          <a:p>
            <a:r>
              <a:rPr lang="cy-GB" sz="2000" dirty="0" smtClean="0"/>
              <a:t>LOAs in multiple pdf</a:t>
            </a:r>
          </a:p>
          <a:p>
            <a:r>
              <a:rPr lang="cy-GB" sz="2000" dirty="0" smtClean="0"/>
              <a:t>Must be able to explain that the “incompleteness” is in fact correct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y-GB" sz="2000" dirty="0" smtClean="0"/>
              <a:t>Wrong version of document, protected, or forgot to upload a document</a:t>
            </a:r>
          </a:p>
          <a:p>
            <a:r>
              <a:rPr lang="cy-GB" sz="2000" dirty="0" smtClean="0"/>
              <a:t>Non-english maps or spreadsheets which include some non-enligh paragraphs</a:t>
            </a:r>
          </a:p>
          <a:p>
            <a:r>
              <a:rPr lang="cy-GB" sz="2000" dirty="0" smtClean="0"/>
              <a:t>Links in the document don’t work</a:t>
            </a:r>
          </a:p>
          <a:p>
            <a:r>
              <a:rPr lang="cy-GB" sz="2000" dirty="0" smtClean="0"/>
              <a:t>Lack of submission date on the MOC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Potential </a:t>
            </a:r>
            <a:r>
              <a:rPr lang="cy-GB" dirty="0" smtClean="0">
                <a:solidFill>
                  <a:srgbClr val="8CC63F"/>
                </a:solidFill>
              </a:rPr>
              <a:t>problems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&amp; </a:t>
            </a:r>
            <a:r>
              <a:rPr lang="cy-GB" dirty="0" smtClean="0">
                <a:solidFill>
                  <a:srgbClr val="8CC63F"/>
                </a:solidFill>
              </a:rPr>
              <a:t>solutions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cy-GB" sz="2800" b="1" dirty="0" smtClean="0">
                <a:solidFill>
                  <a:srgbClr val="8CC63F"/>
                </a:solidFill>
              </a:rPr>
              <a:t>New provisions (2)</a:t>
            </a:r>
            <a:endParaRPr lang="cy-GB" sz="28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Post-registration </a:t>
            </a:r>
            <a:r>
              <a:rPr lang="cy-GB" sz="2000" dirty="0" smtClean="0"/>
              <a:t>changes.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Rationalised.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But major (request approval) / minor (notification) must be clarified further.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In the post-12 era, the CDM is about managing the existing portfolio, not expanding, and thus changes will happen.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Emphasis on “registered monitoring plan”.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Irrationalised.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Remove this concept: MP only developed when project commissioned, i.e. in MR.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y-GB" sz="2000" dirty="0" smtClean="0"/>
              <a:t>Missed opportunity to improve and reduce work.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95299" y="274638"/>
            <a:ext cx="9137431" cy="1143000"/>
          </a:xfrm>
        </p:spPr>
        <p:txBody>
          <a:bodyPr/>
          <a:lstStyle/>
          <a:p>
            <a:r>
              <a:rPr lang="cy-GB" dirty="0" smtClean="0">
                <a:solidFill>
                  <a:srgbClr val="8CC63F"/>
                </a:solidFill>
              </a:rPr>
              <a:t>Potential </a:t>
            </a:r>
            <a:r>
              <a:rPr lang="cy-GB" dirty="0" smtClean="0">
                <a:solidFill>
                  <a:srgbClr val="8CC63F"/>
                </a:solidFill>
              </a:rPr>
              <a:t>problems</a:t>
            </a:r>
            <a:br>
              <a:rPr lang="cy-GB" dirty="0" smtClean="0">
                <a:solidFill>
                  <a:srgbClr val="8CC63F"/>
                </a:solidFill>
              </a:rPr>
            </a:br>
            <a:r>
              <a:rPr lang="cy-GB" dirty="0" smtClean="0">
                <a:solidFill>
                  <a:srgbClr val="8CC63F"/>
                </a:solidFill>
              </a:rPr>
              <a:t>&amp; </a:t>
            </a:r>
            <a:r>
              <a:rPr lang="cy-GB" dirty="0" smtClean="0">
                <a:solidFill>
                  <a:srgbClr val="8CC63F"/>
                </a:solidFill>
              </a:rPr>
              <a:t>solutions</a:t>
            </a:r>
            <a:endParaRPr lang="en-US" dirty="0" smtClean="0">
              <a:solidFill>
                <a:srgbClr val="8CC63F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  <a:defRPr/>
            </a:pPr>
            <a:r>
              <a:rPr lang="cy-GB" sz="2800" b="1" dirty="0" smtClean="0">
                <a:solidFill>
                  <a:srgbClr val="8CC63F"/>
                </a:solidFill>
              </a:rPr>
              <a:t>New provisions (3)</a:t>
            </a:r>
            <a:endParaRPr lang="cy-GB" sz="2800" b="1" dirty="0" smtClean="0"/>
          </a:p>
          <a:p>
            <a:pPr>
              <a:spcAft>
                <a:spcPts val="600"/>
              </a:spcAft>
              <a:defRPr/>
            </a:pPr>
            <a:r>
              <a:rPr lang="cy-GB" sz="2000" dirty="0" smtClean="0"/>
              <a:t>2-yearly </a:t>
            </a:r>
            <a:r>
              <a:rPr lang="cy-GB" sz="2000" dirty="0" smtClean="0"/>
              <a:t>updates for registered projects</a:t>
            </a:r>
          </a:p>
          <a:p>
            <a:pPr lvl="1">
              <a:spcAft>
                <a:spcPts val="600"/>
              </a:spcAft>
              <a:defRPr/>
            </a:pPr>
            <a:r>
              <a:rPr lang="cy-GB" sz="2000" dirty="0" smtClean="0"/>
              <a:t>Could lead to many rejections if implemented strictly (i.e. 730 days), in particular small scale projects</a:t>
            </a:r>
          </a:p>
          <a:p>
            <a:pPr lvl="4">
              <a:spcAft>
                <a:spcPts val="600"/>
              </a:spcAft>
              <a:defRPr/>
            </a:pPr>
            <a:r>
              <a:rPr lang="cy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Issued: average issuance delay 20m, 30% over 2y</a:t>
            </a:r>
          </a:p>
          <a:p>
            <a:pPr lvl="4">
              <a:spcAft>
                <a:spcPts val="600"/>
              </a:spcAft>
              <a:defRPr/>
            </a:pPr>
            <a:r>
              <a:rPr lang="cy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yet issued: 800+ projects (30%+) already over 2y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Aft>
                <a:spcPts val="600"/>
              </a:spcAft>
              <a:defRPr/>
            </a:pPr>
            <a:r>
              <a:rPr lang="cy-GB" sz="2000" dirty="0" smtClean="0"/>
              <a:t>When does this start? 1 May?</a:t>
            </a:r>
          </a:p>
          <a:p>
            <a:pPr lvl="1">
              <a:spcAft>
                <a:spcPts val="600"/>
              </a:spcAft>
              <a:defRPr/>
            </a:pPr>
            <a:r>
              <a:rPr lang="cy-GB" sz="2000" dirty="0" smtClean="0"/>
              <a:t>Does it apply retroactively to registered projects?</a:t>
            </a:r>
          </a:p>
          <a:p>
            <a:pPr lvl="1">
              <a:spcAft>
                <a:spcPts val="600"/>
              </a:spcAft>
              <a:defRPr/>
            </a:pPr>
            <a:r>
              <a:rPr lang="cy-GB" sz="2000" dirty="0" smtClean="0"/>
              <a:t>Inconsistency between PS and PCP</a:t>
            </a:r>
          </a:p>
          <a:p>
            <a:pPr lvl="4">
              <a:spcAft>
                <a:spcPts val="600"/>
              </a:spcAft>
              <a:defRPr/>
            </a:pPr>
            <a:r>
              <a:rPr lang="cy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also prior consideration</a:t>
            </a:r>
          </a:p>
          <a:p>
            <a:pPr lvl="1">
              <a:spcAft>
                <a:spcPts val="600"/>
              </a:spcAft>
              <a:defRPr/>
            </a:pPr>
            <a:r>
              <a:rPr lang="cy-GB" sz="2000" dirty="0" smtClean="0"/>
              <a:t>Non-added value hurdle should be removed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IA template">
  <a:themeElements>
    <a:clrScheme name="">
      <a:dk1>
        <a:srgbClr val="000000"/>
      </a:dk1>
      <a:lt1>
        <a:srgbClr val="FFFFFF"/>
      </a:lt1>
      <a:dk2>
        <a:srgbClr val="003366"/>
      </a:dk2>
      <a:lt2>
        <a:srgbClr val="333333"/>
      </a:lt2>
      <a:accent1>
        <a:srgbClr val="669999"/>
      </a:accent1>
      <a:accent2>
        <a:srgbClr val="0064FF"/>
      </a:accent2>
      <a:accent3>
        <a:srgbClr val="FFFFFF"/>
      </a:accent3>
      <a:accent4>
        <a:srgbClr val="000000"/>
      </a:accent4>
      <a:accent5>
        <a:srgbClr val="B8CACA"/>
      </a:accent5>
      <a:accent6>
        <a:srgbClr val="005AE7"/>
      </a:accent6>
      <a:hlink>
        <a:srgbClr val="8CC8C8"/>
      </a:hlink>
      <a:folHlink>
        <a:srgbClr val="C8C8C8"/>
      </a:folHlink>
    </a:clrScheme>
    <a:fontScheme name="CURRENT TEMPLATE - Generic Print - Nov 05">
      <a:majorFont>
        <a:latin typeface="Helvetica 45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AA03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>
            <a:schemeClr val="tx2"/>
          </a:buClr>
          <a:buSzTx/>
          <a:buFont typeface="Wingdings" pitchFamily="2" charset="2"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>
            <a:schemeClr val="tx2"/>
          </a:buClr>
          <a:buSzTx/>
          <a:buFont typeface="Wingdings" pitchFamily="2" charset="2"/>
          <a:buNone/>
          <a:tabLst/>
          <a:defRPr kumimoji="0" lang="en-AU" sz="1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45 Light" pitchFamily="34" charset="0"/>
          </a:defRPr>
        </a:defPPr>
      </a:lstStyle>
    </a:lnDef>
  </a:objectDefaults>
  <a:extraClrSchemeLst>
    <a:extraClrScheme>
      <a:clrScheme name="CURRENT TEMPLATE - Generic Print - Nov 0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ENT TEMPLATE - Generic Print - Nov 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ENT TEMPLATE - Generic Print - Nov 0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ENT TEMPLATE - Generic Print - Nov 0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ENT TEMPLATE - Generic Print - Nov 0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ENT TEMPLATE - Generic Print - Nov 0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ENT TEMPLATE - Generic Print - Nov 0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CMIA template</Template>
  <TotalTime>60</TotalTime>
  <Words>847</Words>
  <Application>Microsoft Office PowerPoint</Application>
  <PresentationFormat>A4 Paper (210x297 mm)</PresentationFormat>
  <Paragraphs>97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CMIA template</vt:lpstr>
      <vt:lpstr>Slide 1</vt:lpstr>
      <vt:lpstr>Aim</vt:lpstr>
      <vt:lpstr>Changes according to  implementation plan</vt:lpstr>
      <vt:lpstr>Deadlines</vt:lpstr>
      <vt:lpstr>Potential problems &amp; solutions</vt:lpstr>
      <vt:lpstr>Potential problems &amp; solutions</vt:lpstr>
      <vt:lpstr>Minor issues include among others</vt:lpstr>
      <vt:lpstr>Potential problems &amp; solutions</vt:lpstr>
      <vt:lpstr>Potential problems &amp; solutions</vt:lpstr>
      <vt:lpstr>Missed opportunities</vt:lpstr>
      <vt:lpstr>Missed opportunities (2)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cp:lastPrinted>2005-11-23T09:46:00Z</cp:lastPrinted>
  <dcterms:created xsi:type="dcterms:W3CDTF">2012-03-20T10:08:13Z</dcterms:created>
  <dcterms:modified xsi:type="dcterms:W3CDTF">2012-03-20T11:08:40Z</dcterms:modified>
</cp:coreProperties>
</file>