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5"/>
  </p:handoutMasterIdLst>
  <p:sldIdLst>
    <p:sldId id="256" r:id="rId2"/>
    <p:sldId id="257" r:id="rId3"/>
    <p:sldId id="275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72" r:id="rId14"/>
  </p:sldIdLst>
  <p:sldSz cx="9144000" cy="5715000" type="screen16x10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139" d="100"/>
          <a:sy n="139" d="100"/>
        </p:scale>
        <p:origin x="-834" y="-10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09900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18563"/>
            <a:ext cx="3009900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</a:defRPr>
            </a:lvl1pPr>
          </a:lstStyle>
          <a:p>
            <a:pPr>
              <a:defRPr/>
            </a:pPr>
            <a:fld id="{66352219-0761-416F-A744-9B3BF296D4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2707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143000" y="3111500"/>
            <a:ext cx="7162800" cy="1333500"/>
          </a:xfrm>
        </p:spPr>
        <p:txBody>
          <a:bodyPr anchor="ctr"/>
          <a:lstStyle>
            <a:lvl1pPr>
              <a:defRPr sz="40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286000"/>
            <a:ext cx="7162800" cy="698500"/>
          </a:xfrm>
        </p:spPr>
        <p:txBody>
          <a:bodyPr anchor="b"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2BA40-FF8E-49A3-80D4-ADB6236DFB2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94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BD1C2-6ADD-42F6-AA93-253154ABF60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5872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43650" y="444501"/>
            <a:ext cx="1733550" cy="466460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43000" y="444501"/>
            <a:ext cx="5048250" cy="466460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2E9C8-CED0-4C01-A138-A69D4020BD5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4067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444500"/>
            <a:ext cx="6934200" cy="1016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143000" y="1460501"/>
            <a:ext cx="6934200" cy="3648604"/>
          </a:xfrm>
        </p:spPr>
        <p:txBody>
          <a:bodyPr/>
          <a:lstStyle/>
          <a:p>
            <a:pPr lvl="0"/>
            <a:r>
              <a:rPr lang="de-DE" noProof="0" smtClean="0"/>
              <a:t>Tabelle durch Klicken auf Symbol hinzufügen</a:t>
            </a:r>
            <a:endParaRPr lang="de-DE" noProof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D3058-9BDD-421E-9E4F-8D00ADB8FD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0056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444500"/>
            <a:ext cx="6934200" cy="1016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1143000" y="1460501"/>
            <a:ext cx="6934200" cy="3648604"/>
          </a:xfrm>
        </p:spPr>
        <p:txBody>
          <a:bodyPr/>
          <a:lstStyle/>
          <a:p>
            <a:pPr lvl="0"/>
            <a:r>
              <a:rPr lang="de-DE" noProof="0" smtClean="0"/>
              <a:t>Diagramm durch Klicken auf Symbol hinzufügen</a:t>
            </a:r>
            <a:endParaRPr lang="de-DE" noProof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3DDBB-DF58-42EF-8399-1FF77B44FF0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12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3A61C-110A-4F2B-823C-5651D5BA5A8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847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48255-42CD-40B0-8E88-41F4764BCE5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8974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43000" y="1460501"/>
            <a:ext cx="3390900" cy="36486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6300" y="1460501"/>
            <a:ext cx="3390900" cy="36486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C6586-5FDE-4CFB-B557-FEA6471AA3D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554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864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9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9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4821D-2CEC-49E7-A42B-687234501F3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4207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01C0C-2FF4-4F2E-80B2-560FDD1FF30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009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157FC-4FB1-4801-884E-8CC6BEB8A4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96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88EAD-6CC8-4AD4-A9E6-8D79AD59D78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135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56CA9-5105-4ACA-91C3-9B2FDD2D0BF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121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444500"/>
            <a:ext cx="6934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460500"/>
            <a:ext cx="6934200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5445125"/>
            <a:ext cx="2133600" cy="254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5441950"/>
            <a:ext cx="4038600" cy="254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5441950"/>
            <a:ext cx="2057400" cy="254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B1C26D94-1B7D-4BFA-8B2F-157DAF59B32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latino Linotyp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latino Linotyp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latino Linotyp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latino Linotyp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latino Linotyp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latino Linotyp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latino Linotyp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Palatino Linotype" pitchFamily="18" charset="0"/>
        <a:buChar char="−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Palatino Linotype" pitchFamily="18" charset="0"/>
        <a:buChar char="−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Werner.Betzenbichler@bece-experts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111500"/>
            <a:ext cx="8578850" cy="1333500"/>
          </a:xfrm>
        </p:spPr>
        <p:txBody>
          <a:bodyPr/>
          <a:lstStyle/>
          <a:p>
            <a:r>
              <a:rPr lang="en-US" sz="2400" dirty="0"/>
              <a:t>7th  </a:t>
            </a:r>
            <a:r>
              <a:rPr lang="en-US" sz="2400" dirty="0" smtClean="0"/>
              <a:t>Joint Coordination </a:t>
            </a:r>
            <a:r>
              <a:rPr lang="en-US" sz="2400" dirty="0"/>
              <a:t>Workshop</a:t>
            </a:r>
            <a:br>
              <a:rPr lang="en-US" sz="2400" dirty="0"/>
            </a:br>
            <a:r>
              <a:rPr lang="en-US" sz="2400" dirty="0" smtClean="0"/>
              <a:t>“</a:t>
            </a:r>
            <a:r>
              <a:rPr lang="en-US" sz="2400" dirty="0"/>
              <a:t>Improving efficiency in the operation of </a:t>
            </a:r>
            <a:r>
              <a:rPr lang="en-US" sz="2400" dirty="0" smtClean="0"/>
              <a:t>CDM</a:t>
            </a:r>
            <a:r>
              <a:rPr lang="en-US" sz="2400" dirty="0" smtClean="0"/>
              <a:t>”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- DOE Viewpoints</a:t>
            </a:r>
            <a:endParaRPr lang="de-DE" sz="2400" dirty="0" smtClean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DOE/AIE Forum | </a:t>
            </a:r>
            <a:r>
              <a:rPr lang="de-DE" i="1" dirty="0" smtClean="0"/>
              <a:t>Werner Betzenbichler</a:t>
            </a:r>
            <a:r>
              <a:rPr lang="de-DE" dirty="0" smtClean="0"/>
              <a:t> | </a:t>
            </a:r>
            <a:r>
              <a:rPr lang="de-DE" i="1" dirty="0" smtClean="0"/>
              <a:t>March 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553244"/>
            <a:ext cx="6525344" cy="691232"/>
          </a:xfrm>
        </p:spPr>
        <p:txBody>
          <a:bodyPr/>
          <a:lstStyle/>
          <a:p>
            <a:r>
              <a:rPr lang="en-US" sz="2800" b="1" dirty="0" smtClean="0"/>
              <a:t>Recent deliberations (2)</a:t>
            </a:r>
            <a:endParaRPr lang="en-US" sz="2800" b="1" dirty="0" smtClean="0"/>
          </a:p>
        </p:txBody>
      </p:sp>
      <p:sp>
        <p:nvSpPr>
          <p:cNvPr id="1741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3568" y="1489348"/>
            <a:ext cx="7992888" cy="3648075"/>
          </a:xfrm>
        </p:spPr>
        <p:txBody>
          <a:bodyPr/>
          <a:lstStyle/>
          <a:p>
            <a:r>
              <a:rPr lang="en-US" dirty="0" err="1" smtClean="0">
                <a:sym typeface="Wingdings" pitchFamily="2" charset="2"/>
              </a:rPr>
              <a:t>PoA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Recent situation makes </a:t>
            </a:r>
            <a:r>
              <a:rPr lang="en-US" dirty="0" err="1" smtClean="0">
                <a:sym typeface="Wingdings" pitchFamily="2" charset="2"/>
              </a:rPr>
              <a:t>PoA</a:t>
            </a:r>
            <a:r>
              <a:rPr lang="en-US" dirty="0" smtClean="0">
                <a:sym typeface="Wingdings" pitchFamily="2" charset="2"/>
              </a:rPr>
              <a:t> unattractive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More responsibility (and liability) to Coordinating Entity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CPA inclusion and verification by CE,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DOE assessment as it were accreditation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Procedures for erroneous inclusion at a manageable level also considering possible impacts at a reasonable ratio  </a:t>
            </a:r>
            <a:endParaRPr lang="en-US" dirty="0" smtClean="0">
              <a:sym typeface="Wingdings" pitchFamily="2" charset="2"/>
            </a:endParaRP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 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 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111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553244"/>
            <a:ext cx="6525344" cy="691232"/>
          </a:xfrm>
        </p:spPr>
        <p:txBody>
          <a:bodyPr/>
          <a:lstStyle/>
          <a:p>
            <a:r>
              <a:rPr lang="en-US" sz="2800" b="1" dirty="0" smtClean="0"/>
              <a:t>Further improvements needed</a:t>
            </a:r>
            <a:endParaRPr lang="en-US" sz="2800" b="1" dirty="0" smtClean="0"/>
          </a:p>
        </p:txBody>
      </p:sp>
      <p:sp>
        <p:nvSpPr>
          <p:cNvPr id="1741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3568" y="1489348"/>
            <a:ext cx="7992888" cy="3648075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Excess liability for DOEs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Recent situation makes </a:t>
            </a:r>
            <a:r>
              <a:rPr lang="en-US" dirty="0" smtClean="0">
                <a:sym typeface="Wingdings" pitchFamily="2" charset="2"/>
              </a:rPr>
              <a:t>DOE business unattractive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Penalty and not a liability issue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Penalty depends on impact not on mistake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Penalty in addition to accreditation threats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Based on presumptions at the time of Marrakesh which may not be valid any longer  </a:t>
            </a:r>
            <a:endParaRPr lang="en-US" dirty="0" smtClean="0">
              <a:sym typeface="Wingdings" pitchFamily="2" charset="2"/>
            </a:endParaRP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 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 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278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553244"/>
            <a:ext cx="6525344" cy="691232"/>
          </a:xfrm>
        </p:spPr>
        <p:txBody>
          <a:bodyPr/>
          <a:lstStyle/>
          <a:p>
            <a:r>
              <a:rPr lang="en-US" sz="2800" b="1" dirty="0" smtClean="0"/>
              <a:t>Further improvements needed (2)</a:t>
            </a:r>
            <a:endParaRPr lang="en-US" sz="2800" b="1" dirty="0" smtClean="0"/>
          </a:p>
        </p:txBody>
      </p:sp>
      <p:sp>
        <p:nvSpPr>
          <p:cNvPr id="1741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3568" y="1489348"/>
            <a:ext cx="7992888" cy="3648075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Electronic means to accelerate the process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Electronics forms e.g. for monitoring reports and verification reports (compare EU-ETS)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Completeness checks by software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pPr marL="400050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Harmonization of AT performance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Complaints on arbitrary interpretation of regulations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Consistency among DOEs requires consistency among ATs</a:t>
            </a:r>
            <a:r>
              <a:rPr lang="de-DE" dirty="0" smtClean="0">
                <a:sym typeface="Wingdings" pitchFamily="2" charset="2"/>
              </a:rPr>
              <a:t> </a:t>
            </a:r>
            <a:endParaRPr lang="en-US" dirty="0">
              <a:sym typeface="Wingdings" pitchFamily="2" charset="2"/>
            </a:endParaRP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 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 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273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111500"/>
            <a:ext cx="8578850" cy="1333500"/>
          </a:xfrm>
        </p:spPr>
        <p:txBody>
          <a:bodyPr/>
          <a:lstStyle/>
          <a:p>
            <a:pPr algn="ctr"/>
            <a:r>
              <a:rPr lang="en-US" sz="1800" dirty="0" smtClean="0"/>
              <a:t>Werner Betzenbichler</a:t>
            </a:r>
            <a:br>
              <a:rPr lang="en-US" sz="1800" dirty="0" smtClean="0"/>
            </a:br>
            <a:r>
              <a:rPr lang="en-US" sz="1800" dirty="0" smtClean="0"/>
              <a:t>Chair of the DOE/AIE Forum</a:t>
            </a:r>
            <a:br>
              <a:rPr lang="en-US" sz="1800" dirty="0" smtClean="0"/>
            </a:br>
            <a:r>
              <a:rPr lang="en-US" sz="1800" dirty="0" smtClean="0"/>
              <a:t>on behalf of TÜV NORD</a:t>
            </a:r>
            <a:br>
              <a:rPr lang="en-US" sz="18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200" dirty="0" smtClean="0"/>
              <a:t>Designated Operational Entities and Independent Entities Association</a:t>
            </a:r>
            <a:br>
              <a:rPr lang="en-US" sz="1200" dirty="0" smtClean="0"/>
            </a:br>
            <a:r>
              <a:rPr lang="en-US" sz="1200" dirty="0" smtClean="0"/>
              <a:t>c/o </a:t>
            </a:r>
            <a:r>
              <a:rPr lang="en-US" sz="1200" dirty="0" err="1" smtClean="0"/>
              <a:t>BeCe</a:t>
            </a:r>
            <a:r>
              <a:rPr lang="en-US" sz="1200" dirty="0" smtClean="0"/>
              <a:t> Carbon Experts GmbH ▪ </a:t>
            </a:r>
            <a:r>
              <a:rPr lang="en-US" sz="1200" dirty="0" err="1" smtClean="0"/>
              <a:t>Bahnhofstraße</a:t>
            </a:r>
            <a:r>
              <a:rPr lang="en-US" sz="1200" dirty="0" smtClean="0"/>
              <a:t> 7 ▪ 85354 </a:t>
            </a:r>
            <a:r>
              <a:rPr lang="en-US" sz="1200" dirty="0" err="1" smtClean="0"/>
              <a:t>Freising</a:t>
            </a:r>
            <a:r>
              <a:rPr lang="en-US" sz="1200" dirty="0" smtClean="0"/>
              <a:t> ▪ Germany  ▪ </a:t>
            </a:r>
            <a:r>
              <a:rPr lang="en-US" sz="1200" dirty="0" smtClean="0">
                <a:hlinkClick r:id="rId2"/>
              </a:rPr>
              <a:t>Werner.Betzenbichler@bece-experts.com</a:t>
            </a:r>
            <a:r>
              <a:rPr lang="en-US" sz="1200" dirty="0" smtClean="0"/>
              <a:t>   </a:t>
            </a:r>
            <a:endParaRPr lang="de-DE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553244"/>
            <a:ext cx="6525344" cy="691232"/>
          </a:xfrm>
        </p:spPr>
        <p:txBody>
          <a:bodyPr/>
          <a:lstStyle/>
          <a:p>
            <a:r>
              <a:rPr lang="de-DE" sz="2800" b="1" dirty="0" smtClean="0"/>
              <a:t>Topics </a:t>
            </a:r>
            <a:r>
              <a:rPr lang="de-DE" sz="2800" b="1" dirty="0" err="1" smtClean="0"/>
              <a:t>to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be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touched</a:t>
            </a:r>
            <a:endParaRPr lang="en-US" sz="2800" b="1" dirty="0" smtClean="0"/>
          </a:p>
        </p:txBody>
      </p:sp>
      <p:sp>
        <p:nvSpPr>
          <p:cNvPr id="1741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460500"/>
            <a:ext cx="7239000" cy="3648075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DOEs  </a:t>
            </a:r>
            <a:r>
              <a:rPr lang="en-US" dirty="0"/>
              <a:t>perspective  on  the  recent changes </a:t>
            </a:r>
            <a:endParaRPr lang="en-US" dirty="0" smtClean="0"/>
          </a:p>
          <a:p>
            <a:r>
              <a:rPr lang="en-US" dirty="0" smtClean="0"/>
              <a:t>Positive </a:t>
            </a:r>
            <a:r>
              <a:rPr lang="en-US" dirty="0"/>
              <a:t>and negative </a:t>
            </a:r>
            <a:r>
              <a:rPr lang="en-US" dirty="0" smtClean="0"/>
              <a:t>impacts</a:t>
            </a:r>
            <a:endParaRPr lang="en-US" dirty="0"/>
          </a:p>
          <a:p>
            <a:r>
              <a:rPr lang="en-US" dirty="0" smtClean="0"/>
              <a:t>Further </a:t>
            </a:r>
            <a:r>
              <a:rPr lang="en-US" dirty="0"/>
              <a:t>improvements </a:t>
            </a:r>
            <a:r>
              <a:rPr lang="en-US" dirty="0" smtClean="0"/>
              <a:t>needed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de-DE" dirty="0" smtClean="0"/>
              <a:t> 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title"/>
          </p:nvPr>
        </p:nvSpPr>
        <p:spPr>
          <a:xfrm>
            <a:off x="1115616" y="481236"/>
            <a:ext cx="6934200" cy="1008112"/>
          </a:xfrm>
        </p:spPr>
        <p:txBody>
          <a:bodyPr/>
          <a:lstStyle/>
          <a:p>
            <a:r>
              <a:rPr lang="en-US" sz="2800" b="1" smtClean="0"/>
              <a:t>Which factors ar</a:t>
            </a:r>
            <a:r>
              <a:rPr lang="en-US" sz="2800" b="1" smtClean="0"/>
              <a:t>e most important when defining </a:t>
            </a:r>
            <a:r>
              <a:rPr lang="en-US" sz="2800" b="1" smtClean="0"/>
              <a:t>efficiency?</a:t>
            </a:r>
            <a:endParaRPr lang="en-US" sz="2800" b="1" smtClean="0"/>
          </a:p>
        </p:txBody>
      </p:sp>
      <p:sp>
        <p:nvSpPr>
          <p:cNvPr id="1741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87624" y="1633364"/>
            <a:ext cx="7239000" cy="3216027"/>
          </a:xfrm>
        </p:spPr>
        <p:txBody>
          <a:bodyPr/>
          <a:lstStyle/>
          <a:p>
            <a:r>
              <a:rPr lang="en-US" dirty="0" smtClean="0"/>
              <a:t>Speed</a:t>
            </a:r>
          </a:p>
          <a:p>
            <a:r>
              <a:rPr lang="en-US" dirty="0" smtClean="0"/>
              <a:t>Quality</a:t>
            </a:r>
          </a:p>
          <a:p>
            <a:r>
              <a:rPr lang="en-US" dirty="0" smtClean="0"/>
              <a:t>Comparability</a:t>
            </a:r>
          </a:p>
          <a:p>
            <a:r>
              <a:rPr lang="en-US" dirty="0" smtClean="0"/>
              <a:t>Fairness / Equal Treatment</a:t>
            </a:r>
            <a:endParaRPr lang="en-US" dirty="0" smtClean="0"/>
          </a:p>
          <a:p>
            <a:r>
              <a:rPr lang="en-US" dirty="0" smtClean="0"/>
              <a:t>Integrity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  </a:t>
            </a:r>
          </a:p>
          <a:p>
            <a:r>
              <a:rPr lang="en-US" dirty="0" smtClean="0"/>
              <a:t>Reliability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839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title"/>
          </p:nvPr>
        </p:nvSpPr>
        <p:spPr>
          <a:xfrm>
            <a:off x="899592" y="913284"/>
            <a:ext cx="6934200" cy="576064"/>
          </a:xfrm>
        </p:spPr>
        <p:txBody>
          <a:bodyPr/>
          <a:lstStyle/>
          <a:p>
            <a:r>
              <a:rPr lang="en-US" sz="2800" b="1" dirty="0" smtClean="0"/>
              <a:t>Remember the Objectives</a:t>
            </a:r>
            <a:endParaRPr lang="en-US" sz="2800" b="1" dirty="0" smtClean="0"/>
          </a:p>
        </p:txBody>
      </p:sp>
      <p:sp>
        <p:nvSpPr>
          <p:cNvPr id="1741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99592" y="1633364"/>
            <a:ext cx="7560840" cy="321602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market-based</a:t>
            </a:r>
            <a:r>
              <a:rPr lang="en-US" dirty="0" smtClean="0"/>
              <a:t> mechanism for a </a:t>
            </a:r>
            <a:r>
              <a:rPr lang="en-US" dirty="0" smtClean="0">
                <a:solidFill>
                  <a:srgbClr val="FF0000"/>
                </a:solidFill>
              </a:rPr>
              <a:t>clean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development</a:t>
            </a:r>
          </a:p>
          <a:p>
            <a:pPr marL="0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en-US" dirty="0" smtClean="0"/>
              <a:t>Market requires</a:t>
            </a:r>
            <a:r>
              <a:rPr lang="en-US" dirty="0" smtClean="0"/>
              <a:t> calculable conditions (costs, return, time horizon, legislation) on project basis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clean development should deliver measurable results on national and global basis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33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title"/>
          </p:nvPr>
        </p:nvSpPr>
        <p:spPr>
          <a:xfrm>
            <a:off x="1115616" y="481236"/>
            <a:ext cx="6934200" cy="1008112"/>
          </a:xfrm>
        </p:spPr>
        <p:txBody>
          <a:bodyPr/>
          <a:lstStyle/>
          <a:p>
            <a:r>
              <a:rPr lang="en-US" sz="2800" b="1" dirty="0" smtClean="0"/>
              <a:t>DOEs are exposed to market conditions </a:t>
            </a:r>
            <a:br>
              <a:rPr lang="en-US" sz="2800" b="1" dirty="0" smtClean="0"/>
            </a:br>
            <a:r>
              <a:rPr lang="en-US" sz="2800" b="1" dirty="0" smtClean="0"/>
              <a:t>--&gt; need for calculable conditions</a:t>
            </a:r>
            <a:endParaRPr lang="en-US" sz="2800" b="1" dirty="0" smtClean="0"/>
          </a:p>
        </p:txBody>
      </p:sp>
      <p:sp>
        <p:nvSpPr>
          <p:cNvPr id="1741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87624" y="1633364"/>
            <a:ext cx="7239000" cy="3216027"/>
          </a:xfrm>
        </p:spPr>
        <p:txBody>
          <a:bodyPr/>
          <a:lstStyle/>
          <a:p>
            <a:r>
              <a:rPr lang="en-US" dirty="0" smtClean="0"/>
              <a:t>Own costs (time efforts, required human resources, other costs)</a:t>
            </a:r>
          </a:p>
          <a:p>
            <a:r>
              <a:rPr lang="en-US" dirty="0" smtClean="0"/>
              <a:t>Return --&gt; marketable prices</a:t>
            </a:r>
          </a:p>
          <a:p>
            <a:r>
              <a:rPr lang="en-US" dirty="0" smtClean="0"/>
              <a:t>Time horizon --&gt; dispatching of resources, receiving of income</a:t>
            </a:r>
          </a:p>
          <a:p>
            <a:r>
              <a:rPr lang="en-US" dirty="0" smtClean="0"/>
              <a:t>Legislation --&gt; liabilities and/or penalties, business license / accreditation</a:t>
            </a:r>
          </a:p>
          <a:p>
            <a:r>
              <a:rPr lang="en-US" dirty="0" smtClean="0"/>
              <a:t>Interference with other businesses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497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553244"/>
            <a:ext cx="6525344" cy="691232"/>
          </a:xfrm>
        </p:spPr>
        <p:txBody>
          <a:bodyPr/>
          <a:lstStyle/>
          <a:p>
            <a:r>
              <a:rPr lang="en-US" sz="2800" b="1" smtClean="0"/>
              <a:t>Impacts of recent changes</a:t>
            </a:r>
            <a:endParaRPr lang="en-US" sz="2800" b="1" smtClean="0"/>
          </a:p>
        </p:txBody>
      </p:sp>
      <p:sp>
        <p:nvSpPr>
          <p:cNvPr id="1741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3568" y="1489348"/>
            <a:ext cx="7992888" cy="3648075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Changes in Procedures for Completeness Checks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More predictability of time schedule of  first round (+)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Lower likelihood for reviews on minor issues (+) 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No effective time reduction in case of identified issues, rather an extension (-)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Continuing dependence on review quality (±)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Continuing unbalanced requirements on technical </a:t>
            </a:r>
            <a:r>
              <a:rPr lang="en-US" dirty="0">
                <a:sym typeface="Wingdings" pitchFamily="2" charset="2"/>
              </a:rPr>
              <a:t>expertise (±)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 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 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31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553244"/>
            <a:ext cx="6525344" cy="691232"/>
          </a:xfrm>
        </p:spPr>
        <p:txBody>
          <a:bodyPr/>
          <a:lstStyle/>
          <a:p>
            <a:r>
              <a:rPr lang="en-US" sz="2800" b="1" dirty="0" smtClean="0"/>
              <a:t>Impacts of recent changes (2)</a:t>
            </a:r>
            <a:endParaRPr lang="en-US" sz="2800" b="1" dirty="0" smtClean="0"/>
          </a:p>
        </p:txBody>
      </p:sp>
      <p:sp>
        <p:nvSpPr>
          <p:cNvPr id="1741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3568" y="1489348"/>
            <a:ext cx="7992888" cy="3648075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Changes in Procedures for Requests for Reviews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Reduced predictability of time schedule (-)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De-linking from EB meeting schedule (+) 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Inclusion of a second opinion (+) </a:t>
            </a:r>
            <a:endParaRPr lang="en-US" dirty="0" smtClean="0">
              <a:sym typeface="Wingdings" pitchFamily="2" charset="2"/>
            </a:endParaRP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 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 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053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553244"/>
            <a:ext cx="6525344" cy="691232"/>
          </a:xfrm>
        </p:spPr>
        <p:txBody>
          <a:bodyPr/>
          <a:lstStyle/>
          <a:p>
            <a:r>
              <a:rPr lang="en-US" sz="2800" b="1" dirty="0" smtClean="0"/>
              <a:t>Impacts of recent changes (3)</a:t>
            </a:r>
            <a:endParaRPr lang="en-US" sz="2800" b="1" dirty="0" smtClean="0"/>
          </a:p>
        </p:txBody>
      </p:sp>
      <p:sp>
        <p:nvSpPr>
          <p:cNvPr id="1741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3568" y="1489348"/>
            <a:ext cx="7992888" cy="3648075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Accreditation Standard 2.0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Improved guidance to DOEs and AT (+)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Safeguards market fairness (+)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Way to improve overall quality (+) 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Reduction of available human resources (-)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Missing „permeability“ to qualify as auditor/expert for complex technical areas (-)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 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 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746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553244"/>
            <a:ext cx="6525344" cy="691232"/>
          </a:xfrm>
        </p:spPr>
        <p:txBody>
          <a:bodyPr/>
          <a:lstStyle/>
          <a:p>
            <a:r>
              <a:rPr lang="en-US" sz="2800" b="1" dirty="0" smtClean="0"/>
              <a:t>Recent deliberations</a:t>
            </a:r>
            <a:endParaRPr lang="en-US" sz="2800" b="1" dirty="0" smtClean="0"/>
          </a:p>
        </p:txBody>
      </p:sp>
      <p:sp>
        <p:nvSpPr>
          <p:cNvPr id="1741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3568" y="1489348"/>
            <a:ext cx="7992888" cy="3648075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Direct communication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Important to accelerate whole process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Requires clear allocation of projects with </a:t>
            </a:r>
            <a:r>
              <a:rPr lang="en-US" dirty="0" err="1" smtClean="0">
                <a:sym typeface="Wingdings" pitchFamily="2" charset="2"/>
              </a:rPr>
              <a:t>secr</a:t>
            </a:r>
            <a:r>
              <a:rPr lang="en-US" dirty="0" smtClean="0">
                <a:sym typeface="Wingdings" pitchFamily="2" charset="2"/>
              </a:rPr>
              <a:t>. over the whole registration or issuance process </a:t>
            </a:r>
          </a:p>
          <a:p>
            <a:pPr lvl="1"/>
            <a:r>
              <a:rPr lang="en-US" dirty="0">
                <a:sym typeface="Wingdings" pitchFamily="2" charset="2"/>
              </a:rPr>
              <a:t>Establish contact persons for </a:t>
            </a:r>
            <a:r>
              <a:rPr lang="en-US" dirty="0" smtClean="0">
                <a:sym typeface="Wingdings" pitchFamily="2" charset="2"/>
              </a:rPr>
              <a:t>projects </a:t>
            </a:r>
            <a:r>
              <a:rPr lang="en-US" dirty="0">
                <a:sym typeface="Wingdings" pitchFamily="2" charset="2"/>
              </a:rPr>
              <a:t>within </a:t>
            </a:r>
            <a:r>
              <a:rPr lang="en-US" dirty="0" err="1">
                <a:sym typeface="Wingdings" pitchFamily="2" charset="2"/>
              </a:rPr>
              <a:t>secr</a:t>
            </a:r>
            <a:r>
              <a:rPr lang="en-US" dirty="0">
                <a:sym typeface="Wingdings" pitchFamily="2" charset="2"/>
              </a:rPr>
              <a:t>. 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Establish contact persons for DOEs within </a:t>
            </a:r>
            <a:r>
              <a:rPr lang="en-US" dirty="0" err="1" smtClean="0">
                <a:sym typeface="Wingdings" pitchFamily="2" charset="2"/>
              </a:rPr>
              <a:t>secr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Recognition of improvements with regard to DOE interaction (responses on extranet, direct interaction with AP) 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 </a:t>
            </a:r>
            <a:endParaRPr lang="en-US" dirty="0" smtClean="0">
              <a:sym typeface="Wingdings" pitchFamily="2" charset="2"/>
            </a:endParaRP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 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 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619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rterly earnings presentation">
  <a:themeElements>
    <a:clrScheme name="ms_fyqtrlyps_tp01019776 12">
      <a:dk1>
        <a:srgbClr val="000000"/>
      </a:dk1>
      <a:lt1>
        <a:srgbClr val="FFFFFF"/>
      </a:lt1>
      <a:dk2>
        <a:srgbClr val="CC0000"/>
      </a:dk2>
      <a:lt2>
        <a:srgbClr val="255D71"/>
      </a:lt2>
      <a:accent1>
        <a:srgbClr val="CCCCCC"/>
      </a:accent1>
      <a:accent2>
        <a:srgbClr val="5EC0D4"/>
      </a:accent2>
      <a:accent3>
        <a:srgbClr val="FFFFFF"/>
      </a:accent3>
      <a:accent4>
        <a:srgbClr val="000000"/>
      </a:accent4>
      <a:accent5>
        <a:srgbClr val="E2E2E2"/>
      </a:accent5>
      <a:accent6>
        <a:srgbClr val="54AEC0"/>
      </a:accent6>
      <a:hlink>
        <a:srgbClr val="666699"/>
      </a:hlink>
      <a:folHlink>
        <a:srgbClr val="AEDDE8"/>
      </a:folHlink>
    </a:clrScheme>
    <a:fontScheme name="ms_fyqtrlyps_tp01019776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_fyqtrlyps_tp0101977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fyqtrlyps_tp0101977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fyqtrlyps_tp0101977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fyqtrlyps_tp0101977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fyqtrlyps_tp0101977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fyqtrlyps_tp0101977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fyqtrlyps_tp0101977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fyqtrlyps_tp0101977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fyqtrlyps_tp0101977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fyqtrlyps_tp0101977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fyqtrlyps_tp01019776 11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5EC0D4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4AEC0"/>
        </a:accent6>
        <a:hlink>
          <a:srgbClr val="666699"/>
        </a:hlink>
        <a:folHlink>
          <a:srgbClr val="AEDD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fyqtrlyps_tp01019776 12">
        <a:dk1>
          <a:srgbClr val="000000"/>
        </a:dk1>
        <a:lt1>
          <a:srgbClr val="FFFFFF"/>
        </a:lt1>
        <a:dk2>
          <a:srgbClr val="CC0000"/>
        </a:dk2>
        <a:lt2>
          <a:srgbClr val="255D71"/>
        </a:lt2>
        <a:accent1>
          <a:srgbClr val="CCCCCC"/>
        </a:accent1>
        <a:accent2>
          <a:srgbClr val="5EC0D4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4AEC0"/>
        </a:accent6>
        <a:hlink>
          <a:srgbClr val="666699"/>
        </a:hlink>
        <a:folHlink>
          <a:srgbClr val="AEDD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Quarterly earnings presentation</Template>
  <TotalTime>0</TotalTime>
  <Words>423</Words>
  <Application>Microsoft Office PowerPoint</Application>
  <PresentationFormat>Bildschirmpräsentation (16:10)</PresentationFormat>
  <Paragraphs>82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Quarterly earnings presentation</vt:lpstr>
      <vt:lpstr>7th  Joint Coordination Workshop “Improving efficiency in the operation of CDM” - DOE Viewpoints</vt:lpstr>
      <vt:lpstr>Topics to be touched</vt:lpstr>
      <vt:lpstr>Which factors are most important when defining efficiency?</vt:lpstr>
      <vt:lpstr>Remember the Objectives</vt:lpstr>
      <vt:lpstr>DOEs are exposed to market conditions  --&gt; need for calculable conditions</vt:lpstr>
      <vt:lpstr>Impacts of recent changes</vt:lpstr>
      <vt:lpstr>Impacts of recent changes (2)</vt:lpstr>
      <vt:lpstr>Impacts of recent changes (3)</vt:lpstr>
      <vt:lpstr>Recent deliberations</vt:lpstr>
      <vt:lpstr>Recent deliberations (2)</vt:lpstr>
      <vt:lpstr>Further improvements needed</vt:lpstr>
      <vt:lpstr>Further improvements needed (2)</vt:lpstr>
      <vt:lpstr>Werner Betzenbichler Chair of the DOE/AIE Forum on behalf of TÜV NORD  Designated Operational Entities and Independent Entities Association c/o BeCe Carbon Experts GmbH ▪ Bahnhofstraße 7 ▪ 85354 Freising ▪ Germany  ▪ Werner.Betzenbichler@bece-experts.com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EB-59: Relations with Designated Operational and Applicant Entities</dc:title>
  <dc:creator>Werner</dc:creator>
  <cp:lastModifiedBy>Werner</cp:lastModifiedBy>
  <cp:revision>59</cp:revision>
  <dcterms:created xsi:type="dcterms:W3CDTF">2011-02-10T12:07:17Z</dcterms:created>
  <dcterms:modified xsi:type="dcterms:W3CDTF">2011-03-07T16:50:12Z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TC010197761031</vt:lpwstr>
  </property>
</Properties>
</file>